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7" r:id="rId3"/>
    <p:sldId id="262" r:id="rId4"/>
    <p:sldId id="260" r:id="rId5"/>
    <p:sldId id="261" r:id="rId6"/>
    <p:sldId id="269" r:id="rId7"/>
    <p:sldId id="268" r:id="rId8"/>
    <p:sldId id="266" r:id="rId9"/>
    <p:sldId id="289" r:id="rId10"/>
    <p:sldId id="271" r:id="rId11"/>
    <p:sldId id="270" r:id="rId12"/>
    <p:sldId id="272" r:id="rId13"/>
    <p:sldId id="290" r:id="rId14"/>
    <p:sldId id="274" r:id="rId15"/>
    <p:sldId id="276" r:id="rId16"/>
    <p:sldId id="275" r:id="rId17"/>
    <p:sldId id="291" r:id="rId18"/>
    <p:sldId id="292" r:id="rId19"/>
    <p:sldId id="293" r:id="rId20"/>
    <p:sldId id="294" r:id="rId21"/>
    <p:sldId id="280" r:id="rId22"/>
    <p:sldId id="285" r:id="rId23"/>
  </p:sldIdLst>
  <p:sldSz cx="9144000" cy="6858000" type="screen4x3"/>
  <p:notesSz cx="7099300" cy="10234613"/>
  <p:custShowLst>
    <p:custShow name="Diaporama personnalisé 1" id="0">
      <p:sldLst>
        <p:sld r:id="rId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275"/>
    <a:srgbClr val="E9A5DA"/>
    <a:srgbClr val="D24AB5"/>
    <a:srgbClr val="AF3368"/>
    <a:srgbClr val="A02A7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M2%20QSE\v%20DD\BIBLIO%20POUR%20BILAN%20CARBONE\Classeur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pr&#233;senatation%20PARIS%20le%2025-06-2010\bilan%20carbo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M2%20QSE\v%20DD\BIBLIO%20POUR%20BILAN%20CARBONE\Classeur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M2%20QSE\v%20DD\BIBLIO%20POUR%20BILAN%20CARBONE\Classeur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M2%20QSE\v%20DD\BIBLIO%20POUR%20BILAN%20CARBONE\Classeur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pr&#233;senatation%20PARIS%20le%2025-06-2010\bilan%20carbo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nan\Bureau\pr&#233;senatation%20PARIS%20le%2025-06-2010\bilan%20carb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4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247506098774692"/>
          <c:y val="2.3148148148148151E-3"/>
          <c:w val="0.71288755572220031"/>
          <c:h val="0.942129629629629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/>
                      <a:t> 40 000 MWh   </a:t>
                    </a:r>
                  </a:p>
                  <a:p>
                    <a:r>
                      <a:rPr lang="en-US" sz="1600" b="1"/>
                      <a:t>34%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/>
                      <a:t> 67 483 MWh   </a:t>
                    </a:r>
                  </a:p>
                  <a:p>
                    <a:r>
                      <a:rPr lang="en-US" sz="1600" b="1"/>
                      <a:t>57%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6.7897438746082894E-2"/>
                  <c:y val="5.67129629629629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11 074 </a:t>
                    </a:r>
                    <a:r>
                      <a:rPr lang="en-US" sz="1600" b="1" dirty="0" err="1"/>
                      <a:t>MWh</a:t>
                    </a:r>
                    <a:r>
                      <a:rPr lang="en-US" sz="1600" b="1" dirty="0"/>
                      <a:t>   </a:t>
                    </a:r>
                    <a:r>
                      <a:rPr lang="en-US" sz="1600" b="1" dirty="0" smtClean="0"/>
                      <a:t>9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Feuil2!$B$4:$B$6</c:f>
              <c:strCache>
                <c:ptCount val="3"/>
                <c:pt idx="0">
                  <c:v>électricité (charbon ou fuel)</c:v>
                </c:pt>
                <c:pt idx="1">
                  <c:v>GPL</c:v>
                </c:pt>
                <c:pt idx="2">
                  <c:v>fuel</c:v>
                </c:pt>
              </c:strCache>
            </c:strRef>
          </c:cat>
          <c:val>
            <c:numRef>
              <c:f>Feuil2!$F$4:$F$6</c:f>
              <c:numCache>
                <c:formatCode>_-* #,##0\ _€_-;\-* #,##0\ _€_-;_-* "-"??\ _€_-;_-@_-</c:formatCode>
                <c:ptCount val="3"/>
                <c:pt idx="0">
                  <c:v>40000</c:v>
                </c:pt>
                <c:pt idx="1">
                  <c:v>67483.097999999998</c:v>
                </c:pt>
                <c:pt idx="2">
                  <c:v>11074.285714285705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48629569451966E-2"/>
          <c:y val="0.84664625255176584"/>
          <c:w val="0.95221523235521588"/>
          <c:h val="0.10763305628463135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/>
              <a:t>Matière première </a:t>
            </a:r>
            <a:r>
              <a:rPr lang="fr-FR" dirty="0" smtClean="0"/>
              <a:t>consommée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/>
              <a:t>( en milles tonnes d'acier LAC)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'méthode 1'!$B$10</c:f>
              <c:strCache>
                <c:ptCount val="1"/>
                <c:pt idx="0">
                  <c:v>Matière première consommée </c:v>
                </c:pt>
              </c:strCache>
            </c:strRef>
          </c:tx>
          <c:dLbls>
            <c:dLbl>
              <c:idx val="0"/>
              <c:layout>
                <c:manualLayout>
                  <c:x val="1.5841473281962438E-2"/>
                  <c:y val="-5.5943795818360349E-2"/>
                </c:manualLayout>
              </c:layout>
              <c:showVal val="1"/>
            </c:dLbl>
            <c:dLbl>
              <c:idx val="1"/>
              <c:layout>
                <c:manualLayout>
                  <c:x val="3.6963437657912337E-2"/>
                  <c:y val="-6.2159773131511498E-2"/>
                </c:manualLayout>
              </c:layout>
              <c:showVal val="1"/>
            </c:dLbl>
            <c:showVal val="1"/>
          </c:dLbls>
          <c:cat>
            <c:numRef>
              <c:f>'méthode 1'!$B$4:$C$4</c:f>
              <c:numCache>
                <c:formatCode>General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'méthode 1'!$C$8:$D$8</c:f>
              <c:numCache>
                <c:formatCode>_-* #,##0\ _€_-;\-* #,##0\ _€_-;_-* "-"??\ _€_-;_-@_-</c:formatCode>
                <c:ptCount val="2"/>
                <c:pt idx="0">
                  <c:v>230</c:v>
                </c:pt>
                <c:pt idx="1">
                  <c:v>210</c:v>
                </c:pt>
              </c:numCache>
            </c:numRef>
          </c:val>
        </c:ser>
        <c:shape val="cylinder"/>
        <c:axId val="75442048"/>
        <c:axId val="75443584"/>
        <c:axId val="0"/>
      </c:bar3DChart>
      <c:catAx>
        <c:axId val="7544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75443584"/>
        <c:crossesAt val="100"/>
        <c:auto val="1"/>
        <c:lblAlgn val="ctr"/>
        <c:lblOffset val="100"/>
      </c:catAx>
      <c:valAx>
        <c:axId val="75443584"/>
        <c:scaling>
          <c:orientation val="minMax"/>
          <c:min val="100"/>
        </c:scaling>
        <c:axPos val="l"/>
        <c:majorGridlines/>
        <c:numFmt formatCode="_-* #,##0\ _€_-;\-* #,##0\ _€_-;_-* &quot;-&quot;??\ _€_-;_-@_-" sourceLinked="1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75442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41 520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41 092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Feuil1!$C$5:$D$5</c:f>
              <c:numCache>
                <c:formatCode>0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Feuil1!$C$12:$D$12</c:f>
              <c:numCache>
                <c:formatCode>General</c:formatCode>
                <c:ptCount val="2"/>
                <c:pt idx="0">
                  <c:v>41519.870000000003</c:v>
                </c:pt>
                <c:pt idx="1">
                  <c:v>41092.245000000003</c:v>
                </c:pt>
              </c:numCache>
            </c:numRef>
          </c:val>
        </c:ser>
        <c:shape val="cylinder"/>
        <c:axId val="75653120"/>
        <c:axId val="75654656"/>
        <c:axId val="0"/>
      </c:bar3DChart>
      <c:catAx>
        <c:axId val="75653120"/>
        <c:scaling>
          <c:orientation val="minMax"/>
        </c:scaling>
        <c:axPos val="b"/>
        <c:numFmt formatCode="0" sourceLinked="1"/>
        <c:tickLblPos val="nextTo"/>
        <c:crossAx val="75654656"/>
        <c:crossesAt val="0"/>
        <c:auto val="1"/>
        <c:lblAlgn val="ctr"/>
        <c:lblOffset val="100"/>
      </c:catAx>
      <c:valAx>
        <c:axId val="75654656"/>
        <c:scaling>
          <c:orientation val="minMax"/>
        </c:scaling>
        <c:axPos val="l"/>
        <c:majorGridlines/>
        <c:numFmt formatCode="#,##0" sourceLinked="0"/>
        <c:tickLblPos val="nextTo"/>
        <c:crossAx val="75653120"/>
        <c:crosses val="autoZero"/>
        <c:crossBetween val="between"/>
        <c:majorUnit val="1000"/>
      </c:valAx>
    </c:plotArea>
    <c:plotVisOnly val="1"/>
  </c:chart>
  <c:txPr>
    <a:bodyPr/>
    <a:lstStyle/>
    <a:p>
      <a:pPr>
        <a:defRPr sz="16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Feuil1!$C$5:$D$5</c:f>
              <c:strCache>
                <c:ptCount val="1"/>
                <c:pt idx="0">
                  <c:v>2008 2009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1 004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Feuil1!$C$5:$D$5</c:f>
              <c:numCache>
                <c:formatCode>0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Feuil1!$C$6:$D$6</c:f>
              <c:numCache>
                <c:formatCode>0</c:formatCode>
                <c:ptCount val="2"/>
                <c:pt idx="0">
                  <c:v>835.68000000000052</c:v>
                </c:pt>
                <c:pt idx="1">
                  <c:v>1004.172</c:v>
                </c:pt>
              </c:numCache>
            </c:numRef>
          </c:val>
        </c:ser>
        <c:shape val="cylinder"/>
        <c:axId val="75691136"/>
        <c:axId val="75692672"/>
        <c:axId val="0"/>
      </c:bar3DChart>
      <c:catAx>
        <c:axId val="75691136"/>
        <c:scaling>
          <c:orientation val="minMax"/>
        </c:scaling>
        <c:axPos val="b"/>
        <c:numFmt formatCode="0" sourceLinked="1"/>
        <c:tickLblPos val="nextTo"/>
        <c:crossAx val="75692672"/>
        <c:crossesAt val="0"/>
        <c:auto val="1"/>
        <c:lblAlgn val="ctr"/>
        <c:lblOffset val="100"/>
      </c:catAx>
      <c:valAx>
        <c:axId val="75692672"/>
        <c:scaling>
          <c:orientation val="minMax"/>
        </c:scaling>
        <c:axPos val="l"/>
        <c:majorGridlines/>
        <c:numFmt formatCode="#,##0" sourceLinked="0"/>
        <c:tickLblPos val="nextTo"/>
        <c:crossAx val="7569113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5 948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5 325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Feuil1!$C$5:$D$5</c:f>
              <c:numCache>
                <c:formatCode>0</c:formatCode>
                <c:ptCount val="2"/>
                <c:pt idx="0">
                  <c:v>2008</c:v>
                </c:pt>
                <c:pt idx="1">
                  <c:v>2009</c:v>
                </c:pt>
              </c:numCache>
            </c:numRef>
          </c:cat>
          <c:val>
            <c:numRef>
              <c:f>Feuil1!$C$7:$D$7</c:f>
              <c:numCache>
                <c:formatCode>General</c:formatCode>
                <c:ptCount val="2"/>
                <c:pt idx="0">
                  <c:v>5947.9779999999992</c:v>
                </c:pt>
                <c:pt idx="1">
                  <c:v>5324.509</c:v>
                </c:pt>
              </c:numCache>
            </c:numRef>
          </c:val>
        </c:ser>
        <c:shape val="cylinder"/>
        <c:axId val="75585792"/>
        <c:axId val="75608064"/>
        <c:axId val="0"/>
      </c:bar3DChart>
      <c:catAx>
        <c:axId val="75585792"/>
        <c:scaling>
          <c:orientation val="minMax"/>
        </c:scaling>
        <c:axPos val="b"/>
        <c:numFmt formatCode="0" sourceLinked="1"/>
        <c:tickLblPos val="nextTo"/>
        <c:crossAx val="75608064"/>
        <c:crossesAt val="0"/>
        <c:auto val="1"/>
        <c:lblAlgn val="ctr"/>
        <c:lblOffset val="100"/>
      </c:catAx>
      <c:valAx>
        <c:axId val="75608064"/>
        <c:scaling>
          <c:orientation val="minMax"/>
          <c:min val="1000"/>
        </c:scaling>
        <c:axPos val="l"/>
        <c:majorGridlines/>
        <c:numFmt formatCode="#,##0" sourceLinked="0"/>
        <c:tickLblPos val="nextTo"/>
        <c:crossAx val="75585792"/>
        <c:crosses val="autoZero"/>
        <c:crossBetween val="between"/>
        <c:majorUnit val="1000"/>
        <c:minorUnit val="100"/>
      </c:valAx>
    </c:plotArea>
    <c:plotVisOnly val="1"/>
  </c:chart>
  <c:txPr>
    <a:bodyPr/>
    <a:lstStyle/>
    <a:p>
      <a:pPr>
        <a:defRPr sz="16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'méthode 1'!$B$14:$B$18</c:f>
              <c:strCache>
                <c:ptCount val="5"/>
                <c:pt idx="0">
                  <c:v>Fret interne et externe par MS </c:v>
                </c:pt>
                <c:pt idx="1">
                  <c:v> Fret externe (sous-traitant)</c:v>
                </c:pt>
                <c:pt idx="2">
                  <c:v>Déplacement domicile-travail PERSONNEL- 16% </c:v>
                </c:pt>
                <c:pt idx="3">
                  <c:v>Déplacement domicile-travail transport commun-84 % </c:v>
                </c:pt>
                <c:pt idx="4">
                  <c:v>Transport externe des déchets- </c:v>
                </c:pt>
              </c:strCache>
            </c:strRef>
          </c:cat>
          <c:val>
            <c:numRef>
              <c:f>'méthode 1'!$D$14:$D$18</c:f>
              <c:numCache>
                <c:formatCode>_-* #,##0\ _€_-;\-* #,##0\ _€_-;_-* "-"??\ _€_-;_-@_-</c:formatCode>
                <c:ptCount val="5"/>
                <c:pt idx="0">
                  <c:v>384</c:v>
                </c:pt>
                <c:pt idx="1">
                  <c:v>360</c:v>
                </c:pt>
                <c:pt idx="2">
                  <c:v>278.76</c:v>
                </c:pt>
                <c:pt idx="3">
                  <c:v>34.776000000000003</c:v>
                </c:pt>
                <c:pt idx="4">
                  <c:v>2.9183999999999997</c:v>
                </c:pt>
              </c:numCache>
            </c:numRef>
          </c:val>
        </c:ser>
        <c:shape val="cylinder"/>
        <c:axId val="75531392"/>
        <c:axId val="75532928"/>
        <c:axId val="0"/>
      </c:bar3DChart>
      <c:catAx>
        <c:axId val="75531392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fr-FR"/>
          </a:p>
        </c:txPr>
        <c:crossAx val="75532928"/>
        <c:crosses val="autoZero"/>
        <c:auto val="1"/>
        <c:lblAlgn val="l"/>
        <c:lblOffset val="100"/>
      </c:catAx>
      <c:valAx>
        <c:axId val="75532928"/>
        <c:scaling>
          <c:orientation val="minMax"/>
        </c:scaling>
        <c:axPos val="b"/>
        <c:majorGridlines/>
        <c:numFmt formatCode="_-* #,##0\ _€_-;\-* #,##0\ _€_-;_-* &quot;-&quot;??\ _€_-;_-@_-" sourceLinked="1"/>
        <c:tickLblPos val="nextTo"/>
        <c:txPr>
          <a:bodyPr rot="2220000" vert="horz"/>
          <a:lstStyle/>
          <a:p>
            <a:pPr>
              <a:defRPr sz="1400" b="1"/>
            </a:pPr>
            <a:endParaRPr lang="fr-FR"/>
          </a:p>
        </c:txPr>
        <c:crossAx val="7553139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'méthode 1'!$B$10:$B$18</c:f>
              <c:strCache>
                <c:ptCount val="9"/>
                <c:pt idx="0">
                  <c:v>Matière première consommée </c:v>
                </c:pt>
                <c:pt idx="1">
                  <c:v>Consommation GPL </c:v>
                </c:pt>
                <c:pt idx="2">
                  <c:v>Consommation électrique </c:v>
                </c:pt>
                <c:pt idx="3">
                  <c:v>Consommation Fuel </c:v>
                </c:pt>
                <c:pt idx="4">
                  <c:v>Fret interne et externe par MS </c:v>
                </c:pt>
                <c:pt idx="5">
                  <c:v> Fret externe (sous-traitant)</c:v>
                </c:pt>
                <c:pt idx="6">
                  <c:v>Déplacement domicile-travail PERSONNEL- 16% </c:v>
                </c:pt>
                <c:pt idx="7">
                  <c:v>Déplacement domicile-travail transport commun-84 % </c:v>
                </c:pt>
                <c:pt idx="8">
                  <c:v>Transport externe des déchets- </c:v>
                </c:pt>
              </c:strCache>
            </c:strRef>
          </c:cat>
          <c:val>
            <c:numRef>
              <c:f>'méthode 1'!$F$10:$F$18</c:f>
              <c:numCache>
                <c:formatCode>_-* #,##0\ _€_-;\-* #,##0\ _€_-;_-* "-"??\ _€_-;_-@_-</c:formatCode>
                <c:ptCount val="9"/>
                <c:pt idx="0">
                  <c:v>122850</c:v>
                </c:pt>
                <c:pt idx="1">
                  <c:v>4754.7784999999985</c:v>
                </c:pt>
                <c:pt idx="2">
                  <c:v>3985.9477649999999</c:v>
                </c:pt>
                <c:pt idx="3">
                  <c:v>910.62800000000004</c:v>
                </c:pt>
                <c:pt idx="4">
                  <c:v>341.76</c:v>
                </c:pt>
                <c:pt idx="5">
                  <c:v>320.39999999999986</c:v>
                </c:pt>
                <c:pt idx="6">
                  <c:v>248.09640000000005</c:v>
                </c:pt>
                <c:pt idx="7">
                  <c:v>30.950639999999996</c:v>
                </c:pt>
                <c:pt idx="8">
                  <c:v>2.5973759999999997</c:v>
                </c:pt>
              </c:numCache>
            </c:numRef>
          </c:val>
        </c:ser>
        <c:gapDepth val="133"/>
        <c:shape val="cylinder"/>
        <c:axId val="75844224"/>
        <c:axId val="75846016"/>
        <c:axId val="0"/>
      </c:bar3DChart>
      <c:catAx>
        <c:axId val="75844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5846016"/>
        <c:crosses val="autoZero"/>
        <c:auto val="1"/>
        <c:lblAlgn val="ctr"/>
        <c:lblOffset val="100"/>
      </c:catAx>
      <c:valAx>
        <c:axId val="75846016"/>
        <c:scaling>
          <c:orientation val="minMax"/>
          <c:max val="6000"/>
        </c:scaling>
        <c:axPos val="b"/>
        <c:majorGridlines/>
        <c:numFmt formatCode="_-* #,##0\ _€_-;\-* #,##0\ _€_-;_-* &quot;-&quot;??\ _€_-;_-@_-" sourceLinked="1"/>
        <c:tickLblPos val="nextTo"/>
        <c:txPr>
          <a:bodyPr rot="1320000"/>
          <a:lstStyle/>
          <a:p>
            <a:pPr>
              <a:defRPr/>
            </a:pPr>
            <a:endParaRPr lang="fr-FR"/>
          </a:p>
        </c:txPr>
        <c:crossAx val="75844224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82C13E7-5F06-46EF-AFDA-C0228C145AEB}" type="datetimeFigureOut">
              <a:rPr lang="fr-FR" smtClean="0"/>
              <a:pPr/>
              <a:t>18/06/2010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3E01F9-F88A-42D2-B8E3-CF74008899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EF7E-D275-44D1-AAF9-DB6DB222D0F4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5D56-FF74-45FB-B89F-842BC56F131D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BB24-90A2-4E2C-A59D-F85B9816C3AA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B5F0-B486-48FD-A1B8-63CA3EFE9668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0A32-4AB7-45D6-8BC1-BFDCE974047E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D7F2-1A1A-4EBA-B860-98A1672E3B78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CD1E-FF34-40A2-93F6-ECA9240B68D7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125-3AA0-44A9-BEB2-781373F92FB9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F70E-DD82-46C1-98AF-420DFE89D36A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B79-A8BA-4580-A821-F5A7FEB6869E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99A5-2CC0-415B-8188-4E5AF154BCDC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2FFE-B8F2-4534-A471-EE6A76B63875}" type="datetime1">
              <a:rPr lang="fr-FR" smtClean="0"/>
              <a:pPr/>
              <a:t>18/06/2010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4BBD-37E7-4FE1-A350-972A1DA2E6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eme.fr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ghrebsteel.ma/" TargetMode="External"/><Relationship Id="rId4" Type="http://schemas.openxmlformats.org/officeDocument/2006/relationships/hyperlink" Target="mailto:hanan@maghrebsteel.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6643734" cy="335758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5300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Réduction des émissions de Gaz à Effet de Serre</a:t>
            </a:r>
            <a:br>
              <a:rPr lang="fr-FR" sz="5300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100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Réalisations et perspectives </a:t>
            </a:r>
            <a:br>
              <a:rPr lang="fr-FR" sz="3100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100" b="1" dirty="0" smtClean="0">
                <a:ln w="11430"/>
                <a:solidFill>
                  <a:srgbClr val="AF33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MAGHREB STEEL </a:t>
            </a:r>
            <a:endParaRPr lang="fr-FR" sz="3100" b="1" dirty="0">
              <a:ln w="11430"/>
              <a:solidFill>
                <a:srgbClr val="AF336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857356" cy="189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rganigramme : Terminateur 8"/>
          <p:cNvSpPr/>
          <p:nvPr/>
        </p:nvSpPr>
        <p:spPr>
          <a:xfrm>
            <a:off x="7072330" y="2571744"/>
            <a:ext cx="1928826" cy="785818"/>
          </a:xfrm>
          <a:prstGeom prst="flowChartTerminator">
            <a:avLst/>
          </a:prstGeom>
          <a:solidFill>
            <a:srgbClr val="9012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/>
              <a:t>ISO 9001 version  </a:t>
            </a:r>
            <a:r>
              <a:rPr lang="fr-FR" sz="1200" b="1" dirty="0" smtClean="0"/>
              <a:t>2008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/>
              <a:t>ISO 14001 version 2004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/>
              <a:t>LABEL CGEM de la responsabilité sociale</a:t>
            </a:r>
            <a:endParaRPr lang="fr-FR" sz="1200" b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94211"/>
            <a:ext cx="3938587" cy="24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94213" y="5373688"/>
            <a:ext cx="4649787" cy="9479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sz="1600" b="1" i="1" dirty="0">
                <a:latin typeface="Times New Roman" pitchFamily="18" charset="0"/>
              </a:rPr>
              <a:t>Présenté par </a:t>
            </a:r>
            <a:r>
              <a:rPr lang="fr-FR" sz="1600" b="1" i="1" dirty="0">
                <a:solidFill>
                  <a:srgbClr val="990033"/>
                </a:solidFill>
                <a:latin typeface="Times New Roman" pitchFamily="18" charset="0"/>
              </a:rPr>
              <a:t>Mme EL GUINOUI HANANE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b="1" i="1" dirty="0" smtClean="0">
                <a:latin typeface="Times New Roman" pitchFamily="18" charset="0"/>
              </a:rPr>
              <a:t>Chef département  </a:t>
            </a:r>
            <a:r>
              <a:rPr lang="fr-FR" b="1" i="1" dirty="0">
                <a:latin typeface="Times New Roman" pitchFamily="18" charset="0"/>
              </a:rPr>
              <a:t>Hygiène -Sécurité-Environnement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smtClean="0"/>
              <a:t>Paris Le 25/06/2010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Paris Le 25/06/2010</a:t>
            </a:r>
            <a:endParaRPr lang="fr-FR" dirty="0"/>
          </a:p>
        </p:txBody>
      </p:sp>
      <p:graphicFrame>
        <p:nvGraphicFramePr>
          <p:cNvPr id="18" name="Graphique 17"/>
          <p:cNvGraphicFramePr/>
          <p:nvPr/>
        </p:nvGraphicFramePr>
        <p:xfrm>
          <a:off x="857224" y="1357298"/>
          <a:ext cx="771530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re 16"/>
          <p:cNvSpPr txBox="1">
            <a:spLocks/>
          </p:cNvSpPr>
          <p:nvPr/>
        </p:nvSpPr>
        <p:spPr>
          <a:xfrm>
            <a:off x="1142976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Complexe de laminage à froid: </a:t>
            </a:r>
            <a:r>
              <a:rPr lang="fr-F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kumimoji="0" lang="fr-FR" sz="2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nergie</a:t>
            </a:r>
            <a:endParaRPr kumimoji="0" lang="fr-FR" sz="20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Bilan carbone MS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Domaine d’application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7249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lipse 8"/>
          <p:cNvSpPr/>
          <p:nvPr/>
        </p:nvSpPr>
        <p:spPr>
          <a:xfrm>
            <a:off x="4286248" y="4286256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57752" y="3500438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72000" y="2285992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214546" y="4000504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14348" y="3214686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214546" y="1500174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357950" y="3929066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e 20"/>
          <p:cNvSpPr/>
          <p:nvPr/>
        </p:nvSpPr>
        <p:spPr>
          <a:xfrm>
            <a:off x="3286116" y="3143248"/>
            <a:ext cx="15001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Bilan carbone MS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Domaine d’application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720" y="1643050"/>
            <a:ext cx="8858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Fabrication matière première (acier)</a:t>
            </a:r>
          </a:p>
          <a:p>
            <a:pPr indent="442913"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Consommation de l’électricité produite à l’extérieur 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   Combustion GPL et fuel</a:t>
            </a:r>
          </a:p>
          <a:p>
            <a:pPr indent="442913"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Fret interne et externe</a:t>
            </a:r>
          </a:p>
          <a:p>
            <a:pPr indent="442913"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Déplacement </a:t>
            </a:r>
            <a:r>
              <a:rPr lang="fr-FR" sz="2400" b="1" dirty="0">
                <a:latin typeface="Georgia" pitchFamily="18" charset="0"/>
              </a:rPr>
              <a:t>domicile-travail</a:t>
            </a:r>
          </a:p>
          <a:p>
            <a:pPr indent="442913"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>
                <a:latin typeface="Georgia" pitchFamily="18" charset="0"/>
              </a:rPr>
              <a:t>Décharge </a:t>
            </a:r>
            <a:r>
              <a:rPr lang="fr-FR" sz="2400" b="1" dirty="0">
                <a:latin typeface="Georgia" pitchFamily="18" charset="0"/>
              </a:rPr>
              <a:t>des déchets</a:t>
            </a:r>
          </a:p>
          <a:p>
            <a:endParaRPr lang="fr-FR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C08-416C-4F00-ADBB-A338799C87F4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357166"/>
            <a:ext cx="7772400" cy="1143008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Bilan carbone MS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Consommation</a:t>
            </a:r>
            <a:r>
              <a:rPr lang="fr-F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Matière première</a:t>
            </a:r>
          </a:p>
        </p:txBody>
      </p:sp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"/>
            <a:ext cx="1316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phique 8"/>
          <p:cNvGraphicFramePr/>
          <p:nvPr/>
        </p:nvGraphicFramePr>
        <p:xfrm>
          <a:off x="928662" y="2057400"/>
          <a:ext cx="7215238" cy="40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ce réservé du pied de page 1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Paris Le 25/06/2010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Bilan carbone MS</a:t>
            </a:r>
            <a:endParaRPr lang="fr-F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Consommation </a:t>
            </a:r>
            <a:r>
              <a:rPr lang="fr-FR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 l’électricité </a:t>
            </a:r>
            <a:r>
              <a:rPr lang="fr-F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, GPL et Fuel</a:t>
            </a:r>
            <a:endParaRPr lang="fr-F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phique 8"/>
          <p:cNvGraphicFramePr/>
          <p:nvPr/>
        </p:nvGraphicFramePr>
        <p:xfrm>
          <a:off x="0" y="1785926"/>
          <a:ext cx="550069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00166" y="1571612"/>
            <a:ext cx="3500462" cy="500066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Consommation électrique en </a:t>
            </a:r>
            <a:r>
              <a:rPr lang="fr-FR" b="1" dirty="0" err="1" smtClean="0">
                <a:solidFill>
                  <a:schemeClr val="tx1"/>
                </a:solidFill>
              </a:rPr>
              <a:t>MWh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32" y="3000372"/>
            <a:ext cx="3571868" cy="500066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Consommation de GPL en tonne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66" y="4214818"/>
            <a:ext cx="3357586" cy="500066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Consommation fuel en tonne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Graphique 14"/>
          <p:cNvGraphicFramePr/>
          <p:nvPr/>
        </p:nvGraphicFramePr>
        <p:xfrm>
          <a:off x="428596" y="4267199"/>
          <a:ext cx="4786346" cy="25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/>
          <p:nvPr/>
        </p:nvGraphicFramePr>
        <p:xfrm>
          <a:off x="5214943" y="3286124"/>
          <a:ext cx="392905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Bilan carbone MS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Consommation gasoil</a:t>
            </a:r>
            <a:endParaRPr lang="fr-FR" sz="2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7500958" y="6000768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tonne/an </a:t>
            </a:r>
            <a:endParaRPr lang="fr-FR" b="1" dirty="0"/>
          </a:p>
        </p:txBody>
      </p:sp>
      <p:graphicFrame>
        <p:nvGraphicFramePr>
          <p:cNvPr id="12" name="Graphique 11"/>
          <p:cNvGraphicFramePr/>
          <p:nvPr/>
        </p:nvGraphicFramePr>
        <p:xfrm>
          <a:off x="642878" y="1071546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Bilan carbone MS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20182216">
            <a:off x="7904894" y="5065480"/>
            <a:ext cx="94592" cy="6094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Graphique 10"/>
          <p:cNvGraphicFramePr/>
          <p:nvPr/>
        </p:nvGraphicFramePr>
        <p:xfrm>
          <a:off x="428596" y="1071546"/>
          <a:ext cx="871540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5857875" y="648811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Tonne Equivalent C/an </a:t>
            </a:r>
          </a:p>
        </p:txBody>
      </p:sp>
      <p:sp>
        <p:nvSpPr>
          <p:cNvPr id="16" name="Rectangle 15"/>
          <p:cNvSpPr/>
          <p:nvPr/>
        </p:nvSpPr>
        <p:spPr>
          <a:xfrm rot="20182216">
            <a:off x="8047769" y="5279794"/>
            <a:ext cx="94592" cy="6094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50263-7E97-46A9-B814-AECDD183DE81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Bilan carbone MS</a:t>
            </a:r>
          </a:p>
        </p:txBody>
      </p:sp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"/>
            <a:ext cx="1316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6"/>
          <p:cNvSpPr txBox="1">
            <a:spLocks/>
          </p:cNvSpPr>
          <p:nvPr/>
        </p:nvSpPr>
        <p:spPr>
          <a:xfrm>
            <a:off x="928662" y="2643182"/>
            <a:ext cx="7772400" cy="1571636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Total de </a:t>
            </a:r>
            <a:r>
              <a:rPr lang="fr-FR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133 445 </a:t>
            </a:r>
            <a:r>
              <a:rPr lang="fr-FR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tonnes équivalent carbone /an</a:t>
            </a:r>
            <a:endParaRPr lang="fr-FR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10F7-24A6-444D-A762-2C67ECF72DDE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Mesures de réduction déjà réalisées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750" y="1500188"/>
            <a:ext cx="8858250" cy="1228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57% de l’énergie utilisée  au niveau </a:t>
            </a:r>
            <a:r>
              <a:rPr lang="fr-FR" sz="2000" b="1" dirty="0" err="1">
                <a:latin typeface="Georgia" pitchFamily="18" charset="0"/>
              </a:rPr>
              <a:t>process</a:t>
            </a:r>
            <a:r>
              <a:rPr lang="fr-FR" sz="2000" b="1" dirty="0">
                <a:latin typeface="Georgia" pitchFamily="18" charset="0"/>
              </a:rPr>
              <a:t> de production provient du GPL     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611</a:t>
            </a:r>
            <a:r>
              <a:rPr lang="fr-FR" sz="2000" b="1" dirty="0">
                <a:latin typeface="Georgia" pitchFamily="18" charset="0"/>
              </a:rPr>
              <a:t>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tonnes d’équivalent C évités/an (Fuel</a:t>
            </a:r>
            <a:r>
              <a:rPr lang="fr-F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fr-FR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5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50"/>
            <a:ext cx="1316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>
            <a:off x="2571736" y="2428868"/>
            <a:ext cx="214314" cy="2143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8929686" y="3857628"/>
            <a:ext cx="214314" cy="2143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85750" y="2857496"/>
            <a:ext cx="8858250" cy="18444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Service </a:t>
            </a:r>
            <a:r>
              <a:rPr lang="fr-FR" sz="2000" b="1" dirty="0">
                <a:latin typeface="Georgia" pitchFamily="18" charset="0"/>
              </a:rPr>
              <a:t>énergie dédié au contrôle et optimisation  de la consommation électrique, GPL :économie en 2008  = </a:t>
            </a:r>
            <a:r>
              <a:rPr lang="fr-FR" sz="2000" b="1" dirty="0">
                <a:latin typeface="Calibri" pitchFamily="34" charset="0"/>
                <a:cs typeface="Times New Roman" pitchFamily="18" charset="0"/>
              </a:rPr>
              <a:t>2 764 772 </a:t>
            </a:r>
            <a:r>
              <a:rPr lang="fr-FR" sz="2000" b="1" dirty="0" err="1">
                <a:latin typeface="Calibri" pitchFamily="34" charset="0"/>
                <a:cs typeface="Times New Roman" pitchFamily="18" charset="0"/>
              </a:rPr>
              <a:t>Dh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411  tonnes d’équivalent C </a:t>
            </a:r>
            <a:r>
              <a:rPr lang="fr-F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évités/an</a:t>
            </a:r>
            <a:endParaRPr lang="fr-FR" sz="2000" b="1" dirty="0">
              <a:latin typeface="Georg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50" y="4714884"/>
            <a:ext cx="8858250" cy="1228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Récupération </a:t>
            </a:r>
            <a:r>
              <a:rPr lang="fr-FR" sz="2000" b="1" dirty="0">
                <a:latin typeface="Georgia" pitchFamily="18" charset="0"/>
              </a:rPr>
              <a:t>et réutilisation de l’énergie thermique issue de l’incinérateur des </a:t>
            </a:r>
            <a:r>
              <a:rPr lang="fr-FR" sz="2000" b="1" dirty="0" smtClean="0">
                <a:latin typeface="Georgia" pitchFamily="18" charset="0"/>
              </a:rPr>
              <a:t>solvants</a:t>
            </a:r>
            <a:endParaRPr lang="fr-FR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5750" y="5929330"/>
            <a:ext cx="8572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Réalisation </a:t>
            </a:r>
            <a:r>
              <a:rPr lang="fr-FR" sz="2000" b="1" dirty="0">
                <a:latin typeface="Georgia" pitchFamily="18" charset="0"/>
              </a:rPr>
              <a:t>de 2 audits d’efficacité énergétique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92C89-D0DB-49E7-9546-BB04954292AF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Mesures de réduction en cours de réalisation ou d’étude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750" y="5286388"/>
            <a:ext cx="8858250" cy="1228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Remplacement </a:t>
            </a:r>
            <a:r>
              <a:rPr lang="fr-FR" sz="2000" b="1" dirty="0">
                <a:latin typeface="Georgia" pitchFamily="18" charset="0"/>
              </a:rPr>
              <a:t>du GPL par le Gaz naturel dès qu’il sera disponible au Maroc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50"/>
            <a:ext cx="1316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5214942" y="2143116"/>
            <a:ext cx="214314" cy="2143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5720" y="1214422"/>
            <a:ext cx="8858250" cy="18444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Projet de construction du complexe de laminage à chaud et aciérie: produire notre MP au Maroc     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réduction du Fret + décharge </a:t>
            </a:r>
            <a:r>
              <a:rPr lang="fr-F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déchet</a:t>
            </a:r>
            <a:endParaRPr lang="fr-FR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50" y="3071810"/>
            <a:ext cx="8858250" cy="1228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Projet </a:t>
            </a:r>
            <a:r>
              <a:rPr lang="fr-FR" sz="2000" b="1" dirty="0">
                <a:latin typeface="Georgia" pitchFamily="18" charset="0"/>
              </a:rPr>
              <a:t>encours d’étude de faisabilité  de récupération de l’énergie thermique issue de </a:t>
            </a:r>
            <a:r>
              <a:rPr lang="fr-FR" sz="2000" b="1" dirty="0" smtClean="0">
                <a:latin typeface="Georgia" pitchFamily="18" charset="0"/>
              </a:rPr>
              <a:t>l’aciérie</a:t>
            </a:r>
            <a:endParaRPr lang="fr-FR" sz="2000" b="1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50" y="4214818"/>
            <a:ext cx="8858250" cy="1228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 smtClean="0">
                <a:latin typeface="Georgia" pitchFamily="18" charset="0"/>
              </a:rPr>
              <a:t>Projet  </a:t>
            </a:r>
            <a:r>
              <a:rPr lang="fr-FR" sz="2000" b="1" dirty="0">
                <a:latin typeface="Georgia" pitchFamily="18" charset="0"/>
              </a:rPr>
              <a:t>encours d’étude de faisabilité de mise en place d’un parc éolien d’une puissance de  100 MVA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6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7143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ltGray">
          <a:xfrm rot="5400000">
            <a:off x="-2422526" y="11699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grpSp>
        <p:nvGrpSpPr>
          <p:cNvPr id="2" name="Groupe 44"/>
          <p:cNvGrpSpPr>
            <a:grpSpLocks/>
          </p:cNvGrpSpPr>
          <p:nvPr/>
        </p:nvGrpSpPr>
        <p:grpSpPr bwMode="auto">
          <a:xfrm>
            <a:off x="1785918" y="1928802"/>
            <a:ext cx="5572125" cy="508000"/>
            <a:chOff x="1785918" y="2357430"/>
            <a:chExt cx="5929315" cy="508000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785918" y="2420941"/>
              <a:ext cx="380997" cy="381000"/>
              <a:chOff x="2078" y="1680"/>
              <a:chExt cx="1615" cy="1615"/>
            </a:xfrm>
          </p:grpSpPr>
          <p:sp>
            <p:nvSpPr>
              <p:cNvPr id="15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gray">
              <a:xfrm>
                <a:off x="2337" y="2017"/>
                <a:ext cx="1096" cy="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4" name="AutoShape 51"/>
            <p:cNvSpPr>
              <a:spLocks noChangeArrowheads="1"/>
            </p:cNvSpPr>
            <p:nvPr/>
          </p:nvSpPr>
          <p:spPr bwMode="gray">
            <a:xfrm>
              <a:off x="2143108" y="2357430"/>
              <a:ext cx="557212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 dirty="0" smtClean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24" name="AutoShape 52"/>
          <p:cNvSpPr>
            <a:spLocks noChangeArrowheads="1"/>
          </p:cNvSpPr>
          <p:nvPr/>
        </p:nvSpPr>
        <p:spPr bwMode="gray">
          <a:xfrm>
            <a:off x="2143108" y="1928802"/>
            <a:ext cx="5214974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Présentation Maghreb </a:t>
            </a:r>
            <a:r>
              <a:rPr lang="fr-F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44"/>
          <p:cNvGrpSpPr>
            <a:grpSpLocks/>
          </p:cNvGrpSpPr>
          <p:nvPr/>
        </p:nvGrpSpPr>
        <p:grpSpPr bwMode="auto">
          <a:xfrm>
            <a:off x="2143108" y="3143248"/>
            <a:ext cx="5572125" cy="508000"/>
            <a:chOff x="1785918" y="2357430"/>
            <a:chExt cx="5929315" cy="508000"/>
          </a:xfrm>
        </p:grpSpPr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1785918" y="2420941"/>
              <a:ext cx="380997" cy="381000"/>
              <a:chOff x="2078" y="1680"/>
              <a:chExt cx="1615" cy="1615"/>
            </a:xfrm>
          </p:grpSpPr>
          <p:sp>
            <p:nvSpPr>
              <p:cNvPr id="42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59"/>
              <p:cNvSpPr>
                <a:spLocks noChangeArrowheads="1"/>
              </p:cNvSpPr>
              <p:nvPr/>
            </p:nvSpPr>
            <p:spPr bwMode="gray">
              <a:xfrm>
                <a:off x="2337" y="2017"/>
                <a:ext cx="1096" cy="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41" name="AutoShape 51"/>
            <p:cNvSpPr>
              <a:spLocks noChangeArrowheads="1"/>
            </p:cNvSpPr>
            <p:nvPr/>
          </p:nvSpPr>
          <p:spPr bwMode="gray">
            <a:xfrm>
              <a:off x="2143108" y="2357430"/>
              <a:ext cx="557212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 dirty="0" smtClean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45" name="AutoShape 52"/>
          <p:cNvSpPr>
            <a:spLocks noChangeArrowheads="1"/>
          </p:cNvSpPr>
          <p:nvPr/>
        </p:nvSpPr>
        <p:spPr bwMode="gray">
          <a:xfrm>
            <a:off x="2500298" y="3135314"/>
            <a:ext cx="5214974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 Carbone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44"/>
          <p:cNvGrpSpPr>
            <a:grpSpLocks/>
          </p:cNvGrpSpPr>
          <p:nvPr/>
        </p:nvGrpSpPr>
        <p:grpSpPr bwMode="auto">
          <a:xfrm>
            <a:off x="1857356" y="4429132"/>
            <a:ext cx="5572125" cy="508000"/>
            <a:chOff x="1785918" y="2357430"/>
            <a:chExt cx="5929315" cy="508000"/>
          </a:xfrm>
        </p:grpSpPr>
        <p:grpSp>
          <p:nvGrpSpPr>
            <p:cNvPr id="22" name="Group 53"/>
            <p:cNvGrpSpPr>
              <a:grpSpLocks/>
            </p:cNvGrpSpPr>
            <p:nvPr/>
          </p:nvGrpSpPr>
          <p:grpSpPr bwMode="auto">
            <a:xfrm>
              <a:off x="1785918" y="2420941"/>
              <a:ext cx="380997" cy="381000"/>
              <a:chOff x="2078" y="1680"/>
              <a:chExt cx="1615" cy="1615"/>
            </a:xfrm>
          </p:grpSpPr>
          <p:sp>
            <p:nvSpPr>
              <p:cNvPr id="49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Oval 59"/>
              <p:cNvSpPr>
                <a:spLocks noChangeArrowheads="1"/>
              </p:cNvSpPr>
              <p:nvPr/>
            </p:nvSpPr>
            <p:spPr bwMode="gray">
              <a:xfrm>
                <a:off x="2337" y="2017"/>
                <a:ext cx="1096" cy="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48" name="AutoShape 51"/>
            <p:cNvSpPr>
              <a:spLocks noChangeArrowheads="1"/>
            </p:cNvSpPr>
            <p:nvPr/>
          </p:nvSpPr>
          <p:spPr bwMode="gray">
            <a:xfrm>
              <a:off x="2143108" y="2357430"/>
              <a:ext cx="557212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 dirty="0" smtClean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52" name="AutoShape 52"/>
          <p:cNvSpPr>
            <a:spLocks noChangeArrowheads="1"/>
          </p:cNvSpPr>
          <p:nvPr/>
        </p:nvSpPr>
        <p:spPr bwMode="gray">
          <a:xfrm>
            <a:off x="2214546" y="4500570"/>
            <a:ext cx="5214974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Réalisations  et Perspectives.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58936 C -0.06632 0.58102 -0.05087 0.57269 -0.03681 0.56135 C -0.02275 0.55001 -0.00973 0.53704 0.0026 0.52107 C 0.01493 0.5051 0.02777 0.48218 0.0368 0.46482 C 0.04583 0.44746 0.0493 0.44167 0.05659 0.41737 C 0.06388 0.39306 0.07621 0.35371 0.0802 0.31922 C 0.0842 0.28473 0.08507 0.2463 0.0802 0.21042 C 0.07534 0.17454 0.06458 0.13843 0.05121 0.10348 C 0.03784 0.06852 0.01892 0.03426 1.66667E-6 8.14815E-6 " pathEditMode="relative" ptsTypes="aaaaaa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58936 C -0.06632 0.58102 -0.05087 0.57269 -0.03681 0.56135 C -0.02275 0.55001 -0.00973 0.53704 0.0026 0.52107 C 0.01493 0.5051 0.02777 0.48218 0.0368 0.46482 C 0.04583 0.44746 0.0493 0.44167 0.05659 0.41737 C 0.06388 0.39306 0.07621 0.35371 0.0802 0.31922 C 0.0842 0.28473 0.08507 0.2463 0.0802 0.21042 C 0.07534 0.17454 0.06458 0.13843 0.05121 0.10348 C 0.03784 0.06852 0.01892 0.03426 1.66667E-6 8.14815E-6 " pathEditMode="relative" ptsTypes="aaaaaaa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58936 C -0.06632 0.58102 -0.05087 0.57269 -0.03681 0.56135 C -0.02275 0.55001 -0.00973 0.53704 0.0026 0.52107 C 0.01493 0.5051 0.02777 0.48218 0.0368 0.46482 C 0.04583 0.44746 0.0493 0.44167 0.05659 0.41737 C 0.06388 0.39306 0.07621 0.35371 0.0802 0.31922 C 0.0842 0.28473 0.08507 0.2463 0.0802 0.21042 C 0.07534 0.17454 0.06458 0.13843 0.05121 0.10348 C 0.03784 0.06852 0.01892 0.03426 1.66667E-6 8.14815E-6 " pathEditMode="relative" ptsTypes="aaaaaaaaA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2A2B-010A-45AB-9D11-40E27629FA0C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857224" y="357166"/>
            <a:ext cx="7772400" cy="114300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Autres 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mesures de </a:t>
            </a:r>
            <a:r>
              <a:rPr lang="fr-F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réduction </a:t>
            </a:r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50" y="1643063"/>
            <a:ext cx="88582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Remplacement  du fuel utilisé pour la chaudière par le GPL: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134</a:t>
            </a:r>
            <a:r>
              <a:rPr lang="fr-FR" sz="2000" b="1" dirty="0">
                <a:latin typeface="Georgia" pitchFamily="18" charset="0"/>
              </a:rPr>
              <a:t> </a:t>
            </a:r>
            <a:r>
              <a:rPr lang="fr-F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tonnes d’équivalent C évitées/an</a:t>
            </a:r>
          </a:p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Sensibilisation du personnel au </a:t>
            </a:r>
            <a:r>
              <a:rPr lang="fr-FR" sz="2000" b="1" dirty="0" err="1">
                <a:latin typeface="Georgia" pitchFamily="18" charset="0"/>
              </a:rPr>
              <a:t>co-voiturage</a:t>
            </a:r>
            <a:endParaRPr lang="fr-FR" sz="2000" b="1" dirty="0">
              <a:latin typeface="Georgia" pitchFamily="18" charset="0"/>
            </a:endParaRPr>
          </a:p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Assurer une bonne gestion des stocks pour pouvoir réduire le transport par les chariots élévateurs</a:t>
            </a:r>
          </a:p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2000" b="1" dirty="0">
                <a:latin typeface="Georgia" pitchFamily="18" charset="0"/>
              </a:rPr>
              <a:t>Mise en place d’un incinérateur des déchets permettant la valorisation énergétique.</a:t>
            </a:r>
          </a:p>
          <a:p>
            <a:pPr indent="44291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fr-FR" sz="2000" dirty="0">
              <a:latin typeface="+mn-lt"/>
            </a:endParaRPr>
          </a:p>
        </p:txBody>
      </p:sp>
      <p:pic>
        <p:nvPicPr>
          <p:cNvPr id="256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50"/>
            <a:ext cx="1316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0001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BIBLIOGRAPHIE</a:t>
            </a:r>
            <a:endParaRPr lang="fr-FR" sz="2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1785926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Guide méthodologique- version 6.0 -:objectifs et principes de comptabilisation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Guide des facteurs d’émissions</a:t>
            </a:r>
          </a:p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  <a:hlinkClick r:id="rId2"/>
              </a:rPr>
              <a:t> http://www.ademe.fr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Projets et idées de projets sur le mécanisme de développement propre (MDP) en Francophonie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1196975"/>
            <a:ext cx="8763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15000"/>
              </a:spcBef>
              <a:buClr>
                <a:srgbClr val="3366CC"/>
              </a:buClr>
              <a:buSzPct val="75000"/>
              <a:buFont typeface="Monotype Sorts" pitchFamily="2" charset="2"/>
              <a:buNone/>
              <a:defRPr/>
            </a:pPr>
            <a:r>
              <a:rPr lang="fr-FR" sz="65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mercialScript BT" pitchFamily="66" charset="0"/>
              </a:rPr>
              <a:t>Merci pour votre attention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133600"/>
            <a:ext cx="7559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786050" y="4929198"/>
            <a:ext cx="376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sz="2000" b="1" i="1" dirty="0">
                <a:solidFill>
                  <a:srgbClr val="990033"/>
                </a:solidFill>
              </a:rPr>
              <a:t>Mme EL GUINOUI HANANE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132138" y="5445125"/>
            <a:ext cx="3095625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 dirty="0" smtClean="0">
                <a:solidFill>
                  <a:srgbClr val="0070C0"/>
                </a:solidFill>
                <a:hlinkClick r:id="rId4"/>
              </a:rPr>
              <a:t>hanan@maghrebsteel.ma</a:t>
            </a:r>
            <a:endParaRPr lang="fr-FR" b="1" i="1" dirty="0" smtClean="0">
              <a:solidFill>
                <a:srgbClr val="0070C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70C0"/>
                </a:solidFill>
                <a:hlinkClick r:id="rId5"/>
              </a:rPr>
              <a:t>www.maghrebsteel.ma</a:t>
            </a:r>
            <a:endParaRPr lang="fr-FR" b="1" i="1" dirty="0" smtClean="0">
              <a:solidFill>
                <a:srgbClr val="0070C0"/>
              </a:solidFill>
            </a:endParaRPr>
          </a:p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6"/>
          <p:cNvSpPr>
            <a:spLocks noGrp="1"/>
          </p:cNvSpPr>
          <p:nvPr>
            <p:ph type="ctrTitle"/>
          </p:nvPr>
        </p:nvSpPr>
        <p:spPr>
          <a:xfrm>
            <a:off x="1371600" y="357166"/>
            <a:ext cx="7772400" cy="7143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Présentation de MAGHREB STEEL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21" name="Ruban vers le haut 20"/>
          <p:cNvSpPr/>
          <p:nvPr/>
        </p:nvSpPr>
        <p:spPr>
          <a:xfrm>
            <a:off x="1928794" y="2000240"/>
            <a:ext cx="5715040" cy="1000132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MAGHREB STEEL</a:t>
            </a:r>
            <a:endParaRPr lang="fr-FR" sz="36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7224" y="3643314"/>
            <a:ext cx="3571900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 DE LAMINAGE A FROID</a:t>
            </a:r>
          </a:p>
          <a:p>
            <a:pPr algn="ctr"/>
            <a:r>
              <a:rPr lang="fr-FR" dirty="0" smtClean="0"/>
              <a:t>SITE CASABLANCA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00628" y="3643314"/>
            <a:ext cx="3571900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 DE LAMINAGE A CHAUD</a:t>
            </a:r>
          </a:p>
          <a:p>
            <a:pPr algn="ctr"/>
            <a:r>
              <a:rPr lang="fr-FR" dirty="0" smtClean="0"/>
              <a:t>SITE MOHAMEDIA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6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Présentation de MAGHREB STEEL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Complexe de laminage à froid</a:t>
            </a:r>
            <a:endParaRPr lang="fr-F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Paris Le 25/06/2010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188" y="1500174"/>
            <a:ext cx="85328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r>
              <a:rPr lang="fr-FR" sz="2400" b="1" dirty="0">
                <a:solidFill>
                  <a:srgbClr val="990033"/>
                </a:solidFill>
                <a:latin typeface="Georgia" pitchFamily="18" charset="0"/>
              </a:rPr>
              <a:t>Activités: </a:t>
            </a:r>
          </a:p>
          <a:p>
            <a:pPr indent="449263"/>
            <a:r>
              <a:rPr lang="fr-FR" b="1" dirty="0">
                <a:latin typeface="Georgia" pitchFamily="18" charset="0"/>
              </a:rPr>
              <a:t>Fabrication et  commercialisation de la tôle laminée à froid, galvanisée et </a:t>
            </a:r>
            <a:r>
              <a:rPr lang="fr-FR" b="1" dirty="0" err="1">
                <a:latin typeface="Georgia" pitchFamily="18" charset="0"/>
              </a:rPr>
              <a:t>prélaquée</a:t>
            </a:r>
            <a:r>
              <a:rPr lang="fr-FR" b="1" dirty="0">
                <a:latin typeface="Georgia" pitchFamily="18" charset="0"/>
              </a:rPr>
              <a:t>  et panneau sandwich</a:t>
            </a:r>
            <a:r>
              <a:rPr lang="fr-FR" b="1" dirty="0" smtClean="0">
                <a:latin typeface="Georgia" pitchFamily="18" charset="0"/>
              </a:rPr>
              <a:t>.</a:t>
            </a:r>
          </a:p>
          <a:p>
            <a:pPr indent="449263"/>
            <a:endParaRPr lang="fr-FR" b="1" dirty="0">
              <a:latin typeface="Georgia" pitchFamily="18" charset="0"/>
            </a:endParaRPr>
          </a:p>
          <a:p>
            <a:pPr indent="449263"/>
            <a:r>
              <a:rPr lang="fr-FR" sz="2400" b="1" dirty="0" smtClean="0">
                <a:solidFill>
                  <a:srgbClr val="990033"/>
                </a:solidFill>
                <a:latin typeface="Georgia" pitchFamily="18" charset="0"/>
              </a:rPr>
              <a:t>Utilisation du produit: </a:t>
            </a:r>
            <a:endParaRPr lang="fr-FR" sz="2400" b="1" dirty="0">
              <a:solidFill>
                <a:srgbClr val="990033"/>
              </a:solidFill>
              <a:latin typeface="Georgia" pitchFamily="18" charset="0"/>
            </a:endParaRPr>
          </a:p>
          <a:p>
            <a:pPr indent="449263"/>
            <a:r>
              <a:rPr lang="fr-FR" b="1" dirty="0">
                <a:latin typeface="Georgia" pitchFamily="18" charset="0"/>
              </a:rPr>
              <a:t>Secteurs de  bâtiment, l’équipement routier, le mobilier métallique, matériel électrique et électroménager</a:t>
            </a:r>
            <a:r>
              <a:rPr lang="fr-FR" b="1" dirty="0" smtClean="0">
                <a:latin typeface="Georgia" pitchFamily="18" charset="0"/>
              </a:rPr>
              <a:t>…</a:t>
            </a:r>
          </a:p>
          <a:p>
            <a:pPr indent="449263"/>
            <a:endParaRPr lang="fr-FR" b="1" dirty="0" smtClean="0">
              <a:latin typeface="Georgia" pitchFamily="18" charset="0"/>
            </a:endParaRPr>
          </a:p>
          <a:p>
            <a:pPr indent="449263"/>
            <a:r>
              <a:rPr lang="fr-FR" sz="2400" b="1" dirty="0" smtClean="0">
                <a:solidFill>
                  <a:srgbClr val="990033"/>
                </a:solidFill>
                <a:latin typeface="Georgia" pitchFamily="18" charset="0"/>
              </a:rPr>
              <a:t>Effectif</a:t>
            </a:r>
          </a:p>
          <a:p>
            <a:pPr indent="449263"/>
            <a:r>
              <a:rPr lang="fr-FR" b="1" dirty="0" smtClean="0">
                <a:latin typeface="Georgia" pitchFamily="18" charset="0"/>
              </a:rPr>
              <a:t>Site LAF : 1000 employés</a:t>
            </a:r>
          </a:p>
          <a:p>
            <a:pPr indent="449263"/>
            <a:endParaRPr lang="fr-FR" b="1" dirty="0" smtClean="0">
              <a:latin typeface="Georgia" pitchFamily="18" charset="0"/>
            </a:endParaRPr>
          </a:p>
          <a:p>
            <a:pPr indent="449263"/>
            <a:r>
              <a:rPr lang="fr-FR" sz="2400" b="1" dirty="0" smtClean="0">
                <a:solidFill>
                  <a:srgbClr val="990033"/>
                </a:solidFill>
                <a:latin typeface="Georgia" pitchFamily="18" charset="0"/>
              </a:rPr>
              <a:t>Superficie:</a:t>
            </a:r>
          </a:p>
          <a:p>
            <a:pPr indent="449263"/>
            <a:r>
              <a:rPr lang="fr-FR" b="1" dirty="0" smtClean="0">
                <a:latin typeface="Georgia" pitchFamily="18" charset="0"/>
              </a:rPr>
              <a:t> 30 hectares (dont 20 exploités)</a:t>
            </a:r>
            <a:endParaRPr lang="fr-FR" b="1" dirty="0">
              <a:latin typeface="Georgia" pitchFamily="18" charset="0"/>
            </a:endParaRPr>
          </a:p>
          <a:p>
            <a:pPr indent="449263"/>
            <a:endParaRPr lang="fr-FR" b="1" i="1" dirty="0">
              <a:solidFill>
                <a:srgbClr val="990033"/>
              </a:solidFill>
              <a:latin typeface="Georgia" pitchFamily="18" charset="0"/>
            </a:endParaRPr>
          </a:p>
          <a:p>
            <a:pPr indent="449263"/>
            <a:endParaRPr lang="fr-FR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5220"/>
          <a:stretch>
            <a:fillRect/>
          </a:stretch>
        </p:blipFill>
        <p:spPr bwMode="auto">
          <a:xfrm>
            <a:off x="428596" y="1338265"/>
            <a:ext cx="8675687" cy="53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6"/>
          <p:cNvSpPr txBox="1">
            <a:spLocks/>
          </p:cNvSpPr>
          <p:nvPr/>
        </p:nvSpPr>
        <p:spPr>
          <a:xfrm>
            <a:off x="13716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fr-FR" sz="2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omplexe</a:t>
            </a: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laminage à froid: processus</a:t>
            </a:r>
            <a:r>
              <a:rPr kumimoji="0" lang="fr-FR" sz="2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production</a:t>
            </a:r>
            <a:endParaRPr kumimoji="0" lang="fr-FR" sz="20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3716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Complexe de laminage à froid: bilan matière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9058" y="2357430"/>
            <a:ext cx="1643074" cy="3214710"/>
          </a:xfrm>
          <a:prstGeom prst="rect">
            <a:avLst/>
          </a:prstGeom>
          <a:solidFill>
            <a:schemeClr val="accent2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MAGHREB STEEL</a:t>
            </a:r>
            <a:endParaRPr lang="fr-FR" sz="24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3428992" y="1571612"/>
            <a:ext cx="2714644" cy="785818"/>
          </a:xfrm>
          <a:prstGeom prst="downArrow">
            <a:avLst/>
          </a:prstGeom>
          <a:solidFill>
            <a:schemeClr val="accent2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Matière première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428992" y="5643578"/>
            <a:ext cx="2714644" cy="785818"/>
          </a:xfrm>
          <a:prstGeom prst="downArrow">
            <a:avLst/>
          </a:prstGeom>
          <a:solidFill>
            <a:schemeClr val="accent2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Produit fini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928662" y="2071678"/>
            <a:ext cx="2928958" cy="3500462"/>
          </a:xfrm>
          <a:prstGeom prst="rightArrow">
            <a:avLst>
              <a:gd name="adj1" fmla="val 50000"/>
              <a:gd name="adj2" fmla="val 2242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Électricité, GPL, Fuel, Eau,  PC, Gasoil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643570" y="2143116"/>
            <a:ext cx="2928958" cy="3500462"/>
          </a:xfrm>
          <a:prstGeom prst="rightArrow">
            <a:avLst>
              <a:gd name="adj1" fmla="val 50000"/>
              <a:gd name="adj2" fmla="val 2242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Déchets,  Emissions atmosphériques,  Eau usée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3716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Complexe de laminage à froid: traitement des rejets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9" y="4143380"/>
            <a:ext cx="378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25603"/>
            <a:ext cx="3708400" cy="237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7159" y="2000240"/>
            <a:ext cx="48577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Une station de régénération des acides usés</a:t>
            </a:r>
            <a:endParaRPr lang="fr-FR" sz="2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Traitement par régénération des acides en vu de recyclage </a:t>
            </a:r>
            <a:endParaRPr lang="fr-F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00034" y="4572008"/>
            <a:ext cx="48577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Une station de traitement des eaux usées</a:t>
            </a:r>
            <a:endParaRPr lang="fr-FR" sz="2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Traitement des émulsions usées et de 10 % des eaux acides</a:t>
            </a:r>
            <a:endParaRPr lang="fr-F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3716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Complexe de laminage à froid: traitement des rejets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714776" cy="235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3773493" cy="246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0034" y="4929198"/>
            <a:ext cx="56165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Un filtre du brouillard d’émulsion</a:t>
            </a:r>
          </a:p>
          <a:p>
            <a:pPr algn="just" eaLnBrk="0" hangingPunct="0">
              <a:defRPr/>
            </a:pPr>
            <a:r>
              <a:rPr lang="fr-FR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Extraction et filtration du brouillard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34" y="1857364"/>
            <a:ext cx="56880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 Stations d’épuration des vapeurs </a:t>
            </a:r>
            <a:endParaRPr lang="fr-FR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acides </a:t>
            </a:r>
            <a:r>
              <a:rPr lang="fr-F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–Scrubbers-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fr-FR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Lavage à contre courant des vapeurs </a:t>
            </a:r>
            <a:endParaRPr lang="fr-FR" b="1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acides </a:t>
            </a:r>
            <a:r>
              <a:rPr lang="fr-FR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par l’eau filtrée.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20" y="142852"/>
            <a:ext cx="7858180" cy="142876"/>
          </a:xfrm>
          <a:prstGeom prst="rect">
            <a:avLst/>
          </a:prstGeom>
          <a:gradFill flip="none" rotWithShape="1">
            <a:gsLst>
              <a:gs pos="23000">
                <a:srgbClr val="990033"/>
              </a:gs>
              <a:gs pos="50000">
                <a:srgbClr val="993366">
                  <a:tint val="44500"/>
                  <a:satMod val="160000"/>
                </a:srgbClr>
              </a:gs>
              <a:gs pos="50000">
                <a:srgbClr val="A02A70"/>
              </a:gs>
              <a:gs pos="100000">
                <a:srgbClr val="9933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-2928979" y="3643303"/>
            <a:ext cx="6286521" cy="142875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78"/>
            <a:ext cx="1315987" cy="4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4BBD-37E7-4FE1-A350-972A1DA2E6A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Paris Le 25/06/2010</a:t>
            </a:r>
            <a:endParaRPr lang="fr-FR"/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371600" y="14285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de MAGHREB STEEL</a:t>
            </a:r>
            <a:br>
              <a:rPr kumimoji="0" lang="fr-F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Complexe de laminage à froid: traitement des rejets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7158" y="2357430"/>
            <a:ext cx="561657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Un incinérateur </a:t>
            </a:r>
            <a:r>
              <a:rPr lang="fr-FR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Incinération des COV issus </a:t>
            </a:r>
          </a:p>
          <a:p>
            <a:pPr algn="just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du séchage peinture avec </a:t>
            </a:r>
          </a:p>
          <a:p>
            <a:pPr algn="just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valorisation  énergétique </a:t>
            </a:r>
          </a:p>
          <a:p>
            <a:pPr algn="just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Capacité de  7400 Nm</a:t>
            </a:r>
            <a:r>
              <a:rPr lang="fr-FR" b="1" baseline="30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3</a:t>
            </a: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/h</a:t>
            </a:r>
          </a:p>
          <a:p>
            <a:pPr algn="just">
              <a:defRPr/>
            </a:pPr>
            <a:endParaRPr lang="fr-FR" b="1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Réduction de  7  tonnes équivalent </a:t>
            </a:r>
          </a:p>
          <a:p>
            <a:pPr algn="just" eaLnBrk="0" hangingPunct="0">
              <a:defRPr/>
            </a:pPr>
            <a:r>
              <a:rPr lang="fr-FR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carbone/an</a:t>
            </a:r>
          </a:p>
          <a:p>
            <a:pPr algn="just" eaLnBrk="0" hangingPunct="0">
              <a:defRPr/>
            </a:pPr>
            <a:endParaRPr lang="fr-FR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4130683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B2B2B2">
                <a:shade val="30000"/>
                <a:satMod val="115000"/>
              </a:srgbClr>
            </a:gs>
            <a:gs pos="50000">
              <a:srgbClr val="B2B2B2">
                <a:shade val="67500"/>
                <a:satMod val="115000"/>
              </a:srgbClr>
            </a:gs>
            <a:gs pos="100000">
              <a:srgbClr val="B2B2B2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701</Words>
  <Application>Microsoft Office PowerPoint</Application>
  <PresentationFormat>Affichage à l'écran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  <vt:variant>
        <vt:lpstr>Diaporamas personnalisés</vt:lpstr>
      </vt:variant>
      <vt:variant>
        <vt:i4>1</vt:i4>
      </vt:variant>
    </vt:vector>
  </HeadingPairs>
  <TitlesOfParts>
    <vt:vector size="24" baseType="lpstr">
      <vt:lpstr>Thème Office</vt:lpstr>
      <vt:lpstr>Réduction des émissions de Gaz à Effet de Serre  Réalisations et perspectives  de MAGHREB STEEL </vt:lpstr>
      <vt:lpstr>Plan</vt:lpstr>
      <vt:lpstr>Présentation de MAGHREB STEEL</vt:lpstr>
      <vt:lpstr>Présentation de MAGHREB STEEL Complexe de laminage à froid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Diaporama personnalisé 1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hanan</dc:creator>
  <cp:lastModifiedBy>Mozas</cp:lastModifiedBy>
  <cp:revision>119</cp:revision>
  <dcterms:created xsi:type="dcterms:W3CDTF">2010-05-31T16:49:43Z</dcterms:created>
  <dcterms:modified xsi:type="dcterms:W3CDTF">2010-06-18T10:00:44Z</dcterms:modified>
</cp:coreProperties>
</file>