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5" r:id="rId3"/>
    <p:sldId id="258" r:id="rId4"/>
    <p:sldId id="262" r:id="rId5"/>
    <p:sldId id="259" r:id="rId6"/>
    <p:sldId id="265" r:id="rId7"/>
    <p:sldId id="264" r:id="rId8"/>
    <p:sldId id="266" r:id="rId9"/>
    <p:sldId id="304" r:id="rId10"/>
    <p:sldId id="296" r:id="rId11"/>
    <p:sldId id="306" r:id="rId12"/>
    <p:sldId id="270" r:id="rId13"/>
    <p:sldId id="271" r:id="rId14"/>
    <p:sldId id="298" r:id="rId15"/>
    <p:sldId id="272" r:id="rId16"/>
    <p:sldId id="300" r:id="rId17"/>
    <p:sldId id="275" r:id="rId18"/>
    <p:sldId id="316" r:id="rId19"/>
    <p:sldId id="276" r:id="rId20"/>
    <p:sldId id="308" r:id="rId21"/>
    <p:sldId id="313" r:id="rId22"/>
    <p:sldId id="279" r:id="rId23"/>
    <p:sldId id="282" r:id="rId24"/>
    <p:sldId id="283" r:id="rId25"/>
    <p:sldId id="291" r:id="rId26"/>
    <p:sldId id="302" r:id="rId27"/>
    <p:sldId id="311" r:id="rId28"/>
    <p:sldId id="293" r:id="rId29"/>
    <p:sldId id="294" r:id="rId30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19C99-7FF5-4D1E-A2C5-EF469F1A8468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5F4EE-36DC-4A8E-B169-A7B0CD75E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40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833D7-A582-49B0-B094-1676B1CD43F4}" type="datetimeFigureOut">
              <a:rPr lang="fr-FR" smtClean="0"/>
              <a:t>24/05/2017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700C1-2363-479F-883F-2297810446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90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700C1-2363-479F-883F-22978104460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8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39B1-7241-459A-84B3-556D4B5638AE}" type="datetimeFigureOut">
              <a:rPr lang="fr-FR" smtClean="0"/>
              <a:t>24/05/2017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B5FD-F9EC-4D28-BB8F-16C011B0F4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430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39B1-7241-459A-84B3-556D4B5638AE}" type="datetimeFigureOut">
              <a:rPr lang="fr-FR" smtClean="0"/>
              <a:t>24/05/2017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B5FD-F9EC-4D28-BB8F-16C011B0F4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3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39B1-7241-459A-84B3-556D4B5638AE}" type="datetimeFigureOut">
              <a:rPr lang="fr-FR" smtClean="0"/>
              <a:t>24/05/2017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B5FD-F9EC-4D28-BB8F-16C011B0F4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48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39B1-7241-459A-84B3-556D4B5638AE}" type="datetimeFigureOut">
              <a:rPr lang="fr-FR" smtClean="0"/>
              <a:t>24/05/2017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B5FD-F9EC-4D28-BB8F-16C011B0F4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72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39B1-7241-459A-84B3-556D4B5638AE}" type="datetimeFigureOut">
              <a:rPr lang="fr-FR" smtClean="0"/>
              <a:t>24/05/2017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B5FD-F9EC-4D28-BB8F-16C011B0F4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46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39B1-7241-459A-84B3-556D4B5638AE}" type="datetimeFigureOut">
              <a:rPr lang="fr-FR" smtClean="0"/>
              <a:t>24/05/2017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B5FD-F9EC-4D28-BB8F-16C011B0F4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495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39B1-7241-459A-84B3-556D4B5638AE}" type="datetimeFigureOut">
              <a:rPr lang="fr-FR" smtClean="0"/>
              <a:t>24/05/2017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B5FD-F9EC-4D28-BB8F-16C011B0F4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52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39B1-7241-459A-84B3-556D4B5638AE}" type="datetimeFigureOut">
              <a:rPr lang="fr-FR" smtClean="0"/>
              <a:t>24/05/2017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B5FD-F9EC-4D28-BB8F-16C011B0F4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97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39B1-7241-459A-84B3-556D4B5638AE}" type="datetimeFigureOut">
              <a:rPr lang="fr-FR" smtClean="0"/>
              <a:t>24/05/2017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B5FD-F9EC-4D28-BB8F-16C011B0F4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35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39B1-7241-459A-84B3-556D4B5638AE}" type="datetimeFigureOut">
              <a:rPr lang="fr-FR" smtClean="0"/>
              <a:t>24/05/2017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B5FD-F9EC-4D28-BB8F-16C011B0F4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65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39B1-7241-459A-84B3-556D4B5638AE}" type="datetimeFigureOut">
              <a:rPr lang="fr-FR" smtClean="0"/>
              <a:t>24/05/2017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B5FD-F9EC-4D28-BB8F-16C011B0F4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87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39B1-7241-459A-84B3-556D4B5638AE}" type="datetimeFigureOut">
              <a:rPr lang="fr-FR" smtClean="0"/>
              <a:t>24/05/2017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AB5FD-F9EC-4D28-BB8F-16C011B0F43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64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10" y="0"/>
            <a:ext cx="9144000" cy="2362200"/>
          </a:xfrm>
          <a:solidFill>
            <a:schemeClr val="bg1">
              <a:alpha val="0"/>
            </a:schemeClr>
          </a:solidFill>
          <a:ln>
            <a:noFill/>
          </a:ln>
          <a:effectLst/>
        </p:spPr>
        <p:txBody>
          <a:bodyPr anchor="ctr">
            <a:normAutofit fontScale="90000"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Hydro-diplomatie et Changement Climatique pour la Paix </a:t>
            </a: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fr-FR" sz="3200" b="1" dirty="0">
                <a:solidFill>
                  <a:srgbClr val="002060"/>
                </a:solidFill>
              </a:rPr>
              <a:t>au Moyen orient : Cas du Bassin du Jourdain</a:t>
            </a:r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Colloque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Sénat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Paris 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13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décembre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08933"/>
            <a:ext cx="1066800" cy="99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429000"/>
            <a:ext cx="742857" cy="9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8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5388551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/>
              <a:t>Sénateur Henri </a:t>
            </a:r>
            <a:r>
              <a:rPr lang="fr-FR" sz="2800" b="1" dirty="0" err="1" smtClean="0"/>
              <a:t>Tandonnet</a:t>
            </a:r>
            <a:r>
              <a:rPr lang="fr-FR" sz="2800" b="1" dirty="0" smtClean="0"/>
              <a:t> </a:t>
            </a:r>
            <a:endParaRPr lang="fr-F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6" y="228600"/>
            <a:ext cx="1924143" cy="25440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2400" y="21232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L’accentuation de l’eau virtuelle nécessaire pour la production de l’alimentation.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822960"/>
            <a:ext cx="2100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962400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Une intervention permettant de mener le projet mer Rouge mer Morte .</a:t>
            </a:r>
          </a:p>
        </p:txBody>
      </p:sp>
    </p:spTree>
    <p:extLst>
      <p:ext uri="{BB962C8B-B14F-4D97-AF65-F5344CB8AC3E}">
        <p14:creationId xmlns:p14="http://schemas.microsoft.com/office/powerpoint/2010/main" val="21054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Téléchargements\Livre Oronte - Sénat\Speakers\Franck Galland\FranckGal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32767"/>
            <a:ext cx="1990075" cy="2653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2200" y="5442629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Franck </a:t>
            </a:r>
            <a:r>
              <a:rPr lang="fr-F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Galland</a:t>
            </a:r>
            <a:endParaRPr lang="fr-FR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directeur de la sûreté de Suez </a:t>
            </a:r>
            <a:r>
              <a:rPr lang="fr-F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Environnement</a:t>
            </a:r>
            <a:endParaRPr lang="fr-FR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16764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initiative collective pour </a:t>
            </a:r>
            <a:r>
              <a:rPr lang="en-US" dirty="0" err="1" smtClean="0"/>
              <a:t>pouvoir</a:t>
            </a:r>
            <a:r>
              <a:rPr lang="en-US" dirty="0" smtClean="0"/>
              <a:t> </a:t>
            </a:r>
            <a:r>
              <a:rPr lang="en-US" dirty="0" err="1" smtClean="0"/>
              <a:t>mieux</a:t>
            </a:r>
            <a:r>
              <a:rPr lang="en-US" dirty="0" smtClean="0"/>
              <a:t> </a:t>
            </a:r>
            <a:r>
              <a:rPr lang="en-US" dirty="0" err="1" smtClean="0"/>
              <a:t>protéger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infrastructures critiques en eau: </a:t>
            </a:r>
            <a:r>
              <a:rPr lang="en-US" dirty="0" err="1" smtClean="0"/>
              <a:t>celles</a:t>
            </a:r>
            <a:r>
              <a:rPr lang="en-US" dirty="0" smtClean="0"/>
              <a:t> qui existent et </a:t>
            </a:r>
            <a:r>
              <a:rPr lang="en-US" dirty="0" err="1" smtClean="0"/>
              <a:t>celles</a:t>
            </a:r>
            <a:r>
              <a:rPr lang="en-US" dirty="0" smtClean="0"/>
              <a:t> qui </a:t>
            </a:r>
            <a:r>
              <a:rPr lang="en-US" dirty="0" err="1" smtClean="0"/>
              <a:t>existeront</a:t>
            </a:r>
            <a:r>
              <a:rPr lang="en-US" dirty="0" smtClean="0"/>
              <a:t> </a:t>
            </a:r>
            <a:r>
              <a:rPr lang="en-US" dirty="0" err="1" smtClean="0"/>
              <a:t>demain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48760" y="3563034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 infrastructures protégées </a:t>
            </a:r>
            <a:r>
              <a:rPr lang="en-US" dirty="0" err="1" smtClean="0"/>
              <a:t>physiquement</a:t>
            </a:r>
            <a:r>
              <a:rPr lang="en-US" dirty="0" smtClean="0"/>
              <a:t> et </a:t>
            </a:r>
            <a:r>
              <a:rPr lang="en-US" dirty="0" err="1" smtClean="0"/>
              <a:t>juridiquement</a:t>
            </a:r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1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528705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Pierre Berthelot</a:t>
            </a:r>
          </a:p>
          <a:p>
            <a:pPr algn="ctr"/>
            <a:r>
              <a:rPr lang="fr-FR" sz="1600" cap="all" dirty="0"/>
              <a:t>CHERCHEUR ASSOCIÉ À L’INSTITUT FRANÇAIS D’ANALYSE STRATÉGIQUE (IFAS)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685800"/>
            <a:ext cx="2286000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74440" y="22066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Une paix achevable avec la coopération sur la question de l’eau.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4440" y="685800"/>
            <a:ext cx="2100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774440" y="3886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Une eau placée au centre des débats dans les négociations.</a:t>
            </a:r>
          </a:p>
        </p:txBody>
      </p:sp>
    </p:spTree>
    <p:extLst>
      <p:ext uri="{BB962C8B-B14F-4D97-AF65-F5344CB8AC3E}">
        <p14:creationId xmlns:p14="http://schemas.microsoft.com/office/powerpoint/2010/main" val="32278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2752" y="5292212"/>
            <a:ext cx="298613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/>
              <a:t>David </a:t>
            </a:r>
            <a:r>
              <a:rPr lang="fr-FR" sz="4400" b="1" dirty="0" err="1" smtClean="0"/>
              <a:t>Eaton</a:t>
            </a:r>
            <a:endParaRPr lang="fr-FR" sz="4400" i="1" dirty="0" smtClean="0"/>
          </a:p>
          <a:p>
            <a:pPr algn="ctr"/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Prof, UT </a:t>
            </a:r>
            <a:r>
              <a:rPr lang="fr-F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Austin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219200"/>
            <a:ext cx="2747433" cy="22479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169681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Une distribution de l’eau du Bassin du Jourdain qui répond aux besoins des utilisateurs.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58920" y="439430"/>
            <a:ext cx="2100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058920" y="285261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création d’une banque( Jordan River </a:t>
            </a:r>
            <a:r>
              <a:rPr lang="fr-FR" dirty="0" err="1"/>
              <a:t>Development</a:t>
            </a:r>
            <a:r>
              <a:rPr lang="fr-FR" dirty="0"/>
              <a:t> </a:t>
            </a:r>
            <a:r>
              <a:rPr lang="fr-FR" dirty="0" err="1"/>
              <a:t>bank</a:t>
            </a:r>
            <a:r>
              <a:rPr lang="fr-FR" dirty="0"/>
              <a:t>) qui investirait dans les infrastructures nécessaires pour aider les riverains à l’</a:t>
            </a:r>
            <a:r>
              <a:rPr lang="fr-FR" dirty="0" err="1"/>
              <a:t>accés</a:t>
            </a:r>
            <a:r>
              <a:rPr lang="fr-FR" dirty="0"/>
              <a:t> à l’eau à travers de partenariats publics privés.</a:t>
            </a:r>
          </a:p>
        </p:txBody>
      </p:sp>
    </p:spTree>
    <p:extLst>
      <p:ext uri="{BB962C8B-B14F-4D97-AF65-F5344CB8AC3E}">
        <p14:creationId xmlns:p14="http://schemas.microsoft.com/office/powerpoint/2010/main" val="32278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5562600"/>
            <a:ext cx="2492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Bruno </a:t>
            </a:r>
            <a:r>
              <a:rPr lang="fr-FR" sz="2000" b="1" dirty="0" smtClean="0"/>
              <a:t>Nguyen</a:t>
            </a:r>
          </a:p>
          <a:p>
            <a:pPr algn="ctr"/>
            <a:r>
              <a:rPr lang="fr-FR" sz="2000" i="1" dirty="0" smtClean="0"/>
              <a:t>UNESCO </a:t>
            </a:r>
            <a:r>
              <a:rPr lang="fr-FR" sz="2000" i="1" dirty="0"/>
              <a:t>IHP, W-Smart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2083876" cy="2417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2400" y="1524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 processus dynamique cherchant à développer des solutions raisonnables et pacifiques relatives à la distribution et à la gérance de l’eau.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228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3962400" y="3733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Une </a:t>
            </a:r>
            <a:r>
              <a:rPr lang="fr-FR" dirty="0" err="1"/>
              <a:t>hydrodiplomatie</a:t>
            </a:r>
            <a:r>
              <a:rPr lang="fr-FR" dirty="0"/>
              <a:t> assurant la bonne gérance de l’eau et encourageant la collaboration à l’intérieur et entre les Etats.</a:t>
            </a:r>
          </a:p>
        </p:txBody>
      </p:sp>
    </p:spTree>
    <p:extLst>
      <p:ext uri="{BB962C8B-B14F-4D97-AF65-F5344CB8AC3E}">
        <p14:creationId xmlns:p14="http://schemas.microsoft.com/office/powerpoint/2010/main" val="24658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4800" y="5715000"/>
            <a:ext cx="18174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Ilan </a:t>
            </a:r>
            <a:r>
              <a:rPr lang="fr-FR" b="1" dirty="0" err="1" smtClean="0"/>
              <a:t>Juran</a:t>
            </a:r>
            <a:endParaRPr lang="fr-FR" b="1" dirty="0" smtClean="0"/>
          </a:p>
          <a:p>
            <a:pPr algn="ctr"/>
            <a:r>
              <a:rPr lang="fr-FR" i="1" dirty="0" smtClean="0"/>
              <a:t>NYU,UNESCO-IHP</a:t>
            </a:r>
            <a:endParaRPr lang="fr-FR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14478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762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962400" y="1752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Le renforcement des capacités des gouverneurs en engageant des mesures d’adaptation, de gestion de ressources et de préservation de l’écosystème.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82720" y="34066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 dialogue sur l’applicabilité de la déclaration de Paris pour le Sud-Est de la Méditerranée afin de protéger les écosystèmes, de promouvoir la gestion </a:t>
            </a:r>
            <a:r>
              <a:rPr lang="fr-FR" dirty="0" err="1"/>
              <a:t>integrée</a:t>
            </a:r>
            <a:r>
              <a:rPr lang="fr-FR" dirty="0"/>
              <a:t> de l’eau et de réduire les effets néo-climatiques.</a:t>
            </a:r>
          </a:p>
        </p:txBody>
      </p:sp>
    </p:spTree>
    <p:extLst>
      <p:ext uri="{BB962C8B-B14F-4D97-AF65-F5344CB8AC3E}">
        <p14:creationId xmlns:p14="http://schemas.microsoft.com/office/powerpoint/2010/main" val="32278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9639"/>
            <a:ext cx="1689099" cy="22776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10360" y="5269131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b="1" dirty="0"/>
              <a:t>Jean </a:t>
            </a:r>
            <a:r>
              <a:rPr lang="fr-FR" b="1" dirty="0" err="1"/>
              <a:t>Francois</a:t>
            </a:r>
            <a:r>
              <a:rPr lang="fr-FR" b="1" dirty="0"/>
              <a:t> </a:t>
            </a:r>
            <a:r>
              <a:rPr lang="fr-FR" b="1" dirty="0" err="1" smtClean="0"/>
              <a:t>Donzier</a:t>
            </a:r>
            <a:endParaRPr lang="fr-FR" b="1" dirty="0"/>
          </a:p>
          <a:p>
            <a:pPr algn="ctr"/>
            <a:r>
              <a:rPr lang="fr-FR" sz="2000" i="1" dirty="0"/>
              <a:t>Secrétaire Général du RIOB</a:t>
            </a:r>
            <a:r>
              <a:rPr lang="fr-FR" sz="2000" i="1" dirty="0" smtClean="0"/>
              <a:t>,</a:t>
            </a:r>
          </a:p>
          <a:p>
            <a:pPr algn="ctr"/>
            <a:r>
              <a:rPr lang="fr-FR" sz="2000" i="1" dirty="0" smtClean="0"/>
              <a:t>Directeur </a:t>
            </a:r>
            <a:r>
              <a:rPr lang="fr-FR" sz="2000" i="1" dirty="0"/>
              <a:t>Général </a:t>
            </a:r>
            <a:r>
              <a:rPr lang="fr-FR" sz="2000" i="1" dirty="0" err="1"/>
              <a:t>OIEau</a:t>
            </a:r>
            <a:endParaRPr lang="fr-FR" sz="2000" i="1" dirty="0"/>
          </a:p>
          <a:p>
            <a:pPr algn="ctr"/>
            <a:r>
              <a:rPr lang="fr-FR" sz="2000" i="1" dirty="0" smtClean="0"/>
              <a:t> </a:t>
            </a:r>
            <a:endParaRPr lang="fr-FR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3591560" y="1600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Une </a:t>
            </a:r>
            <a:r>
              <a:rPr lang="fr-FR" dirty="0"/>
              <a:t>gestion cohérente et globale permettant de coordonner les différentes sources dans cette région.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1560" y="68963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591560" y="3429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/>
              <a:t>Un échange de données entre les pays voisins donnant naissance à une politique globale.</a:t>
            </a:r>
          </a:p>
        </p:txBody>
      </p:sp>
    </p:spTree>
    <p:extLst>
      <p:ext uri="{BB962C8B-B14F-4D97-AF65-F5344CB8AC3E}">
        <p14:creationId xmlns:p14="http://schemas.microsoft.com/office/powerpoint/2010/main" val="22789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56388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Chantal </a:t>
            </a:r>
            <a:r>
              <a:rPr lang="fr-FR" sz="2400" b="1" dirty="0" err="1" smtClean="0"/>
              <a:t>Demilecamps</a:t>
            </a:r>
            <a:endParaRPr lang="fr-FR" sz="2400" b="1" dirty="0" smtClean="0"/>
          </a:p>
          <a:p>
            <a:pPr algn="ctr"/>
            <a:r>
              <a:rPr lang="fr-FR" sz="2400" i="1" dirty="0" smtClean="0"/>
              <a:t>Secrétariat </a:t>
            </a:r>
            <a:r>
              <a:rPr lang="fr-FR" sz="2400" i="1" dirty="0"/>
              <a:t>UNECE Convention</a:t>
            </a:r>
            <a:endParaRPr lang="fr-F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8" y="685800"/>
            <a:ext cx="2480282" cy="2057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81400" y="1905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mise en évidence  de la convention de la protection et de l’utilisation des cours d’eau </a:t>
            </a:r>
            <a:r>
              <a:rPr lang="fr-FR" dirty="0" err="1"/>
              <a:t>transfrontiers</a:t>
            </a:r>
            <a:r>
              <a:rPr lang="fr-FR" dirty="0"/>
              <a:t> et des lacs internationaux adoptée en 1992.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685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581400" y="3657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 droit international prévenant les conflits et encourageant la coopération dans le domaine de l’eau.</a:t>
            </a:r>
          </a:p>
        </p:txBody>
      </p:sp>
    </p:spTree>
    <p:extLst>
      <p:ext uri="{BB962C8B-B14F-4D97-AF65-F5344CB8AC3E}">
        <p14:creationId xmlns:p14="http://schemas.microsoft.com/office/powerpoint/2010/main" val="32278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8600" y="14478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L’insistance sur la convention de 1997 énonçant les principes essentiels pour le développement humain et fournissant un cadre mettant les populations au centre de la gouvernance des eaux partagées.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304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038600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Le respect des règles suivantes: ‘’communauté des intérêts’’ , ‘’souveraineté territoriale limitée’’ permettant un partage équitable et raisonnable des eaux transfrontalières.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5562600"/>
            <a:ext cx="429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M. Jean-Louis Oliver, S.G. Académie de l’eau</a:t>
            </a:r>
          </a:p>
        </p:txBody>
      </p:sp>
      <p:pic>
        <p:nvPicPr>
          <p:cNvPr id="1026" name="Picture 2" descr="Image result for jean louis oliver academie de le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9880"/>
            <a:ext cx="1895475" cy="25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737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hoto P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9891"/>
            <a:ext cx="2145429" cy="261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571500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Pierre </a:t>
            </a:r>
            <a:r>
              <a:rPr lang="fr-F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Roussel</a:t>
            </a:r>
            <a:endParaRPr lang="fr-FR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Président de l’Office International de </a:t>
            </a:r>
            <a:r>
              <a:rPr lang="fr-FR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l’Eau</a:t>
            </a:r>
          </a:p>
          <a:p>
            <a:pPr algn="ctr"/>
            <a:endParaRPr lang="fr-FR" sz="2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4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19762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définition des rôles  et des responsabilités de chaque pays afin de garantir une bonne gouvernance de l’eau.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555871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86200" y="3581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 vrai engagement des autorités dans la prise de décision.</a:t>
            </a:r>
          </a:p>
        </p:txBody>
      </p:sp>
    </p:spTree>
    <p:extLst>
      <p:ext uri="{BB962C8B-B14F-4D97-AF65-F5344CB8AC3E}">
        <p14:creationId xmlns:p14="http://schemas.microsoft.com/office/powerpoint/2010/main" val="32278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triped Right Arrow 3"/>
          <p:cNvSpPr/>
          <p:nvPr/>
        </p:nvSpPr>
        <p:spPr>
          <a:xfrm>
            <a:off x="838200" y="2286000"/>
            <a:ext cx="7696200" cy="22860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En route </a:t>
            </a:r>
            <a:r>
              <a:rPr lang="en-US" sz="6000" dirty="0" err="1" smtClean="0"/>
              <a:t>vers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65474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0921" y="5105400"/>
            <a:ext cx="20642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dirty="0" smtClean="0"/>
              <a:t>Régis </a:t>
            </a:r>
            <a:r>
              <a:rPr lang="fr-FR" sz="2400" dirty="0" err="1" smtClean="0"/>
              <a:t>Marodon</a:t>
            </a:r>
            <a:endParaRPr lang="fr-FR" sz="2400" dirty="0" smtClean="0"/>
          </a:p>
          <a:p>
            <a:pPr algn="ctr"/>
            <a:r>
              <a:rPr lang="fr-FR" sz="2400" i="1" dirty="0" smtClean="0"/>
              <a:t>AFD</a:t>
            </a:r>
            <a:endParaRPr lang="fr-F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26343"/>
            <a:ext cx="2362200" cy="25765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400" y="160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Une méthodologie diminuant les prélèvements et sauvegardant la mer Morte.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2895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Une présentation de la Mer Morte avec la communauté qui en est responsable pour faire émerger ce bien commun et arriver à des solutions.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228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93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Téléchargements\Livre Oronte - Sénat\Speakers\Shaddad Attili\Drshad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21114"/>
            <a:ext cx="1947504" cy="263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38400" y="518160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Shaddad</a:t>
            </a:r>
            <a:r>
              <a:rPr lang="fr-F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Attili</a:t>
            </a:r>
            <a:endParaRPr lang="fr-FR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Ministre Palestinien chargé des Négociations sur l'eau</a:t>
            </a:r>
            <a:endParaRPr lang="fr-FR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4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38600" y="1727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prise en considération de la déclaration libanaise envers le projet mer Rouge</a:t>
            </a:r>
          </a:p>
          <a:p>
            <a:r>
              <a:rPr lang="fr-FR" dirty="0"/>
              <a:t>-mer Morte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8760" y="34157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coopération des pays concernés dans la gouvernance du Bassin du Jourdain.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2286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96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0" y="5943600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Madame La </a:t>
            </a:r>
            <a:r>
              <a:rPr lang="en-U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Sénatrice</a:t>
            </a: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Elisabeth </a:t>
            </a:r>
            <a:r>
              <a:rPr lang="en-US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Lamure</a:t>
            </a:r>
            <a:endParaRPr lang="en-US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fr-FR" sz="24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1639824" cy="24566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18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L’usage des outils technologiques et financiers répondant aux défis des ressources hydrauliques du Proche Orient: PPP(partenariat public privé).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3886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 consentement réciproque des deux parties sur les projets qui les concernent.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228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78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Téléchargements\Livre Oronte - Sénat\Speakers\Daene McKinney\Daene_30Nov2009_55-edit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r="22083" b="17235"/>
          <a:stretch/>
        </p:blipFill>
        <p:spPr bwMode="auto">
          <a:xfrm>
            <a:off x="904969" y="910590"/>
            <a:ext cx="1914431" cy="2619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57400" y="5410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Daene</a:t>
            </a:r>
            <a:r>
              <a:rPr lang="fr-F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McKinney</a:t>
            </a:r>
            <a:endParaRPr lang="fr-FR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Professor à University </a:t>
            </a:r>
          </a:p>
          <a:p>
            <a:pPr algn="ctr"/>
            <a:r>
              <a:rPr lang="en-US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of Texas </a:t>
            </a:r>
            <a:r>
              <a:rPr lang="en-US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at Austin</a:t>
            </a:r>
            <a:endParaRPr lang="en-US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5200" y="16125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Des efforts diplomatiques de toutes les parties prenantes qui permettent d’assurer l’objectif ultime de la restauration de l’écosystème de la rivière.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657600" y="3657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L’application des outils technologiques (ICT) pour la gestion du bassin du Jourdain.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38737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30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914400"/>
            <a:ext cx="207433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38400" y="54102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Prof. Georges </a:t>
            </a:r>
            <a:r>
              <a:rPr lang="fr-FR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Comair</a:t>
            </a:r>
            <a:endParaRPr lang="fr-FR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World Bank</a:t>
            </a:r>
          </a:p>
          <a:p>
            <a:pPr algn="ctr"/>
            <a:endParaRPr lang="en-US" sz="2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16015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Une étude approfondie de l’eau du Bassin du Jourdain en vue de la résolution des problèmes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200" y="2895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confrontation de: la réduction de l’eau, la sécheresse, le manque d’infiltration de l’eau dans la nappe phréatique et les pertes considérables dans l’agriculture.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49021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207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5715000"/>
            <a:ext cx="2034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Gonzalo </a:t>
            </a:r>
            <a:r>
              <a:rPr lang="fr-FR" sz="2000" b="1" dirty="0" err="1" smtClean="0"/>
              <a:t>Espinoza</a:t>
            </a:r>
            <a:endParaRPr lang="fr-FR" sz="2000" b="1" dirty="0" smtClean="0"/>
          </a:p>
          <a:p>
            <a:pPr algn="ctr"/>
            <a:r>
              <a:rPr lang="fr-FR" sz="2000" i="1" dirty="0" smtClean="0"/>
              <a:t>UNESCO </a:t>
            </a:r>
            <a:r>
              <a:rPr lang="fr-FR" sz="2000" i="1" dirty="0"/>
              <a:t>IHE</a:t>
            </a:r>
            <a:endParaRPr lang="en-US" sz="2000" dirty="0"/>
          </a:p>
        </p:txBody>
      </p:sp>
      <p:pic>
        <p:nvPicPr>
          <p:cNvPr id="7" name="Picture 6" descr="D:\HR\Pi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r="4175"/>
          <a:stretch/>
        </p:blipFill>
        <p:spPr bwMode="auto">
          <a:xfrm>
            <a:off x="1215736" y="1326573"/>
            <a:ext cx="1752601" cy="2362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57600" y="167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mise en exergue de la structure de la tenue et de la comptabilité de l’eau fournissant Une estimation </a:t>
            </a:r>
            <a:r>
              <a:rPr lang="fr-FR" dirty="0" err="1"/>
              <a:t>indépndante</a:t>
            </a:r>
            <a:r>
              <a:rPr lang="fr-FR" dirty="0"/>
              <a:t> quant à la disponibilité et l’utilisation de l’eau.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57600" y="37097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L’</a:t>
            </a:r>
            <a:r>
              <a:rPr lang="fr-FR" dirty="0" err="1"/>
              <a:t>affrontation</a:t>
            </a:r>
            <a:r>
              <a:rPr lang="fr-FR" dirty="0"/>
              <a:t> des modifications que subit cette région: pressions climatiques et impacts intensifiés sur les secteurs de l’eau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609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54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5715000"/>
            <a:ext cx="1396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/>
              <a:t>Eric Tardieu</a:t>
            </a:r>
          </a:p>
          <a:p>
            <a:pPr algn="ctr"/>
            <a:r>
              <a:rPr lang="fr-FR" sz="2000" i="1" dirty="0" err="1" smtClean="0"/>
              <a:t>OIEau</a:t>
            </a:r>
            <a:endParaRPr lang="fr-F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2590800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4800" y="1868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diffusion des bonnes pratiques et le soutien du développement de nouveaux projets.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4800" y="339042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Les priorités d’action suivantes:</a:t>
            </a:r>
          </a:p>
          <a:p>
            <a:r>
              <a:rPr lang="fr-FR" dirty="0"/>
              <a:t>-renforcement des compétences</a:t>
            </a:r>
          </a:p>
          <a:p>
            <a:r>
              <a:rPr lang="fr-FR" dirty="0"/>
              <a:t>-adaptation des plans de gestion</a:t>
            </a:r>
          </a:p>
          <a:p>
            <a:r>
              <a:rPr lang="fr-FR" dirty="0"/>
              <a:t>-renforcement de la gouvernance</a:t>
            </a:r>
          </a:p>
          <a:p>
            <a:r>
              <a:rPr lang="fr-FR" dirty="0"/>
              <a:t>- financement pérenne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800" y="228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60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Téléchargements\Livre Oronte - Sénat\Speakers\Hervé Lainé\rencontre-avec-herve-la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9" t="23233" r="28182" b="13131"/>
          <a:stretch/>
        </p:blipFill>
        <p:spPr bwMode="auto">
          <a:xfrm>
            <a:off x="934257" y="1157364"/>
            <a:ext cx="2402804" cy="277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5659" y="57912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Hervé </a:t>
            </a:r>
            <a:r>
              <a:rPr lang="fr-FR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Lainé</a:t>
            </a:r>
            <a:endParaRPr lang="fr-FR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2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Président de l’Académie d’Ethique</a:t>
            </a:r>
            <a:endParaRPr lang="en-US" sz="20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0" y="16390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Une éthique responsable et sobre présente chez les populations exposées aux problèmes (cas du Bassin du Jourdain).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000" y="33109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Une </a:t>
            </a:r>
            <a:r>
              <a:rPr lang="fr-FR" dirty="0" err="1"/>
              <a:t>hydrodiplomatie</a:t>
            </a:r>
            <a:r>
              <a:rPr lang="fr-FR" dirty="0"/>
              <a:t> conduite par des </a:t>
            </a:r>
            <a:r>
              <a:rPr lang="fr-FR" dirty="0" err="1"/>
              <a:t>diplomatess</a:t>
            </a:r>
            <a:r>
              <a:rPr lang="fr-FR" dirty="0"/>
              <a:t> et autres agents dévoués.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381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78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54864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Jean </a:t>
            </a:r>
            <a:r>
              <a:rPr lang="fr-FR" b="1" dirty="0" smtClean="0"/>
              <a:t>Launay</a:t>
            </a:r>
          </a:p>
          <a:p>
            <a:pPr algn="ctr"/>
            <a:r>
              <a:rPr lang="fr-FR" i="1" dirty="0" smtClean="0"/>
              <a:t> </a:t>
            </a:r>
            <a:r>
              <a:rPr lang="fr-FR" i="1" dirty="0"/>
              <a:t>Président du Partenariat Français pour l’Eau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1905000" cy="243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57600" y="144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réalisation des pays du Bassin du Jourdain de l’importance de l’eau à tous les niveaux de l’échelle locale et internationale.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152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7338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Des efforts mis en place par les États pour assurer une bonne adaptation dans les bassins transfrontaliers.</a:t>
            </a:r>
          </a:p>
        </p:txBody>
      </p:sp>
    </p:spTree>
    <p:extLst>
      <p:ext uri="{BB962C8B-B14F-4D97-AF65-F5344CB8AC3E}">
        <p14:creationId xmlns:p14="http://schemas.microsoft.com/office/powerpoint/2010/main" val="299457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24384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457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581400" y="1676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Une autorité indépendante combinant les problèmes de l’énergie et de l’eau en vue de leur résolution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1400" y="3200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Une diplomatie où il y aura un suivi, un mécanisme d’application; une diplomatie où les accords signés sont des accords appliqués.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8400" y="5105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  <a:p>
            <a:r>
              <a:rPr lang="fr-FR" dirty="0"/>
              <a:t>S.E.M. Miguel Angel </a:t>
            </a:r>
            <a:r>
              <a:rPr lang="fr-FR" dirty="0" err="1"/>
              <a:t>Moratinos</a:t>
            </a:r>
            <a:r>
              <a:rPr lang="fr-FR" dirty="0"/>
              <a:t>, Ancien Ministre espagnol des Affaires Etrangères</a:t>
            </a:r>
          </a:p>
        </p:txBody>
      </p:sp>
    </p:spTree>
    <p:extLst>
      <p:ext uri="{BB962C8B-B14F-4D97-AF65-F5344CB8AC3E}">
        <p14:creationId xmlns:p14="http://schemas.microsoft.com/office/powerpoint/2010/main" val="35114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Téléchargements\Cad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2590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79320" y="55626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Olivier </a:t>
            </a:r>
            <a:r>
              <a:rPr lang="fr-FR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Cadic</a:t>
            </a:r>
            <a:endParaRPr lang="fr-FR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Sénateur </a:t>
            </a:r>
            <a:r>
              <a:rPr lang="fr-FR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représentant les </a:t>
            </a:r>
            <a:r>
              <a:rPr lang="fr-FR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Français </a:t>
            </a:r>
            <a:r>
              <a:rPr lang="fr-FR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établis hors de France</a:t>
            </a:r>
            <a:endParaRPr lang="en-US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1371600"/>
            <a:ext cx="2100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235200"/>
            <a:ext cx="342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partage équitable de l’eau pour favoriser la paix au    Moyen-Orient.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3886200"/>
            <a:ext cx="312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L’éloignement du spectre de ‘’guerres de l’</a:t>
            </a:r>
            <a:r>
              <a:rPr lang="fr-FR" dirty="0" err="1"/>
              <a:t>eau’’en</a:t>
            </a:r>
            <a:r>
              <a:rPr lang="fr-FR" dirty="0"/>
              <a:t> adoptant une politique participative de gestion.</a:t>
            </a:r>
          </a:p>
        </p:txBody>
      </p:sp>
    </p:spTree>
    <p:extLst>
      <p:ext uri="{BB962C8B-B14F-4D97-AF65-F5344CB8AC3E}">
        <p14:creationId xmlns:p14="http://schemas.microsoft.com/office/powerpoint/2010/main" val="34028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Téléchargements\Livre Oronte - Sénat\Speakers\Fadi Comair\Fadi-Comai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r="10366"/>
          <a:stretch/>
        </p:blipFill>
        <p:spPr bwMode="auto">
          <a:xfrm>
            <a:off x="723899" y="1334772"/>
            <a:ext cx="2247900" cy="261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7529" y="5486400"/>
            <a:ext cx="510182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Fadi Comair</a:t>
            </a:r>
            <a:endParaRPr lang="fr-FR" sz="1400" i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Président d’honneur du </a:t>
            </a:r>
            <a:r>
              <a:rPr lang="fr-FR" sz="1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REMOB</a:t>
            </a:r>
          </a:p>
          <a:p>
            <a:pPr algn="ctr"/>
            <a:r>
              <a:rPr lang="fr-FR" sz="14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DG des Ressources Hydrauliques et Electriques au Ministère Libanais de l’Energie et de l’Eau</a:t>
            </a:r>
          </a:p>
          <a:p>
            <a:pPr algn="ctr"/>
            <a:endParaRPr lang="fr-FR" sz="2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6400" y="1000780"/>
            <a:ext cx="2100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1981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eau qui est le sujet de préoccupation continue des citoyens et des responsables.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32004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lancement du projet ‘’</a:t>
            </a:r>
            <a:r>
              <a:rPr lang="fr-FR" dirty="0" err="1"/>
              <a:t>Red</a:t>
            </a:r>
            <a:r>
              <a:rPr lang="fr-FR" dirty="0"/>
              <a:t> Dead’’ et l’appui du Liban de tous les projets destinés à mobiliser une eau supplémentaire afin de la partager équitablement entre les pays riverains selon la convention des Nations Unies.</a:t>
            </a:r>
          </a:p>
        </p:txBody>
      </p:sp>
    </p:spTree>
    <p:extLst>
      <p:ext uri="{BB962C8B-B14F-4D97-AF65-F5344CB8AC3E}">
        <p14:creationId xmlns:p14="http://schemas.microsoft.com/office/powerpoint/2010/main" val="32278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5164968"/>
            <a:ext cx="5715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LOÏC FAUCHON</a:t>
            </a:r>
          </a:p>
          <a:p>
            <a:pPr lvl="0" algn="ctr"/>
            <a:r>
              <a:rPr lang="fr-FR" dirty="0"/>
              <a:t>Président honoraire du Conseil Mondial de l'Eau et  Président de la Société des Eaux de Marseille</a:t>
            </a:r>
            <a:endParaRPr lang="en-US" dirty="0"/>
          </a:p>
          <a:p>
            <a:pPr algn="ctr"/>
            <a:endParaRPr lang="fr-FR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609600"/>
            <a:ext cx="2527300" cy="251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76800" y="838200"/>
            <a:ext cx="2100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2209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eau amenée au centre du débat politique.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3276599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</a:t>
            </a:r>
            <a:r>
              <a:rPr lang="fr-FR" dirty="0" err="1"/>
              <a:t>hydrodiplomatie</a:t>
            </a:r>
            <a:r>
              <a:rPr lang="fr-FR" dirty="0"/>
              <a:t> permettant de construire la paix et de rassembler au lieu de diviser.</a:t>
            </a:r>
          </a:p>
        </p:txBody>
      </p:sp>
    </p:spTree>
    <p:extLst>
      <p:ext uri="{BB962C8B-B14F-4D97-AF65-F5344CB8AC3E}">
        <p14:creationId xmlns:p14="http://schemas.microsoft.com/office/powerpoint/2010/main" val="32278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5867400"/>
            <a:ext cx="2232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/>
              <a:t>Jean-Louis </a:t>
            </a:r>
            <a:r>
              <a:rPr lang="fr-FR" sz="2000" b="1" dirty="0" smtClean="0"/>
              <a:t>Guigou</a:t>
            </a:r>
          </a:p>
          <a:p>
            <a:pPr algn="ctr"/>
            <a:r>
              <a:rPr lang="fr-FR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Président 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d’IPEMED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" y="191819"/>
            <a:ext cx="2162175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114800" y="2286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990620"/>
            <a:ext cx="2100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398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gestion administrative de l’eau pour toute la Méditerranée.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18705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114800" y="18705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Une gestion intégrée de l’eau indissociable de la gestion de: l’</a:t>
            </a:r>
            <a:r>
              <a:rPr lang="fr-FR" dirty="0" err="1"/>
              <a:t>énergie,l’agriculture</a:t>
            </a:r>
            <a:r>
              <a:rPr lang="fr-FR" dirty="0"/>
              <a:t> et les déchets.</a:t>
            </a:r>
          </a:p>
        </p:txBody>
      </p:sp>
    </p:spTree>
    <p:extLst>
      <p:ext uri="{BB962C8B-B14F-4D97-AF65-F5344CB8AC3E}">
        <p14:creationId xmlns:p14="http://schemas.microsoft.com/office/powerpoint/2010/main" val="32278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5853667"/>
            <a:ext cx="5112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Miguel </a:t>
            </a:r>
            <a:r>
              <a:rPr lang="fr-FR" sz="1600" b="1" dirty="0" smtClean="0"/>
              <a:t>Garcia-</a:t>
            </a:r>
            <a:r>
              <a:rPr lang="fr-FR" sz="1600" b="1" dirty="0" err="1" smtClean="0"/>
              <a:t>herraiz</a:t>
            </a:r>
            <a:endParaRPr lang="fr-FR" sz="1600" b="1" dirty="0" smtClean="0"/>
          </a:p>
          <a:p>
            <a:pPr algn="ctr"/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Secrétaire </a:t>
            </a:r>
            <a:r>
              <a:rPr lang="fr-F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Général Adjoint en charge de l’Eau et l’Environnent , Union pour la Méditerranée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3" y="805936"/>
            <a:ext cx="2158707" cy="3232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0" y="2667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eau mise à la hauteur des enjeux politiques.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1574800"/>
            <a:ext cx="2100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3810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projet qui tient en compte le partage de l’eau entre les pays riverains.</a:t>
            </a:r>
          </a:p>
        </p:txBody>
      </p:sp>
    </p:spTree>
    <p:extLst>
      <p:ext uri="{BB962C8B-B14F-4D97-AF65-F5344CB8AC3E}">
        <p14:creationId xmlns:p14="http://schemas.microsoft.com/office/powerpoint/2010/main" val="32278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Téléchargements\Livre Oronte - Sénat\Speakers\Michael Scoullos\Michael-Scoullos_photo-carré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9" r="7206"/>
          <a:stretch/>
        </p:blipFill>
        <p:spPr bwMode="auto">
          <a:xfrm>
            <a:off x="914400" y="914400"/>
            <a:ext cx="209169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09800" y="5533690"/>
            <a:ext cx="52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Michael </a:t>
            </a:r>
            <a:r>
              <a:rPr lang="fr-FR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Scoullos</a:t>
            </a:r>
            <a:endParaRPr lang="fr-FR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Président du </a:t>
            </a:r>
            <a:r>
              <a:rPr lang="fr-FR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GWP-Med,</a:t>
            </a:r>
            <a:r>
              <a:rPr lang="fr-FR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fr-FR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4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188663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/>
              <a:t>La </a:t>
            </a:r>
            <a:r>
              <a:rPr lang="fr-FR" sz="2000" dirty="0" err="1"/>
              <a:t>liason</a:t>
            </a:r>
            <a:r>
              <a:rPr lang="fr-FR" sz="2000" dirty="0"/>
              <a:t> des trois piliers: économie</a:t>
            </a:r>
            <a:r>
              <a:rPr lang="fr-FR" sz="2000" dirty="0" smtClean="0"/>
              <a:t>, écologie </a:t>
            </a:r>
            <a:r>
              <a:rPr lang="fr-FR" sz="2000" dirty="0"/>
              <a:t>et société.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457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114800" y="348175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/>
              <a:t>Une analyse de la gouvernance de l’eau et un nouvel agenda pour la Méditerranée.</a:t>
            </a:r>
          </a:p>
        </p:txBody>
      </p:sp>
    </p:spTree>
    <p:extLst>
      <p:ext uri="{BB962C8B-B14F-4D97-AF65-F5344CB8AC3E}">
        <p14:creationId xmlns:p14="http://schemas.microsoft.com/office/powerpoint/2010/main" val="32278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4541" y="54864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Michel </a:t>
            </a:r>
            <a:r>
              <a:rPr lang="fr-FR" sz="16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Devivo</a:t>
            </a:r>
            <a:endParaRPr lang="fr-FR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6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Secrétaire, General du CIGB</a:t>
            </a:r>
            <a:r>
              <a:rPr lang="fr-FR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fr-FR" sz="2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2400" b="1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://www.worldwatercouncil.org/fileadmin/_migrated/RTE/xRTEmagicC_DeVivo_03.jpg.jpg.pagespeed.ic.v6wCkAxX3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969979"/>
            <a:ext cx="1865215" cy="24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198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Une gouvernance de l’eau appuyée sur la </a:t>
            </a:r>
            <a:r>
              <a:rPr lang="fr-FR" dirty="0" smtClean="0"/>
              <a:t>coopération, la </a:t>
            </a:r>
            <a:r>
              <a:rPr lang="fr-FR" dirty="0"/>
              <a:t>paix et la stabilité.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934118"/>
            <a:ext cx="2100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En route </a:t>
            </a:r>
            <a:r>
              <a:rPr lang="en-US" sz="2800" dirty="0" err="1" smtClean="0"/>
              <a:t>vers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86200" y="34496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Un partage d’information améliorant les relations entre pays et aboutissant à des accords futurs.</a:t>
            </a:r>
          </a:p>
        </p:txBody>
      </p:sp>
    </p:spTree>
    <p:extLst>
      <p:ext uri="{BB962C8B-B14F-4D97-AF65-F5344CB8AC3E}">
        <p14:creationId xmlns:p14="http://schemas.microsoft.com/office/powerpoint/2010/main" val="6624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</TotalTime>
  <Words>1276</Words>
  <Application>Microsoft Office PowerPoint</Application>
  <PresentationFormat>On-screen Show (4:3)</PresentationFormat>
  <Paragraphs>147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Hydro-diplomatie et Changement Climatique pour la Paix  au Moyen orient : Cas du Bassin du Jourdain   Colloque au Sénat, Paris le 13 décembre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Hydro-diplomatie et Changement Climatique pour la Paix  au Moyen orient : Cas du Bassin du Jourdain   Colloque au Sénat, Paris le 1 décembre 2016</dc:title>
  <dc:creator>user</dc:creator>
  <cp:lastModifiedBy>Gizelle Mitri</cp:lastModifiedBy>
  <cp:revision>61</cp:revision>
  <cp:lastPrinted>2017-05-24T09:00:07Z</cp:lastPrinted>
  <dcterms:created xsi:type="dcterms:W3CDTF">2016-11-24T19:54:19Z</dcterms:created>
  <dcterms:modified xsi:type="dcterms:W3CDTF">2017-05-24T11:35:11Z</dcterms:modified>
</cp:coreProperties>
</file>