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59" r:id="rId6"/>
    <p:sldId id="293" r:id="rId7"/>
    <p:sldId id="294" r:id="rId8"/>
    <p:sldId id="295" r:id="rId9"/>
    <p:sldId id="302" r:id="rId10"/>
    <p:sldId id="260" r:id="rId11"/>
    <p:sldId id="257" r:id="rId12"/>
    <p:sldId id="283" r:id="rId13"/>
    <p:sldId id="287" r:id="rId14"/>
    <p:sldId id="284" r:id="rId15"/>
    <p:sldId id="286" r:id="rId16"/>
    <p:sldId id="303" r:id="rId17"/>
    <p:sldId id="298" r:id="rId18"/>
    <p:sldId id="299" r:id="rId19"/>
    <p:sldId id="267" r:id="rId20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150" autoAdjust="0"/>
  </p:normalViewPr>
  <p:slideViewPr>
    <p:cSldViewPr>
      <p:cViewPr varScale="1">
        <p:scale>
          <a:sx n="48" d="100"/>
          <a:sy n="48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640" y="-846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AD3007-A156-4BAC-8E9C-5471A67A2E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54F5F0-F23C-40B8-AFBD-BF9049D16D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F202F-295C-46FB-9C17-AB73D83B4108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973E2-BA8A-474A-AFCA-887608CA5DCF}" type="slidenum">
              <a:rPr lang="fr-FR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64A73-8B51-47AD-8E70-FC350B8A5E0E}" type="slidenum">
              <a:rPr lang="fr-FR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A1FA5-A33F-464C-93E2-5AB7BD5ACE63}" type="slidenum">
              <a:rPr lang="fr-FR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6C7B4-8367-4987-BB68-6B41B0628F0B}" type="slidenum">
              <a:rPr lang="fr-FR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fr-FR" sz="900" b="0" u="none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fr-FR" sz="900" b="0" u="sng" baseline="0" dirty="0" smtClean="0"/>
          </a:p>
          <a:p>
            <a:pPr algn="just">
              <a:buNone/>
            </a:pPr>
            <a:endParaRPr lang="fr-FR" sz="900" b="0" u="sng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buNone/>
            </a:pPr>
            <a:endParaRPr lang="fr-FR" baseline="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533C4-7AF1-40EB-96A2-5EC28083CB82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698500"/>
            <a:ext cx="4962525" cy="3722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BD0A6-2AFC-43CE-9F22-FE7503AC4205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r-F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</a:pPr>
            <a:endParaRPr lang="fr-FR" sz="900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698500"/>
            <a:ext cx="4962525" cy="3722688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BD0A6-2AFC-43CE-9F22-FE7503AC4205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6C7B4-8367-4987-BB68-6B41B0628F0B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37FEC-EE2F-40F5-A6C2-4A541A510966}" type="slidenum">
              <a:rPr lang="fr-FR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64C13-979D-4F80-985A-9D21BB5B8EA9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6135688"/>
            <a:ext cx="91440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3132138"/>
            <a:ext cx="7162800" cy="1143000"/>
          </a:xfrm>
        </p:spPr>
        <p:txBody>
          <a:bodyPr anchor="b"/>
          <a:lstStyle>
            <a:lvl1pPr marL="0" indent="0" algn="ctr">
              <a:lnSpc>
                <a:spcPct val="90000"/>
              </a:lnSpc>
              <a:buFont typeface="Wingdings" pitchFamily="-12" charset="2"/>
              <a:buNone/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319588"/>
            <a:ext cx="7162800" cy="1624012"/>
          </a:xfrm>
        </p:spPr>
        <p:txBody>
          <a:bodyPr/>
          <a:lstStyle>
            <a:lvl1pPr marL="0" indent="0" algn="ctr">
              <a:defRPr sz="15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156325"/>
            <a:ext cx="2819400" cy="457200"/>
          </a:xfrm>
        </p:spPr>
        <p:txBody>
          <a:bodyPr/>
          <a:lstStyle>
            <a:lvl1pPr algn="l">
              <a:defRPr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ISSUER / REF: 0000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1"/>
          </p:nvPr>
        </p:nvSpPr>
        <p:spPr bwMode="gray">
          <a:xfrm>
            <a:off x="6553200" y="6156325"/>
            <a:ext cx="2209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42C2-D18F-43F7-9E70-44043571066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93738"/>
            <a:ext cx="1943100" cy="5462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93738"/>
            <a:ext cx="5676900" cy="5462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B726-F656-4B84-BE24-0911A86BA36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65A6-CE63-46C2-BF68-EF9E5E8FA33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3591-009A-436C-A4A3-26B232BE3C8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60525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60525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9B91-E266-4216-94F5-C3BE91E90AF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C9920-266F-488E-A3D2-30C1C8C4E60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8D7D-8F3D-4FCE-A238-CA180B37FBE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4CD8-C9A5-4A8C-B963-F20FA11C02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4184-2D14-461D-B546-53AA6331DA0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3218-426C-4836-9BD3-28B7F5631B3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0" y="6135688"/>
            <a:ext cx="91440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693738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90600" y="1660525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90600" y="61563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/>
            </a:lvl1pPr>
          </a:lstStyle>
          <a:p>
            <a:pPr>
              <a:defRPr/>
            </a:pPr>
            <a:r>
              <a:rPr lang="en-GB"/>
              <a:t>ISSUER / REF: 0000 / DATE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15632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232EB66-76E4-4E42-89F9-92A5174D0E6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164388" y="0"/>
            <a:ext cx="197961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marL="2873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marL="2873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2pPr>
      <a:lvl3pPr marL="2873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3pPr>
      <a:lvl4pPr marL="2873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4pPr>
      <a:lvl5pPr marL="2873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5pPr>
      <a:lvl6pPr marL="7445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6pPr>
      <a:lvl7pPr marL="12017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7pPr>
      <a:lvl8pPr marL="16589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8pPr>
      <a:lvl9pPr marL="2116138" indent="-28733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itchFamily="-12" charset="2"/>
        <a:buChar char="n"/>
        <a:defRPr b="1">
          <a:solidFill>
            <a:schemeClr val="tx2"/>
          </a:solidFill>
          <a:latin typeface="Arial" charset="0"/>
        </a:defRPr>
      </a:lvl9pPr>
    </p:titleStyle>
    <p:bodyStyle>
      <a:lvl1pPr marL="3175" indent="-3175" algn="l" rtl="0" eaLnBrk="1" fontAlgn="base" hangingPunct="1">
        <a:spcBef>
          <a:spcPct val="20000"/>
        </a:spcBef>
        <a:spcAft>
          <a:spcPct val="0"/>
        </a:spcAft>
        <a:defRPr sz="1300" b="1">
          <a:solidFill>
            <a:srgbClr val="000000"/>
          </a:solidFill>
          <a:latin typeface="+mn-lt"/>
          <a:ea typeface="+mn-ea"/>
          <a:cs typeface="+mn-cs"/>
        </a:defRPr>
      </a:lvl1pPr>
      <a:lvl2pPr marL="4763" indent="4524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-12" charset="2"/>
        <a:defRPr sz="1300">
          <a:solidFill>
            <a:srgbClr val="000000"/>
          </a:solidFill>
          <a:latin typeface="+mn-lt"/>
        </a:defRPr>
      </a:lvl2pPr>
      <a:lvl3pPr marL="290513" indent="-2841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-12" charset="2"/>
        <a:buChar char="è"/>
        <a:defRPr sz="1300">
          <a:solidFill>
            <a:srgbClr val="000000"/>
          </a:solidFill>
          <a:latin typeface="+mn-lt"/>
        </a:defRPr>
      </a:lvl3pPr>
      <a:lvl4pPr marL="955675" indent="-195263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-12" charset="2"/>
        <a:buChar char="l"/>
        <a:defRPr sz="1100">
          <a:solidFill>
            <a:srgbClr val="000000"/>
          </a:solidFill>
          <a:latin typeface="+mn-lt"/>
        </a:defRPr>
      </a:lvl4pPr>
      <a:lvl5pPr marL="1435100" indent="-1905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-12" charset="2"/>
        <a:buChar char="o"/>
        <a:defRPr sz="1000">
          <a:solidFill>
            <a:srgbClr val="000000"/>
          </a:solidFill>
          <a:latin typeface="+mn-lt"/>
        </a:defRPr>
      </a:lvl5pPr>
      <a:lvl6pPr marL="1892300" indent="-1905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-12" charset="2"/>
        <a:buChar char="o"/>
        <a:defRPr sz="1000">
          <a:solidFill>
            <a:srgbClr val="000000"/>
          </a:solidFill>
          <a:latin typeface="+mn-lt"/>
        </a:defRPr>
      </a:lvl6pPr>
      <a:lvl7pPr marL="2349500" indent="-1905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-12" charset="2"/>
        <a:buChar char="o"/>
        <a:defRPr sz="1000">
          <a:solidFill>
            <a:srgbClr val="000000"/>
          </a:solidFill>
          <a:latin typeface="+mn-lt"/>
        </a:defRPr>
      </a:lvl7pPr>
      <a:lvl8pPr marL="2806700" indent="-1905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-12" charset="2"/>
        <a:buChar char="o"/>
        <a:defRPr sz="1000">
          <a:solidFill>
            <a:srgbClr val="000000"/>
          </a:solidFill>
          <a:latin typeface="+mn-lt"/>
        </a:defRPr>
      </a:lvl8pPr>
      <a:lvl9pPr marL="3263900" indent="-1905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-12" charset="2"/>
        <a:buChar char="o"/>
        <a:defRPr sz="1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2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Atelier “Contrainte Carbone en Méditerranée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25 </a:t>
            </a:r>
            <a:r>
              <a:rPr lang="en-GB" dirty="0"/>
              <a:t>juin2010</a:t>
            </a:r>
          </a:p>
        </p:txBody>
      </p:sp>
      <p:pic>
        <p:nvPicPr>
          <p:cNvPr id="4100" name="Picture 22" descr="visu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519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19"/>
          <p:cNvGrpSpPr>
            <a:grpSpLocks/>
          </p:cNvGrpSpPr>
          <p:nvPr/>
        </p:nvGrpSpPr>
        <p:grpSpPr bwMode="auto">
          <a:xfrm>
            <a:off x="0" y="0"/>
            <a:ext cx="9144000" cy="6096000"/>
            <a:chOff x="0" y="0"/>
            <a:chExt cx="5760" cy="3840"/>
          </a:xfrm>
        </p:grpSpPr>
        <p:grpSp>
          <p:nvGrpSpPr>
            <p:cNvPr id="4105" name="Group 15"/>
            <p:cNvGrpSpPr>
              <a:grpSpLocks/>
            </p:cNvGrpSpPr>
            <p:nvPr/>
          </p:nvGrpSpPr>
          <p:grpSpPr bwMode="auto">
            <a:xfrm>
              <a:off x="0" y="0"/>
              <a:ext cx="5760" cy="3840"/>
              <a:chOff x="0" y="0"/>
              <a:chExt cx="5760" cy="3840"/>
            </a:xfrm>
          </p:grpSpPr>
          <p:sp>
            <p:nvSpPr>
              <p:cNvPr id="4107" name="Rectangle 13"/>
              <p:cNvSpPr>
                <a:spLocks noChangeArrowheads="1"/>
              </p:cNvSpPr>
              <p:nvPr/>
            </p:nvSpPr>
            <p:spPr bwMode="gray">
              <a:xfrm>
                <a:off x="0" y="2736"/>
                <a:ext cx="5760" cy="11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gray">
              <a:xfrm>
                <a:off x="0" y="0"/>
                <a:ext cx="5760" cy="7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106" name="Picture 18" descr="Logo_couv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4" y="0"/>
              <a:ext cx="1795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343400"/>
            <a:ext cx="7162800" cy="685800"/>
          </a:xfrm>
        </p:spPr>
        <p:txBody>
          <a:bodyPr/>
          <a:lstStyle/>
          <a:p>
            <a:r>
              <a:rPr lang="en-GB" smtClean="0"/>
              <a:t>GDF SUEZ et la contrainte carbone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073650"/>
            <a:ext cx="7162800" cy="1022350"/>
          </a:xfrm>
        </p:spPr>
        <p:txBody>
          <a:bodyPr/>
          <a:lstStyle/>
          <a:p>
            <a:r>
              <a:rPr lang="en-GB" dirty="0" smtClean="0"/>
              <a:t>Hervé Casterman</a:t>
            </a:r>
          </a:p>
          <a:p>
            <a:r>
              <a:rPr lang="en-GB" dirty="0" err="1" smtClean="0"/>
              <a:t>Directeur</a:t>
            </a:r>
            <a:r>
              <a:rPr lang="en-GB" dirty="0" smtClean="0"/>
              <a:t> </a:t>
            </a:r>
            <a:r>
              <a:rPr lang="en-GB" dirty="0" err="1" smtClean="0"/>
              <a:t>Environnement</a:t>
            </a:r>
            <a:r>
              <a:rPr lang="en-GB" dirty="0" smtClean="0"/>
              <a:t> </a:t>
            </a:r>
            <a:r>
              <a:rPr lang="en-GB" dirty="0" err="1" smtClean="0"/>
              <a:t>Climat</a:t>
            </a:r>
            <a:endParaRPr lang="en-GB" dirty="0" smtClean="0"/>
          </a:p>
        </p:txBody>
      </p:sp>
      <p:sp>
        <p:nvSpPr>
          <p:cNvPr id="4104" name="Rectangle 17"/>
          <p:cNvSpPr>
            <a:spLocks noChangeArrowheads="1"/>
          </p:cNvSpPr>
          <p:nvPr/>
        </p:nvSpPr>
        <p:spPr bwMode="auto">
          <a:xfrm>
            <a:off x="-1905000" y="1676400"/>
            <a:ext cx="1752600" cy="518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To change the picture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Delete exsting picture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Insert / Picture / From file…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Place your image in the background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-----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To change the footer information :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View / Header and Footer...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Apply desired changes in the date and footer areas 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  <a:p>
            <a:pPr algn="ctr"/>
            <a:r>
              <a:rPr lang="en-GB" sz="1200">
                <a:solidFill>
                  <a:srgbClr val="000000"/>
                </a:solidFill>
              </a:rPr>
              <a:t>Click on “Apply to All”</a:t>
            </a:r>
          </a:p>
          <a:p>
            <a:pPr algn="ctr"/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63" y="2214563"/>
            <a:ext cx="2071687" cy="2643187"/>
          </a:xfrm>
        </p:spPr>
        <p:txBody>
          <a:bodyPr/>
          <a:lstStyle/>
          <a:p>
            <a:pPr marL="0" indent="0"/>
            <a:endParaRPr lang="en-GB" smtClean="0"/>
          </a:p>
          <a:p>
            <a:pPr lvl="2"/>
            <a:r>
              <a:rPr lang="en-GB" sz="1600" smtClean="0"/>
              <a:t>Un mix de production diversifié</a:t>
            </a:r>
          </a:p>
          <a:p>
            <a:pPr lvl="2"/>
            <a:r>
              <a:rPr lang="en-GB" sz="1600" smtClean="0"/>
              <a:t>Une présence géographique diversifiée</a:t>
            </a:r>
          </a:p>
          <a:p>
            <a:pPr lvl="2"/>
            <a:r>
              <a:rPr lang="en-GB" sz="1600" smtClean="0"/>
              <a:t>Une présence sur toute la chaîne</a:t>
            </a:r>
            <a:endParaRPr lang="en-GB" sz="1800" smtClean="0"/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90F3D6-BEF6-497B-8EA8-B7F6282D528E}" type="slidenum">
              <a:rPr lang="en-GB"/>
              <a:pPr/>
              <a:t>10</a:t>
            </a:fld>
            <a:endParaRPr lang="en-GB"/>
          </a:p>
        </p:txBody>
      </p:sp>
      <p:graphicFrame>
        <p:nvGraphicFramePr>
          <p:cNvPr id="1026" name="Graphique 2"/>
          <p:cNvGraphicFramePr>
            <a:graphicFrameLocks/>
          </p:cNvGraphicFramePr>
          <p:nvPr/>
        </p:nvGraphicFramePr>
        <p:xfrm>
          <a:off x="2500313" y="2000250"/>
          <a:ext cx="6643687" cy="3786188"/>
        </p:xfrm>
        <a:graphic>
          <a:graphicData uri="http://schemas.openxmlformats.org/presentationml/2006/ole">
            <p:oleObj spid="_x0000_s1026" name="Worksheet" r:id="rId4" imgW="8820049" imgH="4152980" progId="Excel.Sheet.8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9250" y="5429250"/>
            <a:ext cx="3055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76238" indent="-376238" algn="r" defTabSz="839788">
              <a:spcBef>
                <a:spcPct val="30000"/>
              </a:spcBef>
              <a:defRPr/>
            </a:pPr>
            <a:r>
              <a:rPr lang="fr-FR" altLang="zh-TW" sz="900" dirty="0">
                <a:solidFill>
                  <a:srgbClr val="5F5F5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*  En kg de CO</a:t>
            </a:r>
            <a:r>
              <a:rPr lang="fr-FR" sz="900" baseline="-25000" dirty="0">
                <a:solidFill>
                  <a:srgbClr val="5F5F5F"/>
                </a:solidFill>
                <a:latin typeface="+mn-lt"/>
              </a:rPr>
              <a:t>2</a:t>
            </a:r>
            <a:r>
              <a:rPr lang="fr-FR" altLang="zh-TW" sz="900" dirty="0">
                <a:solidFill>
                  <a:srgbClr val="5F5F5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par MWh.</a:t>
            </a:r>
          </a:p>
          <a:p>
            <a:pPr marL="376238" indent="-376238" algn="r" defTabSz="839788">
              <a:spcBef>
                <a:spcPct val="30000"/>
              </a:spcBef>
              <a:defRPr/>
            </a:pPr>
            <a:r>
              <a:rPr lang="fr-FR" sz="900" dirty="0">
                <a:solidFill>
                  <a:srgbClr val="5F5F5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Source : </a:t>
            </a:r>
            <a:r>
              <a:rPr lang="en-US" sz="900" dirty="0">
                <a:solidFill>
                  <a:srgbClr val="5F5F5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PWC European Carbon Factor</a:t>
            </a:r>
            <a:r>
              <a:rPr lang="fr-FR" sz="900" dirty="0">
                <a:solidFill>
                  <a:srgbClr val="5F5F5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786313" y="2357438"/>
            <a:ext cx="3686175" cy="482600"/>
          </a:xfrm>
          <a:prstGeom prst="rect">
            <a:avLst/>
          </a:prstGeom>
          <a:noFill/>
          <a:ln w="9525">
            <a:noFill/>
            <a:miter lim="800000"/>
            <a:headEnd type="none" w="med" len="sm"/>
            <a:tailEnd type="none" w="med" len="sm"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Aft>
                <a:spcPct val="50000"/>
              </a:spcAft>
              <a:defRPr/>
            </a:pPr>
            <a:r>
              <a:rPr lang="fr-FR" sz="1400" dirty="0">
                <a:solidFill>
                  <a:srgbClr val="0078BB"/>
                </a:solidFill>
                <a:latin typeface="+mj-lt"/>
              </a:rPr>
              <a:t>Émissions de CO</a:t>
            </a:r>
            <a:r>
              <a:rPr lang="fr-FR" sz="1400" baseline="-25000" dirty="0">
                <a:solidFill>
                  <a:srgbClr val="0078BB"/>
                </a:solidFill>
                <a:latin typeface="+mj-lt"/>
              </a:rPr>
              <a:t>2</a:t>
            </a:r>
            <a:r>
              <a:rPr lang="fr-FR" sz="1400" dirty="0">
                <a:solidFill>
                  <a:srgbClr val="0078BB"/>
                </a:solidFill>
                <a:latin typeface="+mj-lt"/>
              </a:rPr>
              <a:t> des principaux producteurs </a:t>
            </a:r>
            <a:br>
              <a:rPr lang="fr-FR" sz="1400" dirty="0">
                <a:solidFill>
                  <a:srgbClr val="0078BB"/>
                </a:solidFill>
                <a:latin typeface="+mj-lt"/>
              </a:rPr>
            </a:br>
            <a:r>
              <a:rPr lang="fr-FR" sz="1400" dirty="0">
                <a:solidFill>
                  <a:srgbClr val="0078BB"/>
                </a:solidFill>
                <a:latin typeface="+mj-lt"/>
              </a:rPr>
              <a:t>d’électricité européens en 2008*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chemeClr val="bg2"/>
                </a:solidFill>
                <a:latin typeface="+mj-lt"/>
              </a:rPr>
              <a:t>Enjeu</a:t>
            </a:r>
            <a:r>
              <a:rPr lang="en-GB" sz="32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3200" b="1" dirty="0" err="1" smtClean="0">
                <a:solidFill>
                  <a:schemeClr val="bg2"/>
                </a:solidFill>
                <a:latin typeface="+mj-lt"/>
              </a:rPr>
              <a:t>concurrentiel</a:t>
            </a:r>
            <a:endParaRPr lang="fr-FR" sz="32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867400" cy="762000"/>
          </a:xfrm>
        </p:spPr>
        <p:txBody>
          <a:bodyPr/>
          <a:lstStyle/>
          <a:p>
            <a:pPr>
              <a:buNone/>
            </a:pPr>
            <a:r>
              <a:rPr lang="en-GB" sz="3200" dirty="0" err="1" smtClean="0">
                <a:solidFill>
                  <a:schemeClr val="bg2"/>
                </a:solidFill>
              </a:rPr>
              <a:t>Enjeu</a:t>
            </a:r>
            <a:r>
              <a:rPr lang="en-GB" sz="3200" dirty="0" smtClean="0">
                <a:solidFill>
                  <a:schemeClr val="bg2"/>
                </a:solidFill>
              </a:rPr>
              <a:t> </a:t>
            </a:r>
            <a:r>
              <a:rPr lang="en-GB" sz="3200" dirty="0" err="1" smtClean="0">
                <a:solidFill>
                  <a:schemeClr val="bg2"/>
                </a:solidFill>
              </a:rPr>
              <a:t>d’adaptation</a:t>
            </a:r>
            <a:endParaRPr lang="en-GB" sz="3200" dirty="0" smtClean="0">
              <a:solidFill>
                <a:schemeClr val="bg2"/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FE7DFD-795F-47D1-B902-EFD48E8FC5E6}" type="slidenum">
              <a:rPr lang="en-GB"/>
              <a:pPr/>
              <a:t>11</a:t>
            </a:fld>
            <a:endParaRPr lang="en-GB"/>
          </a:p>
        </p:txBody>
      </p:sp>
      <p:pic>
        <p:nvPicPr>
          <p:cNvPr id="7169" name="Picture 1" descr="E:\p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95751" y="552451"/>
            <a:ext cx="4114797" cy="5905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1" y="1981200"/>
            <a:ext cx="3962399" cy="762000"/>
          </a:xfrm>
          <a:solidFill>
            <a:schemeClr val="bg1"/>
          </a:solidFill>
        </p:spPr>
        <p:txBody>
          <a:bodyPr/>
          <a:lstStyle/>
          <a:p>
            <a:pPr lvl="2"/>
            <a:r>
              <a:rPr lang="en-GB" sz="1600" dirty="0" err="1" smtClean="0"/>
              <a:t>Réduction</a:t>
            </a:r>
            <a:r>
              <a:rPr lang="en-GB" sz="1600" dirty="0" smtClean="0"/>
              <a:t> du </a:t>
            </a:r>
            <a:r>
              <a:rPr lang="en-GB" sz="1600" dirty="0" err="1" smtClean="0"/>
              <a:t>niveau</a:t>
            </a:r>
            <a:r>
              <a:rPr lang="en-GB" sz="1600" dirty="0" smtClean="0"/>
              <a:t> </a:t>
            </a:r>
            <a:r>
              <a:rPr lang="en-GB" sz="1600" dirty="0" err="1" smtClean="0"/>
              <a:t>d’eau</a:t>
            </a:r>
            <a:r>
              <a:rPr lang="en-GB" sz="1600" dirty="0" smtClean="0"/>
              <a:t> </a:t>
            </a:r>
            <a:r>
              <a:rPr lang="en-GB" sz="1600" dirty="0" err="1" smtClean="0"/>
              <a:t>dans</a:t>
            </a:r>
            <a:r>
              <a:rPr lang="en-GB" sz="1600" dirty="0" smtClean="0"/>
              <a:t> les barrages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57200" y="2590800"/>
            <a:ext cx="2667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90513" marR="0" lvl="2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2" charset="2"/>
              <a:buChar char="è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Augmentation des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températures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de surface des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rivières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90513" marR="0" lvl="2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2" charset="2"/>
              <a:buChar char="è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Demande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supplémentaire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climatisation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en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été</a:t>
            </a:r>
            <a:endParaRPr lang="en-GB" sz="1600" kern="0" dirty="0" smtClean="0">
              <a:solidFill>
                <a:srgbClr val="000000"/>
              </a:solidFill>
              <a:latin typeface="+mn-lt"/>
            </a:endParaRPr>
          </a:p>
          <a:p>
            <a:pPr marL="290513" marR="0" lvl="2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2" charset="2"/>
              <a:buChar char="è"/>
              <a:tabLst/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Variation accrue de la </a:t>
            </a:r>
            <a:r>
              <a:rPr lang="en-GB" sz="1600" dirty="0" err="1" smtClean="0">
                <a:solidFill>
                  <a:srgbClr val="000000"/>
                </a:solidFill>
              </a:rPr>
              <a:t>demande</a:t>
            </a:r>
            <a:r>
              <a:rPr lang="en-GB" sz="1600" dirty="0" smtClean="0">
                <a:solidFill>
                  <a:srgbClr val="000000"/>
                </a:solidFill>
              </a:rPr>
              <a:t> : hiver </a:t>
            </a:r>
            <a:r>
              <a:rPr lang="en-GB" sz="1600" dirty="0" err="1" smtClean="0">
                <a:solidFill>
                  <a:srgbClr val="000000"/>
                </a:solidFill>
              </a:rPr>
              <a:t>rigoureux</a:t>
            </a:r>
            <a:r>
              <a:rPr lang="en-GB" sz="1600" dirty="0" smtClean="0">
                <a:solidFill>
                  <a:srgbClr val="000000"/>
                </a:solidFill>
              </a:rPr>
              <a:t>, modification des habitudes des </a:t>
            </a:r>
            <a:r>
              <a:rPr lang="en-GB" sz="1600" dirty="0" err="1" smtClean="0">
                <a:solidFill>
                  <a:srgbClr val="000000"/>
                </a:solidFill>
              </a:rPr>
              <a:t>consommateurs</a:t>
            </a:r>
            <a:r>
              <a:rPr lang="en-GB" sz="1600" dirty="0" smtClean="0">
                <a:solidFill>
                  <a:srgbClr val="000000"/>
                </a:solidFill>
              </a:rPr>
              <a:t>,...</a:t>
            </a:r>
          </a:p>
          <a:p>
            <a:pPr marL="290513" marR="0" lvl="2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2" charset="2"/>
              <a:buChar char="è"/>
              <a:tabLst/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Variation accrue de la production : intermittence des ENR, </a:t>
            </a:r>
            <a:r>
              <a:rPr lang="en-GB" sz="1600" dirty="0" err="1" smtClean="0">
                <a:solidFill>
                  <a:srgbClr val="000000"/>
                </a:solidFill>
              </a:rPr>
              <a:t>hydrologie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insuffisante</a:t>
            </a:r>
            <a:r>
              <a:rPr lang="en-GB" sz="1600" dirty="0" smtClean="0">
                <a:solidFill>
                  <a:srgbClr val="000000"/>
                </a:solidFill>
              </a:rPr>
              <a:t>,...  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90513" marR="0" lvl="2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-12" charset="2"/>
              <a:buChar char="è"/>
              <a:tabLst/>
              <a:defRPr/>
            </a:pP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Risques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et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opportunités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67400" y="57150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Sciences &amp; Vie juillet 2010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867400" cy="762000"/>
          </a:xfrm>
        </p:spPr>
        <p:txBody>
          <a:bodyPr/>
          <a:lstStyle/>
          <a:p>
            <a:pPr>
              <a:buNone/>
            </a:pPr>
            <a:r>
              <a:rPr lang="en-GB" sz="3200" dirty="0" err="1" smtClean="0">
                <a:solidFill>
                  <a:schemeClr val="bg2"/>
                </a:solidFill>
              </a:rPr>
              <a:t>Enjeu</a:t>
            </a:r>
            <a:r>
              <a:rPr lang="en-GB" sz="3200" dirty="0" smtClean="0">
                <a:solidFill>
                  <a:schemeClr val="bg2"/>
                </a:solidFill>
              </a:rPr>
              <a:t> </a:t>
            </a:r>
            <a:r>
              <a:rPr lang="en-GB" sz="3200" dirty="0" err="1" smtClean="0">
                <a:solidFill>
                  <a:schemeClr val="bg2"/>
                </a:solidFill>
              </a:rPr>
              <a:t>réglementaire</a:t>
            </a:r>
            <a:endParaRPr lang="en-GB" sz="3200" dirty="0" smtClean="0">
              <a:solidFill>
                <a:schemeClr val="bg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660525"/>
            <a:ext cx="3810000" cy="3368675"/>
          </a:xfrm>
        </p:spPr>
        <p:txBody>
          <a:bodyPr/>
          <a:lstStyle/>
          <a:p>
            <a:pPr marL="0" indent="0"/>
            <a:r>
              <a:rPr lang="en-GB" sz="1800" dirty="0" smtClean="0"/>
              <a:t>EU-ETS</a:t>
            </a:r>
          </a:p>
          <a:p>
            <a:pPr marL="0" indent="0"/>
            <a:endParaRPr lang="en-GB" dirty="0" smtClean="0"/>
          </a:p>
          <a:p>
            <a:pPr lvl="2"/>
            <a:r>
              <a:rPr lang="en-GB" sz="1600" dirty="0" smtClean="0"/>
              <a:t>Phase II (2008-2012): Allocations </a:t>
            </a:r>
            <a:r>
              <a:rPr lang="en-GB" sz="1600" dirty="0" err="1" smtClean="0"/>
              <a:t>gratuites</a:t>
            </a:r>
            <a:r>
              <a:rPr lang="en-GB" sz="1600" dirty="0" smtClean="0"/>
              <a:t> de quotas</a:t>
            </a:r>
          </a:p>
          <a:p>
            <a:pPr lvl="2"/>
            <a:r>
              <a:rPr lang="en-GB" sz="1600" dirty="0" smtClean="0"/>
              <a:t>Phase III (2013-2020) : </a:t>
            </a:r>
            <a:r>
              <a:rPr lang="en-GB" sz="1600" dirty="0" err="1" smtClean="0"/>
              <a:t>Enchères</a:t>
            </a:r>
            <a:r>
              <a:rPr lang="en-GB" sz="1600" dirty="0" smtClean="0"/>
              <a:t> pour le </a:t>
            </a:r>
            <a:r>
              <a:rPr lang="en-GB" sz="1600" dirty="0" err="1" smtClean="0"/>
              <a:t>secteur</a:t>
            </a:r>
            <a:r>
              <a:rPr lang="en-GB" sz="1600" dirty="0" smtClean="0"/>
              <a:t> </a:t>
            </a:r>
            <a:r>
              <a:rPr lang="en-GB" sz="1600" dirty="0" err="1" smtClean="0"/>
              <a:t>électrique</a:t>
            </a:r>
            <a:endParaRPr lang="en-GB" sz="1600" dirty="0" smtClean="0"/>
          </a:p>
          <a:p>
            <a:pPr lvl="3"/>
            <a:r>
              <a:rPr lang="en-GB" sz="1600" dirty="0" err="1" smtClean="0"/>
              <a:t>Achat</a:t>
            </a:r>
            <a:r>
              <a:rPr lang="en-GB" sz="1600" dirty="0" smtClean="0"/>
              <a:t> des quotas </a:t>
            </a:r>
            <a:r>
              <a:rPr lang="en-GB" sz="1600" dirty="0" err="1" smtClean="0"/>
              <a:t>selon</a:t>
            </a:r>
            <a:r>
              <a:rPr lang="en-GB" sz="1600" dirty="0" smtClean="0"/>
              <a:t> </a:t>
            </a:r>
            <a:r>
              <a:rPr lang="en-GB" sz="1600" dirty="0" err="1" smtClean="0"/>
              <a:t>modalités</a:t>
            </a:r>
            <a:r>
              <a:rPr lang="en-GB" sz="1600" dirty="0" smtClean="0"/>
              <a:t> en </a:t>
            </a:r>
            <a:r>
              <a:rPr lang="en-GB" sz="1600" dirty="0" err="1" smtClean="0"/>
              <a:t>cours</a:t>
            </a:r>
            <a:r>
              <a:rPr lang="en-GB" sz="1600" dirty="0" smtClean="0"/>
              <a:t> de </a:t>
            </a:r>
            <a:r>
              <a:rPr lang="en-GB" sz="1600" dirty="0" err="1" smtClean="0"/>
              <a:t>définition</a:t>
            </a:r>
            <a:endParaRPr lang="en-GB" sz="1600" dirty="0" smtClean="0"/>
          </a:p>
          <a:p>
            <a:pPr lvl="1" indent="0"/>
            <a:endParaRPr lang="en-GB" sz="1600" dirty="0" smtClean="0"/>
          </a:p>
          <a:p>
            <a:pPr lvl="1" indent="0"/>
            <a:endParaRPr lang="en-GB" sz="1600" dirty="0" smtClean="0"/>
          </a:p>
        </p:txBody>
      </p:sp>
      <p:sp>
        <p:nvSpPr>
          <p:cNvPr id="112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FE8D29-CC9B-499E-B87B-07865D437847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visuel_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93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76200"/>
            <a:ext cx="9144000" cy="6019800"/>
            <a:chOff x="0" y="0"/>
            <a:chExt cx="5760" cy="3792"/>
          </a:xfrm>
        </p:grpSpPr>
        <p:sp>
          <p:nvSpPr>
            <p:cNvPr id="6149" name="Rectangle 6"/>
            <p:cNvSpPr>
              <a:spLocks noChangeArrowheads="1"/>
            </p:cNvSpPr>
            <p:nvPr/>
          </p:nvSpPr>
          <p:spPr bwMode="gray">
            <a:xfrm>
              <a:off x="0" y="2160"/>
              <a:ext cx="5760" cy="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513" y="0"/>
              <a:ext cx="124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267200"/>
            <a:ext cx="7715250" cy="1143000"/>
          </a:xfrm>
        </p:spPr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présence</a:t>
            </a:r>
            <a:r>
              <a:rPr lang="en-GB" dirty="0" smtClean="0"/>
              <a:t> de GDF SUEZ en </a:t>
            </a:r>
            <a:r>
              <a:rPr lang="en-GB" dirty="0" err="1" smtClean="0"/>
              <a:t>Méditerranée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18338" cy="719138"/>
          </a:xfrm>
        </p:spPr>
        <p:txBody>
          <a:bodyPr/>
          <a:lstStyle/>
          <a:p>
            <a:pPr>
              <a:buNone/>
            </a:pPr>
            <a:r>
              <a:rPr lang="fr-FR" sz="3200" dirty="0" smtClean="0">
                <a:solidFill>
                  <a:schemeClr val="bg2"/>
                </a:solidFill>
              </a:rPr>
              <a:t>Energie et Services énergétiques</a:t>
            </a:r>
            <a:endParaRPr lang="fr-FR" sz="3200" dirty="0">
              <a:solidFill>
                <a:schemeClr val="bg2"/>
              </a:solidFill>
            </a:endParaRPr>
          </a:p>
        </p:txBody>
      </p:sp>
      <p:pic>
        <p:nvPicPr>
          <p:cNvPr id="1218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473" y="1555032"/>
            <a:ext cx="6177776" cy="33821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 bwMode="auto">
          <a:xfrm>
            <a:off x="201676" y="4896977"/>
            <a:ext cx="1755648" cy="1377696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Maroc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Eolien</a:t>
            </a:r>
            <a:r>
              <a:rPr lang="fr-FR" dirty="0" smtClean="0"/>
              <a:t> 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Services énergétiques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957324" y="4670126"/>
            <a:ext cx="2175764" cy="1730674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Algérie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b="0" dirty="0" smtClean="0"/>
              <a:t>Gaz naturel et GNL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Services énergétiques et d’ingénierie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57600" y="3505200"/>
            <a:ext cx="1755648" cy="1169841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Tunisie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Services énergétiques et d’ingénierie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495800" y="4800600"/>
            <a:ext cx="2514600" cy="1401489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Libye</a:t>
            </a:r>
          </a:p>
          <a:p>
            <a:pPr defTabSz="839788" eaLnBrk="1" hangingPunct="1"/>
            <a:r>
              <a:rPr lang="fr-FR" dirty="0" smtClean="0"/>
              <a:t>- </a:t>
            </a:r>
            <a:r>
              <a:rPr lang="fr-FR" sz="1600" dirty="0" smtClean="0"/>
              <a:t>Gaz naturel et GNL</a:t>
            </a:r>
          </a:p>
          <a:p>
            <a:pPr defTabSz="839788" eaLnBrk="1" hangingPunct="1"/>
            <a:r>
              <a:rPr lang="fr-FR" sz="1600" dirty="0" smtClean="0"/>
              <a:t>-  Services énergétiques et d’ingénierie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81000" y="1066800"/>
            <a:ext cx="1967180" cy="1524000"/>
          </a:xfrm>
          <a:prstGeom prst="roundRect">
            <a:avLst/>
          </a:prstGeom>
          <a:solidFill>
            <a:schemeClr val="accent3">
              <a:lumMod val="95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Espagne</a:t>
            </a:r>
          </a:p>
          <a:p>
            <a:pPr algn="l"/>
            <a:r>
              <a:rPr lang="en-US" dirty="0" smtClean="0"/>
              <a:t>- </a:t>
            </a:r>
            <a:r>
              <a:rPr lang="en-US" sz="1600" dirty="0" smtClean="0"/>
              <a:t>Production </a:t>
            </a:r>
            <a:r>
              <a:rPr lang="en-US" sz="1600" dirty="0" err="1" smtClean="0"/>
              <a:t>d’électricité</a:t>
            </a:r>
            <a:endParaRPr lang="fr-FR" sz="1600" dirty="0" smtClean="0"/>
          </a:p>
          <a:p>
            <a:pPr algn="l"/>
            <a:r>
              <a:rPr lang="en-US" sz="1600" dirty="0" smtClean="0"/>
              <a:t>- Services </a:t>
            </a:r>
            <a:r>
              <a:rPr lang="en-US" sz="1600" dirty="0" err="1" smtClean="0"/>
              <a:t>énergétiques</a:t>
            </a:r>
            <a:endParaRPr lang="fr-FR" sz="1600" dirty="0" smtClean="0"/>
          </a:p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971925" y="1290180"/>
            <a:ext cx="1755648" cy="1642547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Italie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dirty="0" smtClean="0"/>
              <a:t> Gaz naturel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dirty="0" smtClean="0"/>
              <a:t>Production d’électricité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dirty="0" smtClean="0"/>
              <a:t>Services énergétiques</a:t>
            </a:r>
          </a:p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127777" y="1290180"/>
            <a:ext cx="1755648" cy="1529219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Grèce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b="0" dirty="0" smtClean="0"/>
              <a:t>Production d’électricité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Services énergétiques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7220014" y="1766170"/>
            <a:ext cx="1573257" cy="1991638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Turquie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Production d’électricité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Distribution de gaz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Services énergétiques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209968" y="2782601"/>
            <a:ext cx="2228432" cy="17373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Portugal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0" dirty="0" smtClean="0"/>
              <a:t>-Eolien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Services énergétiques et environnementaux</a:t>
            </a:r>
          </a:p>
          <a:p>
            <a:pPr defTabSz="839788" eaLnBrk="1" hangingPunct="1">
              <a:buFontTx/>
              <a:buChar char="-"/>
            </a:pPr>
            <a:r>
              <a:rPr lang="fr-FR" sz="1600" b="0" dirty="0" smtClean="0"/>
              <a:t> </a:t>
            </a:r>
            <a:r>
              <a:rPr lang="fr-FR" sz="1600" dirty="0" smtClean="0"/>
              <a:t>Distribution de gaz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sz="1600" b="0" dirty="0" smtClean="0"/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6553200" y="3886200"/>
            <a:ext cx="1728914" cy="1194816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Egypte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Gaz naturel et GNL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sz="1600" b="0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18338" cy="719138"/>
          </a:xfrm>
        </p:spPr>
        <p:txBody>
          <a:bodyPr/>
          <a:lstStyle/>
          <a:p>
            <a:pPr>
              <a:buNone/>
            </a:pPr>
            <a:r>
              <a:rPr lang="fr-FR" sz="3200" dirty="0" smtClean="0">
                <a:solidFill>
                  <a:schemeClr val="bg2"/>
                </a:solidFill>
              </a:rPr>
              <a:t>Eau et déchets</a:t>
            </a:r>
            <a:endParaRPr lang="fr-FR" sz="3200" dirty="0">
              <a:solidFill>
                <a:schemeClr val="bg2"/>
              </a:solidFill>
            </a:endParaRPr>
          </a:p>
        </p:txBody>
      </p:sp>
      <p:pic>
        <p:nvPicPr>
          <p:cNvPr id="1218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861" y="1555032"/>
            <a:ext cx="6472323" cy="35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à coins arrondis 4"/>
          <p:cNvSpPr/>
          <p:nvPr/>
        </p:nvSpPr>
        <p:spPr bwMode="auto">
          <a:xfrm>
            <a:off x="146304" y="3255264"/>
            <a:ext cx="1536192" cy="2237232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700" b="1" dirty="0" smtClean="0"/>
              <a:t>Maroc</a:t>
            </a:r>
          </a:p>
          <a:p>
            <a:pPr defTabSz="839788" eaLnBrk="1" hangingPunct="1">
              <a:buFontTx/>
              <a:buChar char="-"/>
            </a:pPr>
            <a:r>
              <a:rPr lang="fr-FR" sz="1600" b="0" dirty="0" smtClean="0"/>
              <a:t>Approvisionnement et </a:t>
            </a:r>
            <a:r>
              <a:rPr lang="en-US" sz="1600" dirty="0" smtClean="0"/>
              <a:t>distribution </a:t>
            </a:r>
            <a:r>
              <a:rPr lang="en-US" sz="1600" dirty="0" err="1" smtClean="0"/>
              <a:t>d’eau</a:t>
            </a:r>
            <a:endParaRPr lang="fr-FR" sz="1600" b="0" dirty="0" smtClean="0"/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b="0" dirty="0" smtClean="0"/>
              <a:t>Traitement et gestion des déchets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52600" y="4797552"/>
            <a:ext cx="1828800" cy="1527048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Algérie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b="0" dirty="0" smtClean="0"/>
              <a:t>Approvisionnement en eau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dirty="0" smtClean="0"/>
              <a:t>Assainissement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735219" y="4645152"/>
            <a:ext cx="1536192" cy="1016612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Tunisie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0" dirty="0" smtClean="0"/>
              <a:t>-</a:t>
            </a:r>
            <a:r>
              <a:rPr lang="fr-FR" b="0" dirty="0" smtClean="0"/>
              <a:t> </a:t>
            </a:r>
            <a:r>
              <a:rPr lang="fr-FR" sz="1600" b="0" dirty="0" smtClean="0"/>
              <a:t>Gestion des déchets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793550" y="4797552"/>
            <a:ext cx="2359850" cy="1450848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Egypte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sz="1600" b="0" dirty="0" smtClean="0"/>
              <a:t>Approvisionnement en eau</a:t>
            </a:r>
          </a:p>
          <a:p>
            <a:pPr marL="0" marR="0" indent="0" algn="l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Traitement de déchets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329742" y="3602736"/>
            <a:ext cx="1536192" cy="1042416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Liban</a:t>
            </a:r>
          </a:p>
          <a:p>
            <a:pPr algn="ctr" defTabSz="839788" eaLnBrk="1" hangingPunct="1"/>
            <a:r>
              <a:rPr lang="fr-FR" dirty="0" smtClean="0"/>
              <a:t>- </a:t>
            </a:r>
            <a:r>
              <a:rPr lang="fr-FR" sz="1600" dirty="0" smtClean="0"/>
              <a:t>Traitement de déchets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914400" y="1679239"/>
            <a:ext cx="1752600" cy="1451516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Espagne</a:t>
            </a:r>
          </a:p>
          <a:p>
            <a:pPr algn="l"/>
            <a:r>
              <a:rPr lang="en-US" sz="1600" b="0" dirty="0" smtClean="0"/>
              <a:t>- Distribution </a:t>
            </a:r>
            <a:r>
              <a:rPr lang="en-US" sz="1600" b="0" dirty="0" err="1" smtClean="0"/>
              <a:t>d’eau</a:t>
            </a:r>
            <a:endParaRPr lang="fr-FR" sz="1600" b="0" dirty="0" smtClean="0"/>
          </a:p>
          <a:p>
            <a:r>
              <a:rPr lang="en-US" sz="1600" b="0" dirty="0" smtClean="0"/>
              <a:t>- </a:t>
            </a:r>
            <a:r>
              <a:rPr lang="en-US" sz="1600" dirty="0" smtClean="0"/>
              <a:t>Services eau et </a:t>
            </a:r>
            <a:r>
              <a:rPr lang="en-US" sz="1600" dirty="0" err="1" smtClean="0"/>
              <a:t>déchets</a:t>
            </a:r>
            <a:endParaRPr lang="fr-FR" sz="1600" b="0" dirty="0" smtClean="0"/>
          </a:p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3179690" y="1463040"/>
            <a:ext cx="1536192" cy="1367842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700" b="1" dirty="0" smtClean="0"/>
              <a:t>Italie</a:t>
            </a:r>
          </a:p>
          <a:p>
            <a:pPr defTabSz="839788" eaLnBrk="1" hangingPunct="1">
              <a:buFontTx/>
              <a:buChar char="-"/>
            </a:pPr>
            <a:r>
              <a:rPr lang="fr-FR" sz="1600" dirty="0" smtClean="0"/>
              <a:t>Traitement de déchets </a:t>
            </a:r>
          </a:p>
          <a:p>
            <a:pPr defTabSz="839788" eaLnBrk="1" hangingPunct="1">
              <a:buFontTx/>
              <a:buChar char="-"/>
            </a:pPr>
            <a:r>
              <a:rPr lang="fr-FR" sz="1600" b="0" dirty="0" smtClean="0"/>
              <a:t>Services eau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025454" y="1463040"/>
            <a:ext cx="2137346" cy="941957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Grèce</a:t>
            </a:r>
          </a:p>
          <a:p>
            <a:pPr defTabSz="839788" eaLnBrk="1" hangingPunct="1"/>
            <a:r>
              <a:rPr lang="fr-FR" dirty="0" smtClean="0"/>
              <a:t>-</a:t>
            </a:r>
            <a:r>
              <a:rPr lang="fr-FR" sz="1600" dirty="0" smtClean="0"/>
              <a:t>Approvisionnement en eau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7329742" y="2060448"/>
            <a:ext cx="1536192" cy="938116"/>
          </a:xfrm>
          <a:prstGeom prst="roundRect">
            <a:avLst/>
          </a:prstGeom>
          <a:solidFill>
            <a:schemeClr val="bg2">
              <a:lumMod val="20000"/>
              <a:lumOff val="80000"/>
              <a:alpha val="4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sm"/>
            <a:tailEnd type="none" w="med" len="sm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Turquie</a:t>
            </a:r>
          </a:p>
          <a:p>
            <a:pPr defTabSz="839788" eaLnBrk="1" hangingPunct="1"/>
            <a:r>
              <a:rPr lang="fr-FR" dirty="0" smtClean="0"/>
              <a:t>-</a:t>
            </a:r>
            <a:r>
              <a:rPr lang="fr-FR" sz="1600" dirty="0" smtClean="0"/>
              <a:t> Traitement de déchets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839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010566-66AD-4324-92CD-D6FDAD8ED54E}" type="slidenum">
              <a:rPr lang="en-GB"/>
              <a:pPr/>
              <a:t>16</a:t>
            </a:fld>
            <a:endParaRPr lang="en-GB"/>
          </a:p>
        </p:txBody>
      </p:sp>
      <p:pic>
        <p:nvPicPr>
          <p:cNvPr id="13316" name="Picture 7" descr="visuel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193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7" name="Group 3"/>
          <p:cNvGrpSpPr>
            <a:grpSpLocks/>
          </p:cNvGrpSpPr>
          <p:nvPr/>
        </p:nvGrpSpPr>
        <p:grpSpPr bwMode="auto">
          <a:xfrm>
            <a:off x="0" y="0"/>
            <a:ext cx="9144000" cy="6019800"/>
            <a:chOff x="0" y="0"/>
            <a:chExt cx="5760" cy="3792"/>
          </a:xfrm>
        </p:grpSpPr>
        <p:sp>
          <p:nvSpPr>
            <p:cNvPr id="13319" name="Rectangle 4"/>
            <p:cNvSpPr>
              <a:spLocks noChangeArrowheads="1"/>
            </p:cNvSpPr>
            <p:nvPr/>
          </p:nvSpPr>
          <p:spPr bwMode="gray">
            <a:xfrm>
              <a:off x="0" y="2160"/>
              <a:ext cx="5760" cy="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513" y="0"/>
              <a:ext cx="124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4419600"/>
            <a:ext cx="7772400" cy="1263650"/>
          </a:xfrm>
        </p:spPr>
        <p:txBody>
          <a:bodyPr/>
          <a:lstStyle/>
          <a:p>
            <a:pPr marL="0" indent="474663" algn="ctr">
              <a:buSzTx/>
              <a:buFont typeface="Wingdings" pitchFamily="-12" charset="2"/>
              <a:buNone/>
            </a:pPr>
            <a:r>
              <a:rPr lang="en-GB" sz="3300" dirty="0" err="1" smtClean="0"/>
              <a:t>Merci</a:t>
            </a:r>
            <a:r>
              <a:rPr lang="en-GB" sz="3300" dirty="0" smtClean="0"/>
              <a:t> de </a:t>
            </a:r>
            <a:r>
              <a:rPr lang="en-GB" sz="3300" dirty="0" err="1" smtClean="0"/>
              <a:t>votre</a:t>
            </a:r>
            <a:r>
              <a:rPr lang="en-GB" sz="3300" dirty="0" smtClean="0"/>
              <a:t> attention</a:t>
            </a:r>
            <a:br>
              <a:rPr lang="en-GB" sz="3300" dirty="0" smtClean="0"/>
            </a:br>
            <a:r>
              <a:rPr lang="en-GB" sz="3300" dirty="0" smtClean="0"/>
              <a:t/>
            </a:r>
            <a:br>
              <a:rPr lang="en-GB" sz="3300" dirty="0" smtClean="0"/>
            </a:br>
            <a:endParaRPr lang="en-GB" sz="1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Atelier “Contrainte Carbone en Méditerranée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25 </a:t>
            </a:r>
            <a:r>
              <a:rPr lang="en-GB" dirty="0" err="1" smtClean="0"/>
              <a:t>Juin</a:t>
            </a:r>
            <a:r>
              <a:rPr lang="en-GB" dirty="0" smtClean="0"/>
              <a:t> </a:t>
            </a:r>
            <a:r>
              <a:rPr lang="en-GB" dirty="0"/>
              <a:t>2010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28600" y="1143000"/>
            <a:ext cx="8458199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800" dirty="0" smtClean="0"/>
              <a:t>Chiffre d’affaires 80 G€</a:t>
            </a:r>
          </a:p>
          <a:p>
            <a:pPr algn="just"/>
            <a:r>
              <a:rPr lang="fr-FR" sz="1800" dirty="0" smtClean="0"/>
              <a:t>200 000 employés</a:t>
            </a:r>
            <a:endParaRPr lang="fr-FR" sz="1800" dirty="0"/>
          </a:p>
          <a:p>
            <a:pPr algn="just"/>
            <a:endParaRPr lang="fr-FR" sz="1800" dirty="0"/>
          </a:p>
          <a:p>
            <a:pPr lvl="1" algn="just">
              <a:buFont typeface="Arial" charset="0"/>
              <a:buChar char="•"/>
            </a:pPr>
            <a:r>
              <a:rPr lang="fr-FR" sz="1800" dirty="0" smtClean="0"/>
              <a:t> 1/3 Electricité :</a:t>
            </a:r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IPP n°1 dans le monde</a:t>
            </a:r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72,7 GW de capacité de production </a:t>
            </a:r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 dont 18,4% en énergies renouvelables</a:t>
            </a:r>
          </a:p>
          <a:p>
            <a:pPr lvl="2" algn="just">
              <a:buFont typeface="Arial" charset="0"/>
              <a:buChar char="•"/>
            </a:pPr>
            <a:endParaRPr lang="fr-FR" sz="1800" dirty="0"/>
          </a:p>
          <a:p>
            <a:pPr lvl="1" algn="just">
              <a:buFont typeface="Arial" charset="0"/>
              <a:buChar char="•"/>
            </a:pPr>
            <a:r>
              <a:rPr lang="fr-FR" sz="1800" dirty="0" smtClean="0"/>
              <a:t> 1/3 Gaz naturel :</a:t>
            </a:r>
          </a:p>
          <a:p>
            <a:pPr lvl="2" algn="just">
              <a:buFont typeface="Arial" charset="0"/>
              <a:buChar char="•"/>
            </a:pPr>
            <a:r>
              <a:rPr lang="fr-FR" sz="1800" dirty="0" smtClean="0"/>
              <a:t> </a:t>
            </a:r>
            <a:r>
              <a:rPr lang="fr-FR" sz="1600" dirty="0" smtClean="0"/>
              <a:t>Acheteur n°1 en Europe </a:t>
            </a:r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réseau de transport et de distribution en Europe</a:t>
            </a:r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Un portefeuille de plus de 110 Gm</a:t>
            </a:r>
            <a:r>
              <a:rPr lang="fr-FR" sz="1600" baseline="30000" dirty="0" smtClean="0"/>
              <a:t>3 </a:t>
            </a:r>
            <a:endParaRPr lang="fr-FR" sz="1600" dirty="0" smtClean="0"/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Une flotte de 17 méthaniers</a:t>
            </a:r>
          </a:p>
          <a:p>
            <a:pPr lvl="2" algn="just"/>
            <a:endParaRPr lang="fr-FR" sz="1800" baseline="30000" dirty="0" smtClean="0"/>
          </a:p>
          <a:p>
            <a:pPr lvl="1" algn="just">
              <a:buFont typeface="Arial" charset="0"/>
              <a:buChar char="•"/>
            </a:pPr>
            <a:r>
              <a:rPr lang="fr-FR" sz="1800" dirty="0" smtClean="0"/>
              <a:t> 1/3 Services à l’énergie et à l’environnement : </a:t>
            </a:r>
          </a:p>
          <a:p>
            <a:pPr lvl="2" algn="just">
              <a:buFont typeface="Arial" charset="0"/>
              <a:buChar char="•"/>
            </a:pPr>
            <a:r>
              <a:rPr lang="fr-FR" sz="1800" dirty="0" smtClean="0"/>
              <a:t> </a:t>
            </a:r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fournisseur de services énergétiques et environnementaux en Europe</a:t>
            </a:r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fournisseur mondial de services eau et déchets </a:t>
            </a:r>
          </a:p>
          <a:p>
            <a:pPr lvl="2" algn="just">
              <a:buFont typeface="Arial" charset="0"/>
              <a:buChar char="•"/>
            </a:pPr>
            <a:r>
              <a:rPr lang="fr-FR" sz="1600" dirty="0" smtClean="0"/>
              <a:t> 110 réseaux de chaleur et de froid opérés dans le monde</a:t>
            </a:r>
            <a:endParaRPr lang="en-US" sz="1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228600" y="0"/>
            <a:ext cx="7018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-12" charset="2"/>
              <a:buNone/>
              <a:defRPr/>
            </a:pPr>
            <a:r>
              <a:rPr lang="fr-FR" sz="32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 acteur majeur sur trois métiers</a:t>
            </a:r>
            <a:endParaRPr lang="en-US" sz="32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0"/>
          <p:cNvGrpSpPr/>
          <p:nvPr/>
        </p:nvGrpSpPr>
        <p:grpSpPr>
          <a:xfrm>
            <a:off x="1117600" y="2609850"/>
            <a:ext cx="7472363" cy="3521076"/>
            <a:chOff x="1117600" y="2295525"/>
            <a:chExt cx="7472363" cy="3521076"/>
          </a:xfrm>
          <a:effectLst>
            <a:outerShdw blurRad="50800" dist="38100" dir="5400000" algn="t" rotWithShape="0">
              <a:srgbClr val="5F5F5F">
                <a:alpha val="40000"/>
              </a:srgbClr>
            </a:outerShdw>
          </a:effectLst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8487023" y="5189538"/>
              <a:ext cx="102940" cy="212272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30" y="0"/>
                </a:cxn>
                <a:cxn ang="0">
                  <a:pos x="43" y="15"/>
                </a:cxn>
                <a:cxn ang="0">
                  <a:pos x="41" y="61"/>
                </a:cxn>
                <a:cxn ang="0">
                  <a:pos x="50" y="61"/>
                </a:cxn>
                <a:cxn ang="0">
                  <a:pos x="51" y="67"/>
                </a:cxn>
                <a:cxn ang="0">
                  <a:pos x="55" y="77"/>
                </a:cxn>
                <a:cxn ang="0">
                  <a:pos x="57" y="83"/>
                </a:cxn>
                <a:cxn ang="0">
                  <a:pos x="64" y="81"/>
                </a:cxn>
                <a:cxn ang="0">
                  <a:pos x="69" y="71"/>
                </a:cxn>
                <a:cxn ang="0">
                  <a:pos x="71" y="77"/>
                </a:cxn>
                <a:cxn ang="0">
                  <a:pos x="67" y="85"/>
                </a:cxn>
                <a:cxn ang="0">
                  <a:pos x="64" y="91"/>
                </a:cxn>
                <a:cxn ang="0">
                  <a:pos x="62" y="103"/>
                </a:cxn>
                <a:cxn ang="0">
                  <a:pos x="53" y="109"/>
                </a:cxn>
                <a:cxn ang="0">
                  <a:pos x="48" y="111"/>
                </a:cxn>
                <a:cxn ang="0">
                  <a:pos x="41" y="117"/>
                </a:cxn>
                <a:cxn ang="0">
                  <a:pos x="39" y="123"/>
                </a:cxn>
                <a:cxn ang="0">
                  <a:pos x="41" y="129"/>
                </a:cxn>
                <a:cxn ang="0">
                  <a:pos x="43" y="137"/>
                </a:cxn>
                <a:cxn ang="0">
                  <a:pos x="34" y="141"/>
                </a:cxn>
                <a:cxn ang="0">
                  <a:pos x="28" y="143"/>
                </a:cxn>
                <a:cxn ang="0">
                  <a:pos x="23" y="145"/>
                </a:cxn>
                <a:cxn ang="0">
                  <a:pos x="20" y="143"/>
                </a:cxn>
                <a:cxn ang="0">
                  <a:pos x="11" y="141"/>
                </a:cxn>
                <a:cxn ang="0">
                  <a:pos x="7" y="137"/>
                </a:cxn>
                <a:cxn ang="0">
                  <a:pos x="11" y="131"/>
                </a:cxn>
                <a:cxn ang="0">
                  <a:pos x="18" y="129"/>
                </a:cxn>
                <a:cxn ang="0">
                  <a:pos x="23" y="119"/>
                </a:cxn>
                <a:cxn ang="0">
                  <a:pos x="23" y="115"/>
                </a:cxn>
                <a:cxn ang="0">
                  <a:pos x="18" y="111"/>
                </a:cxn>
                <a:cxn ang="0">
                  <a:pos x="11" y="105"/>
                </a:cxn>
                <a:cxn ang="0">
                  <a:pos x="5" y="105"/>
                </a:cxn>
                <a:cxn ang="0">
                  <a:pos x="2" y="103"/>
                </a:cxn>
                <a:cxn ang="0">
                  <a:pos x="0" y="97"/>
                </a:cxn>
                <a:cxn ang="0">
                  <a:pos x="2" y="93"/>
                </a:cxn>
                <a:cxn ang="0">
                  <a:pos x="5" y="93"/>
                </a:cxn>
                <a:cxn ang="0">
                  <a:pos x="11" y="91"/>
                </a:cxn>
                <a:cxn ang="0">
                  <a:pos x="18" y="85"/>
                </a:cxn>
                <a:cxn ang="0">
                  <a:pos x="21" y="83"/>
                </a:cxn>
                <a:cxn ang="0">
                  <a:pos x="25" y="61"/>
                </a:cxn>
                <a:cxn ang="0">
                  <a:pos x="21" y="55"/>
                </a:cxn>
                <a:cxn ang="0">
                  <a:pos x="16" y="51"/>
                </a:cxn>
                <a:cxn ang="0">
                  <a:pos x="14" y="39"/>
                </a:cxn>
                <a:cxn ang="0">
                  <a:pos x="16" y="27"/>
                </a:cxn>
                <a:cxn ang="0">
                  <a:pos x="18" y="19"/>
                </a:cxn>
                <a:cxn ang="0">
                  <a:pos x="23" y="2"/>
                </a:cxn>
              </a:cxnLst>
              <a:rect l="0" t="0" r="r" b="b"/>
              <a:pathLst>
                <a:path w="71" h="145">
                  <a:moveTo>
                    <a:pt x="23" y="2"/>
                  </a:moveTo>
                  <a:lnTo>
                    <a:pt x="30" y="0"/>
                  </a:lnTo>
                  <a:lnTo>
                    <a:pt x="43" y="15"/>
                  </a:lnTo>
                  <a:lnTo>
                    <a:pt x="41" y="61"/>
                  </a:lnTo>
                  <a:lnTo>
                    <a:pt x="50" y="61"/>
                  </a:lnTo>
                  <a:lnTo>
                    <a:pt x="51" y="67"/>
                  </a:lnTo>
                  <a:lnTo>
                    <a:pt x="55" y="77"/>
                  </a:lnTo>
                  <a:lnTo>
                    <a:pt x="57" y="83"/>
                  </a:lnTo>
                  <a:lnTo>
                    <a:pt x="64" y="81"/>
                  </a:lnTo>
                  <a:lnTo>
                    <a:pt x="69" y="71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4" y="91"/>
                  </a:lnTo>
                  <a:lnTo>
                    <a:pt x="62" y="103"/>
                  </a:lnTo>
                  <a:lnTo>
                    <a:pt x="53" y="109"/>
                  </a:lnTo>
                  <a:lnTo>
                    <a:pt x="48" y="111"/>
                  </a:lnTo>
                  <a:lnTo>
                    <a:pt x="41" y="117"/>
                  </a:lnTo>
                  <a:lnTo>
                    <a:pt x="39" y="123"/>
                  </a:lnTo>
                  <a:lnTo>
                    <a:pt x="41" y="129"/>
                  </a:lnTo>
                  <a:lnTo>
                    <a:pt x="43" y="137"/>
                  </a:lnTo>
                  <a:lnTo>
                    <a:pt x="34" y="141"/>
                  </a:lnTo>
                  <a:lnTo>
                    <a:pt x="28" y="143"/>
                  </a:lnTo>
                  <a:lnTo>
                    <a:pt x="23" y="145"/>
                  </a:lnTo>
                  <a:lnTo>
                    <a:pt x="20" y="143"/>
                  </a:lnTo>
                  <a:lnTo>
                    <a:pt x="11" y="141"/>
                  </a:lnTo>
                  <a:lnTo>
                    <a:pt x="7" y="137"/>
                  </a:lnTo>
                  <a:lnTo>
                    <a:pt x="11" y="131"/>
                  </a:lnTo>
                  <a:lnTo>
                    <a:pt x="18" y="129"/>
                  </a:lnTo>
                  <a:lnTo>
                    <a:pt x="23" y="119"/>
                  </a:lnTo>
                  <a:lnTo>
                    <a:pt x="23" y="115"/>
                  </a:lnTo>
                  <a:lnTo>
                    <a:pt x="18" y="111"/>
                  </a:lnTo>
                  <a:lnTo>
                    <a:pt x="11" y="105"/>
                  </a:lnTo>
                  <a:lnTo>
                    <a:pt x="5" y="105"/>
                  </a:lnTo>
                  <a:lnTo>
                    <a:pt x="2" y="103"/>
                  </a:lnTo>
                  <a:lnTo>
                    <a:pt x="0" y="97"/>
                  </a:lnTo>
                  <a:lnTo>
                    <a:pt x="2" y="93"/>
                  </a:lnTo>
                  <a:lnTo>
                    <a:pt x="5" y="93"/>
                  </a:lnTo>
                  <a:lnTo>
                    <a:pt x="11" y="91"/>
                  </a:lnTo>
                  <a:lnTo>
                    <a:pt x="18" y="85"/>
                  </a:lnTo>
                  <a:lnTo>
                    <a:pt x="21" y="83"/>
                  </a:lnTo>
                  <a:lnTo>
                    <a:pt x="25" y="61"/>
                  </a:lnTo>
                  <a:lnTo>
                    <a:pt x="21" y="55"/>
                  </a:lnTo>
                  <a:lnTo>
                    <a:pt x="16" y="51"/>
                  </a:lnTo>
                  <a:lnTo>
                    <a:pt x="14" y="39"/>
                  </a:lnTo>
                  <a:lnTo>
                    <a:pt x="16" y="27"/>
                  </a:lnTo>
                  <a:lnTo>
                    <a:pt x="18" y="19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8287027" y="5360535"/>
              <a:ext cx="191173" cy="179841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09" y="0"/>
                </a:cxn>
                <a:cxn ang="0">
                  <a:pos x="132" y="34"/>
                </a:cxn>
                <a:cxn ang="0">
                  <a:pos x="107" y="62"/>
                </a:cxn>
                <a:cxn ang="0">
                  <a:pos x="107" y="74"/>
                </a:cxn>
                <a:cxn ang="0">
                  <a:pos x="102" y="78"/>
                </a:cxn>
                <a:cxn ang="0">
                  <a:pos x="87" y="78"/>
                </a:cxn>
                <a:cxn ang="0">
                  <a:pos x="70" y="94"/>
                </a:cxn>
                <a:cxn ang="0">
                  <a:pos x="54" y="110"/>
                </a:cxn>
                <a:cxn ang="0">
                  <a:pos x="43" y="124"/>
                </a:cxn>
                <a:cxn ang="0">
                  <a:pos x="43" y="112"/>
                </a:cxn>
                <a:cxn ang="0">
                  <a:pos x="23" y="114"/>
                </a:cxn>
                <a:cxn ang="0">
                  <a:pos x="15" y="114"/>
                </a:cxn>
                <a:cxn ang="0">
                  <a:pos x="0" y="114"/>
                </a:cxn>
                <a:cxn ang="0">
                  <a:pos x="20" y="94"/>
                </a:cxn>
                <a:cxn ang="0">
                  <a:pos x="27" y="84"/>
                </a:cxn>
                <a:cxn ang="0">
                  <a:pos x="34" y="84"/>
                </a:cxn>
                <a:cxn ang="0">
                  <a:pos x="48" y="68"/>
                </a:cxn>
                <a:cxn ang="0">
                  <a:pos x="54" y="68"/>
                </a:cxn>
                <a:cxn ang="0">
                  <a:pos x="54" y="66"/>
                </a:cxn>
                <a:cxn ang="0">
                  <a:pos x="61" y="60"/>
                </a:cxn>
                <a:cxn ang="0">
                  <a:pos x="70" y="60"/>
                </a:cxn>
                <a:cxn ang="0">
                  <a:pos x="66" y="42"/>
                </a:cxn>
                <a:cxn ang="0">
                  <a:pos x="68" y="42"/>
                </a:cxn>
                <a:cxn ang="0">
                  <a:pos x="77" y="32"/>
                </a:cxn>
                <a:cxn ang="0">
                  <a:pos x="80" y="40"/>
                </a:cxn>
                <a:cxn ang="0">
                  <a:pos x="94" y="26"/>
                </a:cxn>
                <a:cxn ang="0">
                  <a:pos x="93" y="0"/>
                </a:cxn>
              </a:cxnLst>
              <a:rect l="0" t="0" r="r" b="b"/>
              <a:pathLst>
                <a:path w="132" h="124">
                  <a:moveTo>
                    <a:pt x="93" y="0"/>
                  </a:moveTo>
                  <a:lnTo>
                    <a:pt x="109" y="0"/>
                  </a:lnTo>
                  <a:lnTo>
                    <a:pt x="132" y="34"/>
                  </a:lnTo>
                  <a:lnTo>
                    <a:pt x="107" y="62"/>
                  </a:lnTo>
                  <a:lnTo>
                    <a:pt x="107" y="74"/>
                  </a:lnTo>
                  <a:lnTo>
                    <a:pt x="102" y="78"/>
                  </a:lnTo>
                  <a:lnTo>
                    <a:pt x="87" y="78"/>
                  </a:lnTo>
                  <a:lnTo>
                    <a:pt x="70" y="94"/>
                  </a:lnTo>
                  <a:lnTo>
                    <a:pt x="54" y="110"/>
                  </a:lnTo>
                  <a:lnTo>
                    <a:pt x="43" y="124"/>
                  </a:lnTo>
                  <a:lnTo>
                    <a:pt x="43" y="112"/>
                  </a:lnTo>
                  <a:lnTo>
                    <a:pt x="23" y="114"/>
                  </a:lnTo>
                  <a:lnTo>
                    <a:pt x="15" y="114"/>
                  </a:lnTo>
                  <a:lnTo>
                    <a:pt x="0" y="114"/>
                  </a:lnTo>
                  <a:lnTo>
                    <a:pt x="20" y="94"/>
                  </a:lnTo>
                  <a:lnTo>
                    <a:pt x="27" y="84"/>
                  </a:lnTo>
                  <a:lnTo>
                    <a:pt x="34" y="84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61" y="60"/>
                  </a:lnTo>
                  <a:lnTo>
                    <a:pt x="70" y="60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7" y="32"/>
                  </a:lnTo>
                  <a:lnTo>
                    <a:pt x="80" y="40"/>
                  </a:lnTo>
                  <a:lnTo>
                    <a:pt x="94" y="2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7931150" y="5372328"/>
              <a:ext cx="73528" cy="94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8"/>
                </a:cxn>
                <a:cxn ang="0">
                  <a:pos x="50" y="8"/>
                </a:cxn>
                <a:cxn ang="0">
                  <a:pos x="46" y="20"/>
                </a:cxn>
                <a:cxn ang="0">
                  <a:pos x="50" y="32"/>
                </a:cxn>
                <a:cxn ang="0">
                  <a:pos x="41" y="32"/>
                </a:cxn>
                <a:cxn ang="0">
                  <a:pos x="39" y="34"/>
                </a:cxn>
                <a:cxn ang="0">
                  <a:pos x="34" y="36"/>
                </a:cxn>
                <a:cxn ang="0">
                  <a:pos x="39" y="66"/>
                </a:cxn>
                <a:cxn ang="0">
                  <a:pos x="23" y="64"/>
                </a:cxn>
                <a:cxn ang="0">
                  <a:pos x="9" y="54"/>
                </a:cxn>
                <a:cxn ang="0">
                  <a:pos x="9" y="34"/>
                </a:cxn>
                <a:cxn ang="0">
                  <a:pos x="9" y="26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w="50" h="66">
                  <a:moveTo>
                    <a:pt x="0" y="0"/>
                  </a:moveTo>
                  <a:lnTo>
                    <a:pt x="11" y="0"/>
                  </a:lnTo>
                  <a:lnTo>
                    <a:pt x="23" y="8"/>
                  </a:lnTo>
                  <a:lnTo>
                    <a:pt x="50" y="8"/>
                  </a:lnTo>
                  <a:lnTo>
                    <a:pt x="46" y="20"/>
                  </a:lnTo>
                  <a:lnTo>
                    <a:pt x="50" y="32"/>
                  </a:lnTo>
                  <a:lnTo>
                    <a:pt x="41" y="32"/>
                  </a:lnTo>
                  <a:lnTo>
                    <a:pt x="39" y="34"/>
                  </a:lnTo>
                  <a:lnTo>
                    <a:pt x="34" y="36"/>
                  </a:lnTo>
                  <a:lnTo>
                    <a:pt x="39" y="66"/>
                  </a:lnTo>
                  <a:lnTo>
                    <a:pt x="23" y="64"/>
                  </a:lnTo>
                  <a:lnTo>
                    <a:pt x="9" y="54"/>
                  </a:lnTo>
                  <a:lnTo>
                    <a:pt x="9" y="34"/>
                  </a:lnTo>
                  <a:lnTo>
                    <a:pt x="9" y="26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8131175" y="4381500"/>
              <a:ext cx="120650" cy="104775"/>
            </a:xfrm>
            <a:custGeom>
              <a:avLst/>
              <a:gdLst/>
              <a:ahLst/>
              <a:cxnLst>
                <a:cxn ang="0">
                  <a:pos x="15" y="26"/>
                </a:cxn>
                <a:cxn ang="0">
                  <a:pos x="0" y="56"/>
                </a:cxn>
                <a:cxn ang="0">
                  <a:pos x="6" y="68"/>
                </a:cxn>
                <a:cxn ang="0">
                  <a:pos x="29" y="70"/>
                </a:cxn>
                <a:cxn ang="0">
                  <a:pos x="48" y="70"/>
                </a:cxn>
                <a:cxn ang="0">
                  <a:pos x="56" y="58"/>
                </a:cxn>
                <a:cxn ang="0">
                  <a:pos x="61" y="46"/>
                </a:cxn>
                <a:cxn ang="0">
                  <a:pos x="82" y="46"/>
                </a:cxn>
                <a:cxn ang="0">
                  <a:pos x="79" y="28"/>
                </a:cxn>
                <a:cxn ang="0">
                  <a:pos x="79" y="10"/>
                </a:cxn>
                <a:cxn ang="0">
                  <a:pos x="57" y="0"/>
                </a:cxn>
                <a:cxn ang="0">
                  <a:pos x="54" y="20"/>
                </a:cxn>
                <a:cxn ang="0">
                  <a:pos x="68" y="32"/>
                </a:cxn>
                <a:cxn ang="0">
                  <a:pos x="47" y="32"/>
                </a:cxn>
                <a:cxn ang="0">
                  <a:pos x="40" y="40"/>
                </a:cxn>
                <a:cxn ang="0">
                  <a:pos x="15" y="26"/>
                </a:cxn>
              </a:cxnLst>
              <a:rect l="0" t="0" r="r" b="b"/>
              <a:pathLst>
                <a:path w="82" h="70">
                  <a:moveTo>
                    <a:pt x="15" y="26"/>
                  </a:moveTo>
                  <a:lnTo>
                    <a:pt x="0" y="56"/>
                  </a:lnTo>
                  <a:lnTo>
                    <a:pt x="6" y="68"/>
                  </a:lnTo>
                  <a:lnTo>
                    <a:pt x="29" y="70"/>
                  </a:lnTo>
                  <a:lnTo>
                    <a:pt x="48" y="70"/>
                  </a:lnTo>
                  <a:lnTo>
                    <a:pt x="56" y="58"/>
                  </a:lnTo>
                  <a:lnTo>
                    <a:pt x="61" y="46"/>
                  </a:lnTo>
                  <a:lnTo>
                    <a:pt x="82" y="46"/>
                  </a:lnTo>
                  <a:lnTo>
                    <a:pt x="79" y="28"/>
                  </a:lnTo>
                  <a:lnTo>
                    <a:pt x="79" y="10"/>
                  </a:lnTo>
                  <a:lnTo>
                    <a:pt x="57" y="0"/>
                  </a:lnTo>
                  <a:lnTo>
                    <a:pt x="54" y="20"/>
                  </a:lnTo>
                  <a:lnTo>
                    <a:pt x="68" y="32"/>
                  </a:lnTo>
                  <a:lnTo>
                    <a:pt x="47" y="32"/>
                  </a:lnTo>
                  <a:lnTo>
                    <a:pt x="40" y="40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7040402" y="3766527"/>
              <a:ext cx="74100" cy="7706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9" y="49"/>
                </a:cxn>
                <a:cxn ang="0">
                  <a:pos x="19" y="47"/>
                </a:cxn>
                <a:cxn ang="0">
                  <a:pos x="35" y="51"/>
                </a:cxn>
                <a:cxn ang="0">
                  <a:pos x="48" y="51"/>
                </a:cxn>
                <a:cxn ang="0">
                  <a:pos x="50" y="33"/>
                </a:cxn>
                <a:cxn ang="0">
                  <a:pos x="46" y="21"/>
                </a:cxn>
                <a:cxn ang="0">
                  <a:pos x="37" y="8"/>
                </a:cxn>
                <a:cxn ang="0">
                  <a:pos x="28" y="8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12" y="15"/>
                </a:cxn>
                <a:cxn ang="0">
                  <a:pos x="0" y="39"/>
                </a:cxn>
              </a:cxnLst>
              <a:rect l="0" t="0" r="r" b="b"/>
              <a:pathLst>
                <a:path w="50" h="51">
                  <a:moveTo>
                    <a:pt x="0" y="39"/>
                  </a:moveTo>
                  <a:lnTo>
                    <a:pt x="9" y="49"/>
                  </a:lnTo>
                  <a:lnTo>
                    <a:pt x="19" y="47"/>
                  </a:lnTo>
                  <a:lnTo>
                    <a:pt x="35" y="51"/>
                  </a:lnTo>
                  <a:lnTo>
                    <a:pt x="48" y="51"/>
                  </a:lnTo>
                  <a:lnTo>
                    <a:pt x="50" y="33"/>
                  </a:lnTo>
                  <a:lnTo>
                    <a:pt x="46" y="21"/>
                  </a:lnTo>
                  <a:lnTo>
                    <a:pt x="37" y="8"/>
                  </a:lnTo>
                  <a:lnTo>
                    <a:pt x="28" y="8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7238990" y="3630180"/>
              <a:ext cx="71136" cy="9781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2" y="2"/>
                </a:cxn>
                <a:cxn ang="0">
                  <a:pos x="39" y="20"/>
                </a:cxn>
                <a:cxn ang="0">
                  <a:pos x="48" y="30"/>
                </a:cxn>
                <a:cxn ang="0">
                  <a:pos x="41" y="38"/>
                </a:cxn>
                <a:cxn ang="0">
                  <a:pos x="48" y="48"/>
                </a:cxn>
                <a:cxn ang="0">
                  <a:pos x="44" y="60"/>
                </a:cxn>
                <a:cxn ang="0">
                  <a:pos x="37" y="66"/>
                </a:cxn>
                <a:cxn ang="0">
                  <a:pos x="23" y="64"/>
                </a:cxn>
                <a:cxn ang="0">
                  <a:pos x="14" y="64"/>
                </a:cxn>
                <a:cxn ang="0">
                  <a:pos x="9" y="56"/>
                </a:cxn>
                <a:cxn ang="0">
                  <a:pos x="3" y="46"/>
                </a:cxn>
                <a:cxn ang="0">
                  <a:pos x="3" y="36"/>
                </a:cxn>
                <a:cxn ang="0">
                  <a:pos x="0" y="22"/>
                </a:cxn>
                <a:cxn ang="0">
                  <a:pos x="10" y="0"/>
                </a:cxn>
              </a:cxnLst>
              <a:rect l="0" t="0" r="r" b="b"/>
              <a:pathLst>
                <a:path w="48" h="66">
                  <a:moveTo>
                    <a:pt x="10" y="0"/>
                  </a:moveTo>
                  <a:lnTo>
                    <a:pt x="32" y="2"/>
                  </a:lnTo>
                  <a:lnTo>
                    <a:pt x="39" y="20"/>
                  </a:lnTo>
                  <a:lnTo>
                    <a:pt x="48" y="30"/>
                  </a:lnTo>
                  <a:lnTo>
                    <a:pt x="41" y="38"/>
                  </a:lnTo>
                  <a:lnTo>
                    <a:pt x="48" y="48"/>
                  </a:lnTo>
                  <a:lnTo>
                    <a:pt x="44" y="60"/>
                  </a:lnTo>
                  <a:lnTo>
                    <a:pt x="37" y="66"/>
                  </a:lnTo>
                  <a:lnTo>
                    <a:pt x="23" y="64"/>
                  </a:lnTo>
                  <a:lnTo>
                    <a:pt x="14" y="64"/>
                  </a:lnTo>
                  <a:lnTo>
                    <a:pt x="9" y="56"/>
                  </a:lnTo>
                  <a:lnTo>
                    <a:pt x="3" y="46"/>
                  </a:lnTo>
                  <a:lnTo>
                    <a:pt x="3" y="36"/>
                  </a:lnTo>
                  <a:lnTo>
                    <a:pt x="0" y="2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7227134" y="3081826"/>
              <a:ext cx="127452" cy="9188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0"/>
                </a:cxn>
                <a:cxn ang="0">
                  <a:pos x="34" y="8"/>
                </a:cxn>
                <a:cxn ang="0">
                  <a:pos x="50" y="10"/>
                </a:cxn>
                <a:cxn ang="0">
                  <a:pos x="64" y="10"/>
                </a:cxn>
                <a:cxn ang="0">
                  <a:pos x="71" y="16"/>
                </a:cxn>
                <a:cxn ang="0">
                  <a:pos x="80" y="30"/>
                </a:cxn>
                <a:cxn ang="0">
                  <a:pos x="85" y="36"/>
                </a:cxn>
                <a:cxn ang="0">
                  <a:pos x="66" y="40"/>
                </a:cxn>
                <a:cxn ang="0">
                  <a:pos x="60" y="44"/>
                </a:cxn>
                <a:cxn ang="0">
                  <a:pos x="66" y="52"/>
                </a:cxn>
                <a:cxn ang="0">
                  <a:pos x="66" y="60"/>
                </a:cxn>
                <a:cxn ang="0">
                  <a:pos x="46" y="52"/>
                </a:cxn>
                <a:cxn ang="0">
                  <a:pos x="30" y="46"/>
                </a:cxn>
                <a:cxn ang="0">
                  <a:pos x="23" y="48"/>
                </a:cxn>
                <a:cxn ang="0">
                  <a:pos x="23" y="60"/>
                </a:cxn>
                <a:cxn ang="0">
                  <a:pos x="12" y="62"/>
                </a:cxn>
                <a:cxn ang="0">
                  <a:pos x="7" y="52"/>
                </a:cxn>
                <a:cxn ang="0">
                  <a:pos x="5" y="40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14" y="22"/>
                </a:cxn>
                <a:cxn ang="0">
                  <a:pos x="12" y="0"/>
                </a:cxn>
              </a:cxnLst>
              <a:rect l="0" t="0" r="r" b="b"/>
              <a:pathLst>
                <a:path w="85" h="62">
                  <a:moveTo>
                    <a:pt x="12" y="0"/>
                  </a:moveTo>
                  <a:lnTo>
                    <a:pt x="23" y="10"/>
                  </a:lnTo>
                  <a:lnTo>
                    <a:pt x="34" y="8"/>
                  </a:lnTo>
                  <a:lnTo>
                    <a:pt x="50" y="10"/>
                  </a:lnTo>
                  <a:lnTo>
                    <a:pt x="64" y="10"/>
                  </a:lnTo>
                  <a:lnTo>
                    <a:pt x="71" y="16"/>
                  </a:lnTo>
                  <a:lnTo>
                    <a:pt x="80" y="30"/>
                  </a:lnTo>
                  <a:lnTo>
                    <a:pt x="85" y="36"/>
                  </a:lnTo>
                  <a:lnTo>
                    <a:pt x="66" y="40"/>
                  </a:lnTo>
                  <a:lnTo>
                    <a:pt x="60" y="44"/>
                  </a:lnTo>
                  <a:lnTo>
                    <a:pt x="66" y="52"/>
                  </a:lnTo>
                  <a:lnTo>
                    <a:pt x="66" y="60"/>
                  </a:lnTo>
                  <a:lnTo>
                    <a:pt x="46" y="52"/>
                  </a:lnTo>
                  <a:lnTo>
                    <a:pt x="30" y="46"/>
                  </a:lnTo>
                  <a:lnTo>
                    <a:pt x="23" y="48"/>
                  </a:lnTo>
                  <a:lnTo>
                    <a:pt x="23" y="60"/>
                  </a:lnTo>
                  <a:lnTo>
                    <a:pt x="12" y="62"/>
                  </a:lnTo>
                  <a:lnTo>
                    <a:pt x="7" y="52"/>
                  </a:lnTo>
                  <a:lnTo>
                    <a:pt x="5" y="40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14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7333839" y="4626109"/>
              <a:ext cx="886237" cy="738054"/>
            </a:xfrm>
            <a:custGeom>
              <a:avLst/>
              <a:gdLst/>
              <a:ahLst/>
              <a:cxnLst>
                <a:cxn ang="0">
                  <a:pos x="461" y="40"/>
                </a:cxn>
                <a:cxn ang="0">
                  <a:pos x="484" y="58"/>
                </a:cxn>
                <a:cxn ang="0">
                  <a:pos x="509" y="132"/>
                </a:cxn>
                <a:cxn ang="0">
                  <a:pos x="564" y="207"/>
                </a:cxn>
                <a:cxn ang="0">
                  <a:pos x="598" y="285"/>
                </a:cxn>
                <a:cxn ang="0">
                  <a:pos x="573" y="357"/>
                </a:cxn>
                <a:cxn ang="0">
                  <a:pos x="550" y="403"/>
                </a:cxn>
                <a:cxn ang="0">
                  <a:pos x="536" y="446"/>
                </a:cxn>
                <a:cxn ang="0">
                  <a:pos x="522" y="472"/>
                </a:cxn>
                <a:cxn ang="0">
                  <a:pos x="493" y="490"/>
                </a:cxn>
                <a:cxn ang="0">
                  <a:pos x="447" y="484"/>
                </a:cxn>
                <a:cxn ang="0">
                  <a:pos x="401" y="472"/>
                </a:cxn>
                <a:cxn ang="0">
                  <a:pos x="376" y="444"/>
                </a:cxn>
                <a:cxn ang="0">
                  <a:pos x="369" y="409"/>
                </a:cxn>
                <a:cxn ang="0">
                  <a:pos x="353" y="393"/>
                </a:cxn>
                <a:cxn ang="0">
                  <a:pos x="328" y="395"/>
                </a:cxn>
                <a:cxn ang="0">
                  <a:pos x="305" y="367"/>
                </a:cxn>
                <a:cxn ang="0">
                  <a:pos x="285" y="363"/>
                </a:cxn>
                <a:cxn ang="0">
                  <a:pos x="254" y="367"/>
                </a:cxn>
                <a:cxn ang="0">
                  <a:pos x="227" y="371"/>
                </a:cxn>
                <a:cxn ang="0">
                  <a:pos x="204" y="387"/>
                </a:cxn>
                <a:cxn ang="0">
                  <a:pos x="170" y="399"/>
                </a:cxn>
                <a:cxn ang="0">
                  <a:pos x="136" y="417"/>
                </a:cxn>
                <a:cxn ang="0">
                  <a:pos x="119" y="424"/>
                </a:cxn>
                <a:cxn ang="0">
                  <a:pos x="69" y="420"/>
                </a:cxn>
                <a:cxn ang="0">
                  <a:pos x="58" y="411"/>
                </a:cxn>
                <a:cxn ang="0">
                  <a:pos x="58" y="357"/>
                </a:cxn>
                <a:cxn ang="0">
                  <a:pos x="42" y="325"/>
                </a:cxn>
                <a:cxn ang="0">
                  <a:pos x="26" y="299"/>
                </a:cxn>
                <a:cxn ang="0">
                  <a:pos x="5" y="207"/>
                </a:cxn>
                <a:cxn ang="0">
                  <a:pos x="7" y="177"/>
                </a:cxn>
                <a:cxn ang="0">
                  <a:pos x="49" y="162"/>
                </a:cxn>
                <a:cxn ang="0">
                  <a:pos x="81" y="158"/>
                </a:cxn>
                <a:cxn ang="0">
                  <a:pos x="99" y="150"/>
                </a:cxn>
                <a:cxn ang="0">
                  <a:pos x="110" y="124"/>
                </a:cxn>
                <a:cxn ang="0">
                  <a:pos x="106" y="110"/>
                </a:cxn>
                <a:cxn ang="0">
                  <a:pos x="149" y="74"/>
                </a:cxn>
                <a:cxn ang="0">
                  <a:pos x="183" y="46"/>
                </a:cxn>
                <a:cxn ang="0">
                  <a:pos x="213" y="66"/>
                </a:cxn>
                <a:cxn ang="0">
                  <a:pos x="236" y="44"/>
                </a:cxn>
                <a:cxn ang="0">
                  <a:pos x="259" y="20"/>
                </a:cxn>
                <a:cxn ang="0">
                  <a:pos x="284" y="6"/>
                </a:cxn>
                <a:cxn ang="0">
                  <a:pos x="323" y="10"/>
                </a:cxn>
                <a:cxn ang="0">
                  <a:pos x="337" y="28"/>
                </a:cxn>
                <a:cxn ang="0">
                  <a:pos x="337" y="52"/>
                </a:cxn>
                <a:cxn ang="0">
                  <a:pos x="371" y="92"/>
                </a:cxn>
                <a:cxn ang="0">
                  <a:pos x="399" y="104"/>
                </a:cxn>
                <a:cxn ang="0">
                  <a:pos x="422" y="66"/>
                </a:cxn>
                <a:cxn ang="0">
                  <a:pos x="429" y="0"/>
                </a:cxn>
              </a:cxnLst>
              <a:rect l="0" t="0" r="r" b="b"/>
              <a:pathLst>
                <a:path w="598" h="498">
                  <a:moveTo>
                    <a:pt x="429" y="0"/>
                  </a:moveTo>
                  <a:lnTo>
                    <a:pt x="461" y="0"/>
                  </a:lnTo>
                  <a:lnTo>
                    <a:pt x="461" y="40"/>
                  </a:lnTo>
                  <a:lnTo>
                    <a:pt x="474" y="52"/>
                  </a:lnTo>
                  <a:lnTo>
                    <a:pt x="477" y="58"/>
                  </a:lnTo>
                  <a:lnTo>
                    <a:pt x="484" y="58"/>
                  </a:lnTo>
                  <a:lnTo>
                    <a:pt x="488" y="66"/>
                  </a:lnTo>
                  <a:lnTo>
                    <a:pt x="491" y="106"/>
                  </a:lnTo>
                  <a:lnTo>
                    <a:pt x="509" y="132"/>
                  </a:lnTo>
                  <a:lnTo>
                    <a:pt x="536" y="170"/>
                  </a:lnTo>
                  <a:lnTo>
                    <a:pt x="536" y="175"/>
                  </a:lnTo>
                  <a:lnTo>
                    <a:pt x="564" y="207"/>
                  </a:lnTo>
                  <a:lnTo>
                    <a:pt x="564" y="213"/>
                  </a:lnTo>
                  <a:lnTo>
                    <a:pt x="593" y="239"/>
                  </a:lnTo>
                  <a:lnTo>
                    <a:pt x="598" y="285"/>
                  </a:lnTo>
                  <a:lnTo>
                    <a:pt x="593" y="327"/>
                  </a:lnTo>
                  <a:lnTo>
                    <a:pt x="584" y="347"/>
                  </a:lnTo>
                  <a:lnTo>
                    <a:pt x="573" y="357"/>
                  </a:lnTo>
                  <a:lnTo>
                    <a:pt x="569" y="377"/>
                  </a:lnTo>
                  <a:lnTo>
                    <a:pt x="559" y="395"/>
                  </a:lnTo>
                  <a:lnTo>
                    <a:pt x="550" y="403"/>
                  </a:lnTo>
                  <a:lnTo>
                    <a:pt x="552" y="409"/>
                  </a:lnTo>
                  <a:lnTo>
                    <a:pt x="541" y="420"/>
                  </a:lnTo>
                  <a:lnTo>
                    <a:pt x="536" y="446"/>
                  </a:lnTo>
                  <a:lnTo>
                    <a:pt x="534" y="460"/>
                  </a:lnTo>
                  <a:lnTo>
                    <a:pt x="523" y="466"/>
                  </a:lnTo>
                  <a:lnTo>
                    <a:pt x="522" y="472"/>
                  </a:lnTo>
                  <a:lnTo>
                    <a:pt x="514" y="484"/>
                  </a:lnTo>
                  <a:lnTo>
                    <a:pt x="502" y="486"/>
                  </a:lnTo>
                  <a:lnTo>
                    <a:pt x="493" y="490"/>
                  </a:lnTo>
                  <a:lnTo>
                    <a:pt x="481" y="498"/>
                  </a:lnTo>
                  <a:lnTo>
                    <a:pt x="465" y="482"/>
                  </a:lnTo>
                  <a:lnTo>
                    <a:pt x="447" y="484"/>
                  </a:lnTo>
                  <a:lnTo>
                    <a:pt x="442" y="484"/>
                  </a:lnTo>
                  <a:lnTo>
                    <a:pt x="417" y="488"/>
                  </a:lnTo>
                  <a:lnTo>
                    <a:pt x="401" y="472"/>
                  </a:lnTo>
                  <a:lnTo>
                    <a:pt x="390" y="456"/>
                  </a:lnTo>
                  <a:lnTo>
                    <a:pt x="383" y="458"/>
                  </a:lnTo>
                  <a:lnTo>
                    <a:pt x="376" y="444"/>
                  </a:lnTo>
                  <a:lnTo>
                    <a:pt x="372" y="432"/>
                  </a:lnTo>
                  <a:lnTo>
                    <a:pt x="369" y="428"/>
                  </a:lnTo>
                  <a:lnTo>
                    <a:pt x="369" y="409"/>
                  </a:lnTo>
                  <a:lnTo>
                    <a:pt x="371" y="397"/>
                  </a:lnTo>
                  <a:lnTo>
                    <a:pt x="367" y="389"/>
                  </a:lnTo>
                  <a:lnTo>
                    <a:pt x="353" y="393"/>
                  </a:lnTo>
                  <a:lnTo>
                    <a:pt x="346" y="395"/>
                  </a:lnTo>
                  <a:lnTo>
                    <a:pt x="333" y="395"/>
                  </a:lnTo>
                  <a:lnTo>
                    <a:pt x="328" y="395"/>
                  </a:lnTo>
                  <a:lnTo>
                    <a:pt x="323" y="395"/>
                  </a:lnTo>
                  <a:lnTo>
                    <a:pt x="314" y="383"/>
                  </a:lnTo>
                  <a:lnTo>
                    <a:pt x="305" y="367"/>
                  </a:lnTo>
                  <a:lnTo>
                    <a:pt x="303" y="369"/>
                  </a:lnTo>
                  <a:lnTo>
                    <a:pt x="287" y="369"/>
                  </a:lnTo>
                  <a:lnTo>
                    <a:pt x="285" y="363"/>
                  </a:lnTo>
                  <a:lnTo>
                    <a:pt x="277" y="369"/>
                  </a:lnTo>
                  <a:lnTo>
                    <a:pt x="268" y="367"/>
                  </a:lnTo>
                  <a:lnTo>
                    <a:pt x="254" y="367"/>
                  </a:lnTo>
                  <a:lnTo>
                    <a:pt x="245" y="363"/>
                  </a:lnTo>
                  <a:lnTo>
                    <a:pt x="241" y="369"/>
                  </a:lnTo>
                  <a:lnTo>
                    <a:pt x="227" y="371"/>
                  </a:lnTo>
                  <a:lnTo>
                    <a:pt x="223" y="367"/>
                  </a:lnTo>
                  <a:lnTo>
                    <a:pt x="214" y="377"/>
                  </a:lnTo>
                  <a:lnTo>
                    <a:pt x="204" y="387"/>
                  </a:lnTo>
                  <a:lnTo>
                    <a:pt x="197" y="387"/>
                  </a:lnTo>
                  <a:lnTo>
                    <a:pt x="186" y="399"/>
                  </a:lnTo>
                  <a:lnTo>
                    <a:pt x="170" y="399"/>
                  </a:lnTo>
                  <a:lnTo>
                    <a:pt x="158" y="403"/>
                  </a:lnTo>
                  <a:lnTo>
                    <a:pt x="143" y="409"/>
                  </a:lnTo>
                  <a:lnTo>
                    <a:pt x="136" y="417"/>
                  </a:lnTo>
                  <a:lnTo>
                    <a:pt x="131" y="415"/>
                  </a:lnTo>
                  <a:lnTo>
                    <a:pt x="126" y="422"/>
                  </a:lnTo>
                  <a:lnTo>
                    <a:pt x="119" y="424"/>
                  </a:lnTo>
                  <a:lnTo>
                    <a:pt x="110" y="434"/>
                  </a:lnTo>
                  <a:lnTo>
                    <a:pt x="81" y="434"/>
                  </a:lnTo>
                  <a:lnTo>
                    <a:pt x="69" y="420"/>
                  </a:lnTo>
                  <a:lnTo>
                    <a:pt x="67" y="415"/>
                  </a:lnTo>
                  <a:lnTo>
                    <a:pt x="64" y="420"/>
                  </a:lnTo>
                  <a:lnTo>
                    <a:pt x="58" y="411"/>
                  </a:lnTo>
                  <a:lnTo>
                    <a:pt x="60" y="385"/>
                  </a:lnTo>
                  <a:lnTo>
                    <a:pt x="64" y="369"/>
                  </a:lnTo>
                  <a:lnTo>
                    <a:pt x="58" y="357"/>
                  </a:lnTo>
                  <a:lnTo>
                    <a:pt x="53" y="345"/>
                  </a:lnTo>
                  <a:lnTo>
                    <a:pt x="51" y="331"/>
                  </a:lnTo>
                  <a:lnTo>
                    <a:pt x="42" y="325"/>
                  </a:lnTo>
                  <a:lnTo>
                    <a:pt x="41" y="323"/>
                  </a:lnTo>
                  <a:lnTo>
                    <a:pt x="39" y="317"/>
                  </a:lnTo>
                  <a:lnTo>
                    <a:pt x="26" y="299"/>
                  </a:lnTo>
                  <a:lnTo>
                    <a:pt x="10" y="255"/>
                  </a:lnTo>
                  <a:lnTo>
                    <a:pt x="5" y="225"/>
                  </a:lnTo>
                  <a:lnTo>
                    <a:pt x="5" y="207"/>
                  </a:lnTo>
                  <a:lnTo>
                    <a:pt x="0" y="201"/>
                  </a:lnTo>
                  <a:lnTo>
                    <a:pt x="1" y="185"/>
                  </a:lnTo>
                  <a:lnTo>
                    <a:pt x="7" y="177"/>
                  </a:lnTo>
                  <a:lnTo>
                    <a:pt x="26" y="156"/>
                  </a:lnTo>
                  <a:lnTo>
                    <a:pt x="46" y="158"/>
                  </a:lnTo>
                  <a:lnTo>
                    <a:pt x="49" y="162"/>
                  </a:lnTo>
                  <a:lnTo>
                    <a:pt x="74" y="162"/>
                  </a:lnTo>
                  <a:lnTo>
                    <a:pt x="76" y="156"/>
                  </a:lnTo>
                  <a:lnTo>
                    <a:pt x="81" y="158"/>
                  </a:lnTo>
                  <a:lnTo>
                    <a:pt x="88" y="152"/>
                  </a:lnTo>
                  <a:lnTo>
                    <a:pt x="94" y="154"/>
                  </a:lnTo>
                  <a:lnTo>
                    <a:pt x="99" y="150"/>
                  </a:lnTo>
                  <a:lnTo>
                    <a:pt x="97" y="144"/>
                  </a:lnTo>
                  <a:lnTo>
                    <a:pt x="103" y="130"/>
                  </a:lnTo>
                  <a:lnTo>
                    <a:pt x="110" y="124"/>
                  </a:lnTo>
                  <a:lnTo>
                    <a:pt x="106" y="120"/>
                  </a:lnTo>
                  <a:lnTo>
                    <a:pt x="110" y="116"/>
                  </a:lnTo>
                  <a:lnTo>
                    <a:pt x="106" y="110"/>
                  </a:lnTo>
                  <a:lnTo>
                    <a:pt x="117" y="100"/>
                  </a:lnTo>
                  <a:lnTo>
                    <a:pt x="133" y="98"/>
                  </a:lnTo>
                  <a:lnTo>
                    <a:pt x="149" y="74"/>
                  </a:lnTo>
                  <a:lnTo>
                    <a:pt x="168" y="54"/>
                  </a:lnTo>
                  <a:lnTo>
                    <a:pt x="177" y="52"/>
                  </a:lnTo>
                  <a:lnTo>
                    <a:pt x="183" y="46"/>
                  </a:lnTo>
                  <a:lnTo>
                    <a:pt x="191" y="46"/>
                  </a:lnTo>
                  <a:lnTo>
                    <a:pt x="207" y="64"/>
                  </a:lnTo>
                  <a:lnTo>
                    <a:pt x="213" y="66"/>
                  </a:lnTo>
                  <a:lnTo>
                    <a:pt x="218" y="58"/>
                  </a:lnTo>
                  <a:lnTo>
                    <a:pt x="229" y="46"/>
                  </a:lnTo>
                  <a:lnTo>
                    <a:pt x="236" y="44"/>
                  </a:lnTo>
                  <a:lnTo>
                    <a:pt x="243" y="28"/>
                  </a:lnTo>
                  <a:lnTo>
                    <a:pt x="250" y="26"/>
                  </a:lnTo>
                  <a:lnTo>
                    <a:pt x="259" y="20"/>
                  </a:lnTo>
                  <a:lnTo>
                    <a:pt x="268" y="14"/>
                  </a:lnTo>
                  <a:lnTo>
                    <a:pt x="277" y="14"/>
                  </a:lnTo>
                  <a:lnTo>
                    <a:pt x="284" y="6"/>
                  </a:lnTo>
                  <a:lnTo>
                    <a:pt x="294" y="6"/>
                  </a:lnTo>
                  <a:lnTo>
                    <a:pt x="307" y="6"/>
                  </a:lnTo>
                  <a:lnTo>
                    <a:pt x="323" y="10"/>
                  </a:lnTo>
                  <a:lnTo>
                    <a:pt x="333" y="18"/>
                  </a:lnTo>
                  <a:lnTo>
                    <a:pt x="335" y="24"/>
                  </a:lnTo>
                  <a:lnTo>
                    <a:pt x="337" y="28"/>
                  </a:lnTo>
                  <a:lnTo>
                    <a:pt x="339" y="38"/>
                  </a:lnTo>
                  <a:lnTo>
                    <a:pt x="337" y="42"/>
                  </a:lnTo>
                  <a:lnTo>
                    <a:pt x="337" y="52"/>
                  </a:lnTo>
                  <a:lnTo>
                    <a:pt x="335" y="58"/>
                  </a:lnTo>
                  <a:lnTo>
                    <a:pt x="362" y="80"/>
                  </a:lnTo>
                  <a:lnTo>
                    <a:pt x="371" y="92"/>
                  </a:lnTo>
                  <a:lnTo>
                    <a:pt x="381" y="96"/>
                  </a:lnTo>
                  <a:lnTo>
                    <a:pt x="392" y="102"/>
                  </a:lnTo>
                  <a:lnTo>
                    <a:pt x="399" y="104"/>
                  </a:lnTo>
                  <a:lnTo>
                    <a:pt x="410" y="98"/>
                  </a:lnTo>
                  <a:lnTo>
                    <a:pt x="419" y="80"/>
                  </a:lnTo>
                  <a:lnTo>
                    <a:pt x="422" y="66"/>
                  </a:lnTo>
                  <a:lnTo>
                    <a:pt x="426" y="38"/>
                  </a:lnTo>
                  <a:lnTo>
                    <a:pt x="429" y="2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7126358" y="4469013"/>
              <a:ext cx="489061" cy="100778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66" y="10"/>
                </a:cxn>
                <a:cxn ang="0">
                  <a:pos x="91" y="12"/>
                </a:cxn>
                <a:cxn ang="0">
                  <a:pos x="112" y="31"/>
                </a:cxn>
                <a:cxn ang="0">
                  <a:pos x="132" y="35"/>
                </a:cxn>
                <a:cxn ang="0">
                  <a:pos x="162" y="43"/>
                </a:cxn>
                <a:cxn ang="0">
                  <a:pos x="180" y="47"/>
                </a:cxn>
                <a:cxn ang="0">
                  <a:pos x="187" y="31"/>
                </a:cxn>
                <a:cxn ang="0">
                  <a:pos x="226" y="35"/>
                </a:cxn>
                <a:cxn ang="0">
                  <a:pos x="254" y="41"/>
                </a:cxn>
                <a:cxn ang="0">
                  <a:pos x="274" y="43"/>
                </a:cxn>
                <a:cxn ang="0">
                  <a:pos x="288" y="35"/>
                </a:cxn>
                <a:cxn ang="0">
                  <a:pos x="311" y="31"/>
                </a:cxn>
                <a:cxn ang="0">
                  <a:pos x="331" y="28"/>
                </a:cxn>
                <a:cxn ang="0">
                  <a:pos x="325" y="47"/>
                </a:cxn>
                <a:cxn ang="0">
                  <a:pos x="311" y="53"/>
                </a:cxn>
                <a:cxn ang="0">
                  <a:pos x="300" y="55"/>
                </a:cxn>
                <a:cxn ang="0">
                  <a:pos x="286" y="61"/>
                </a:cxn>
                <a:cxn ang="0">
                  <a:pos x="272" y="61"/>
                </a:cxn>
                <a:cxn ang="0">
                  <a:pos x="260" y="63"/>
                </a:cxn>
                <a:cxn ang="0">
                  <a:pos x="240" y="67"/>
                </a:cxn>
                <a:cxn ang="0">
                  <a:pos x="228" y="53"/>
                </a:cxn>
                <a:cxn ang="0">
                  <a:pos x="213" y="67"/>
                </a:cxn>
                <a:cxn ang="0">
                  <a:pos x="194" y="53"/>
                </a:cxn>
                <a:cxn ang="0">
                  <a:pos x="183" y="55"/>
                </a:cxn>
                <a:cxn ang="0">
                  <a:pos x="167" y="61"/>
                </a:cxn>
                <a:cxn ang="0">
                  <a:pos x="151" y="57"/>
                </a:cxn>
                <a:cxn ang="0">
                  <a:pos x="134" y="55"/>
                </a:cxn>
                <a:cxn ang="0">
                  <a:pos x="116" y="61"/>
                </a:cxn>
                <a:cxn ang="0">
                  <a:pos x="93" y="51"/>
                </a:cxn>
                <a:cxn ang="0">
                  <a:pos x="61" y="45"/>
                </a:cxn>
                <a:cxn ang="0">
                  <a:pos x="38" y="39"/>
                </a:cxn>
                <a:cxn ang="0">
                  <a:pos x="15" y="29"/>
                </a:cxn>
                <a:cxn ang="0">
                  <a:pos x="2" y="26"/>
                </a:cxn>
                <a:cxn ang="0">
                  <a:pos x="0" y="0"/>
                </a:cxn>
              </a:cxnLst>
              <a:rect l="0" t="0" r="r" b="b"/>
              <a:pathLst>
                <a:path w="331" h="67">
                  <a:moveTo>
                    <a:pt x="0" y="0"/>
                  </a:moveTo>
                  <a:lnTo>
                    <a:pt x="25" y="10"/>
                  </a:lnTo>
                  <a:lnTo>
                    <a:pt x="47" y="10"/>
                  </a:lnTo>
                  <a:lnTo>
                    <a:pt x="66" y="10"/>
                  </a:lnTo>
                  <a:lnTo>
                    <a:pt x="80" y="10"/>
                  </a:lnTo>
                  <a:lnTo>
                    <a:pt x="91" y="12"/>
                  </a:lnTo>
                  <a:lnTo>
                    <a:pt x="105" y="18"/>
                  </a:lnTo>
                  <a:lnTo>
                    <a:pt x="112" y="31"/>
                  </a:lnTo>
                  <a:lnTo>
                    <a:pt x="119" y="37"/>
                  </a:lnTo>
                  <a:lnTo>
                    <a:pt x="132" y="35"/>
                  </a:lnTo>
                  <a:lnTo>
                    <a:pt x="146" y="35"/>
                  </a:lnTo>
                  <a:lnTo>
                    <a:pt x="162" y="43"/>
                  </a:lnTo>
                  <a:lnTo>
                    <a:pt x="173" y="47"/>
                  </a:lnTo>
                  <a:lnTo>
                    <a:pt x="180" y="47"/>
                  </a:lnTo>
                  <a:lnTo>
                    <a:pt x="182" y="37"/>
                  </a:lnTo>
                  <a:lnTo>
                    <a:pt x="187" y="31"/>
                  </a:lnTo>
                  <a:lnTo>
                    <a:pt x="208" y="35"/>
                  </a:lnTo>
                  <a:lnTo>
                    <a:pt x="226" y="35"/>
                  </a:lnTo>
                  <a:lnTo>
                    <a:pt x="242" y="35"/>
                  </a:lnTo>
                  <a:lnTo>
                    <a:pt x="254" y="41"/>
                  </a:lnTo>
                  <a:lnTo>
                    <a:pt x="261" y="45"/>
                  </a:lnTo>
                  <a:lnTo>
                    <a:pt x="274" y="43"/>
                  </a:lnTo>
                  <a:lnTo>
                    <a:pt x="283" y="39"/>
                  </a:lnTo>
                  <a:lnTo>
                    <a:pt x="288" y="35"/>
                  </a:lnTo>
                  <a:lnTo>
                    <a:pt x="302" y="35"/>
                  </a:lnTo>
                  <a:lnTo>
                    <a:pt x="311" y="31"/>
                  </a:lnTo>
                  <a:lnTo>
                    <a:pt x="324" y="28"/>
                  </a:lnTo>
                  <a:lnTo>
                    <a:pt x="331" y="28"/>
                  </a:lnTo>
                  <a:lnTo>
                    <a:pt x="329" y="41"/>
                  </a:lnTo>
                  <a:lnTo>
                    <a:pt x="325" y="47"/>
                  </a:lnTo>
                  <a:lnTo>
                    <a:pt x="318" y="53"/>
                  </a:lnTo>
                  <a:lnTo>
                    <a:pt x="311" y="53"/>
                  </a:lnTo>
                  <a:lnTo>
                    <a:pt x="309" y="53"/>
                  </a:lnTo>
                  <a:lnTo>
                    <a:pt x="300" y="55"/>
                  </a:lnTo>
                  <a:lnTo>
                    <a:pt x="293" y="63"/>
                  </a:lnTo>
                  <a:lnTo>
                    <a:pt x="286" y="61"/>
                  </a:lnTo>
                  <a:lnTo>
                    <a:pt x="279" y="57"/>
                  </a:lnTo>
                  <a:lnTo>
                    <a:pt x="272" y="61"/>
                  </a:lnTo>
                  <a:lnTo>
                    <a:pt x="265" y="63"/>
                  </a:lnTo>
                  <a:lnTo>
                    <a:pt x="260" y="63"/>
                  </a:lnTo>
                  <a:lnTo>
                    <a:pt x="254" y="67"/>
                  </a:lnTo>
                  <a:lnTo>
                    <a:pt x="240" y="67"/>
                  </a:lnTo>
                  <a:lnTo>
                    <a:pt x="235" y="61"/>
                  </a:lnTo>
                  <a:lnTo>
                    <a:pt x="228" y="53"/>
                  </a:lnTo>
                  <a:lnTo>
                    <a:pt x="219" y="61"/>
                  </a:lnTo>
                  <a:lnTo>
                    <a:pt x="213" y="67"/>
                  </a:lnTo>
                  <a:lnTo>
                    <a:pt x="206" y="67"/>
                  </a:lnTo>
                  <a:lnTo>
                    <a:pt x="194" y="53"/>
                  </a:lnTo>
                  <a:lnTo>
                    <a:pt x="190" y="55"/>
                  </a:lnTo>
                  <a:lnTo>
                    <a:pt x="183" y="55"/>
                  </a:lnTo>
                  <a:lnTo>
                    <a:pt x="178" y="63"/>
                  </a:lnTo>
                  <a:lnTo>
                    <a:pt x="167" y="61"/>
                  </a:lnTo>
                  <a:lnTo>
                    <a:pt x="157" y="61"/>
                  </a:lnTo>
                  <a:lnTo>
                    <a:pt x="151" y="57"/>
                  </a:lnTo>
                  <a:lnTo>
                    <a:pt x="144" y="53"/>
                  </a:lnTo>
                  <a:lnTo>
                    <a:pt x="134" y="55"/>
                  </a:lnTo>
                  <a:lnTo>
                    <a:pt x="123" y="63"/>
                  </a:lnTo>
                  <a:lnTo>
                    <a:pt x="116" y="61"/>
                  </a:lnTo>
                  <a:lnTo>
                    <a:pt x="105" y="57"/>
                  </a:lnTo>
                  <a:lnTo>
                    <a:pt x="93" y="51"/>
                  </a:lnTo>
                  <a:lnTo>
                    <a:pt x="82" y="51"/>
                  </a:lnTo>
                  <a:lnTo>
                    <a:pt x="61" y="45"/>
                  </a:lnTo>
                  <a:lnTo>
                    <a:pt x="47" y="41"/>
                  </a:lnTo>
                  <a:lnTo>
                    <a:pt x="38" y="39"/>
                  </a:lnTo>
                  <a:lnTo>
                    <a:pt x="24" y="37"/>
                  </a:lnTo>
                  <a:lnTo>
                    <a:pt x="15" y="29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7396083" y="4270420"/>
              <a:ext cx="219336" cy="192665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124" y="0"/>
                </a:cxn>
                <a:cxn ang="0">
                  <a:pos x="133" y="16"/>
                </a:cxn>
                <a:cxn ang="0">
                  <a:pos x="118" y="26"/>
                </a:cxn>
                <a:cxn ang="0">
                  <a:pos x="115" y="34"/>
                </a:cxn>
                <a:cxn ang="0">
                  <a:pos x="104" y="44"/>
                </a:cxn>
                <a:cxn ang="0">
                  <a:pos x="92" y="46"/>
                </a:cxn>
                <a:cxn ang="0">
                  <a:pos x="79" y="40"/>
                </a:cxn>
                <a:cxn ang="0">
                  <a:pos x="65" y="26"/>
                </a:cxn>
                <a:cxn ang="0">
                  <a:pos x="47" y="26"/>
                </a:cxn>
                <a:cxn ang="0">
                  <a:pos x="46" y="46"/>
                </a:cxn>
                <a:cxn ang="0">
                  <a:pos x="47" y="58"/>
                </a:cxn>
                <a:cxn ang="0">
                  <a:pos x="65" y="50"/>
                </a:cxn>
                <a:cxn ang="0">
                  <a:pos x="78" y="54"/>
                </a:cxn>
                <a:cxn ang="0">
                  <a:pos x="74" y="66"/>
                </a:cxn>
                <a:cxn ang="0">
                  <a:pos x="72" y="74"/>
                </a:cxn>
                <a:cxn ang="0">
                  <a:pos x="74" y="86"/>
                </a:cxn>
                <a:cxn ang="0">
                  <a:pos x="83" y="92"/>
                </a:cxn>
                <a:cxn ang="0">
                  <a:pos x="79" y="106"/>
                </a:cxn>
                <a:cxn ang="0">
                  <a:pos x="74" y="122"/>
                </a:cxn>
                <a:cxn ang="0">
                  <a:pos x="62" y="126"/>
                </a:cxn>
                <a:cxn ang="0">
                  <a:pos x="56" y="118"/>
                </a:cxn>
                <a:cxn ang="0">
                  <a:pos x="49" y="100"/>
                </a:cxn>
                <a:cxn ang="0">
                  <a:pos x="49" y="82"/>
                </a:cxn>
                <a:cxn ang="0">
                  <a:pos x="31" y="82"/>
                </a:cxn>
                <a:cxn ang="0">
                  <a:pos x="21" y="84"/>
                </a:cxn>
                <a:cxn ang="0">
                  <a:pos x="35" y="92"/>
                </a:cxn>
                <a:cxn ang="0">
                  <a:pos x="42" y="104"/>
                </a:cxn>
                <a:cxn ang="0">
                  <a:pos x="37" y="120"/>
                </a:cxn>
                <a:cxn ang="0">
                  <a:pos x="26" y="130"/>
                </a:cxn>
                <a:cxn ang="0">
                  <a:pos x="26" y="118"/>
                </a:cxn>
                <a:cxn ang="0">
                  <a:pos x="19" y="104"/>
                </a:cxn>
                <a:cxn ang="0">
                  <a:pos x="8" y="92"/>
                </a:cxn>
                <a:cxn ang="0">
                  <a:pos x="1" y="78"/>
                </a:cxn>
                <a:cxn ang="0">
                  <a:pos x="14" y="62"/>
                </a:cxn>
                <a:cxn ang="0">
                  <a:pos x="21" y="42"/>
                </a:cxn>
                <a:cxn ang="0">
                  <a:pos x="23" y="28"/>
                </a:cxn>
                <a:cxn ang="0">
                  <a:pos x="21" y="16"/>
                </a:cxn>
              </a:cxnLst>
              <a:rect l="0" t="0" r="r" b="b"/>
              <a:pathLst>
                <a:path w="149" h="130">
                  <a:moveTo>
                    <a:pt x="37" y="0"/>
                  </a:moveTo>
                  <a:lnTo>
                    <a:pt x="72" y="2"/>
                  </a:lnTo>
                  <a:lnTo>
                    <a:pt x="106" y="2"/>
                  </a:lnTo>
                  <a:lnTo>
                    <a:pt x="124" y="0"/>
                  </a:lnTo>
                  <a:lnTo>
                    <a:pt x="149" y="12"/>
                  </a:lnTo>
                  <a:lnTo>
                    <a:pt x="133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5" y="30"/>
                  </a:lnTo>
                  <a:lnTo>
                    <a:pt x="115" y="34"/>
                  </a:lnTo>
                  <a:lnTo>
                    <a:pt x="115" y="40"/>
                  </a:lnTo>
                  <a:lnTo>
                    <a:pt x="104" y="44"/>
                  </a:lnTo>
                  <a:lnTo>
                    <a:pt x="95" y="44"/>
                  </a:lnTo>
                  <a:lnTo>
                    <a:pt x="92" y="46"/>
                  </a:lnTo>
                  <a:lnTo>
                    <a:pt x="83" y="46"/>
                  </a:lnTo>
                  <a:lnTo>
                    <a:pt x="79" y="40"/>
                  </a:lnTo>
                  <a:lnTo>
                    <a:pt x="72" y="32"/>
                  </a:lnTo>
                  <a:lnTo>
                    <a:pt x="65" y="26"/>
                  </a:lnTo>
                  <a:lnTo>
                    <a:pt x="51" y="26"/>
                  </a:lnTo>
                  <a:lnTo>
                    <a:pt x="47" y="26"/>
                  </a:lnTo>
                  <a:lnTo>
                    <a:pt x="44" y="36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47" y="58"/>
                  </a:lnTo>
                  <a:lnTo>
                    <a:pt x="55" y="56"/>
                  </a:lnTo>
                  <a:lnTo>
                    <a:pt x="65" y="50"/>
                  </a:lnTo>
                  <a:lnTo>
                    <a:pt x="72" y="50"/>
                  </a:lnTo>
                  <a:lnTo>
                    <a:pt x="78" y="54"/>
                  </a:lnTo>
                  <a:lnTo>
                    <a:pt x="78" y="58"/>
                  </a:lnTo>
                  <a:lnTo>
                    <a:pt x="74" y="66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71" y="80"/>
                  </a:lnTo>
                  <a:lnTo>
                    <a:pt x="74" y="86"/>
                  </a:lnTo>
                  <a:lnTo>
                    <a:pt x="81" y="94"/>
                  </a:lnTo>
                  <a:lnTo>
                    <a:pt x="83" y="92"/>
                  </a:lnTo>
                  <a:lnTo>
                    <a:pt x="83" y="100"/>
                  </a:lnTo>
                  <a:lnTo>
                    <a:pt x="79" y="106"/>
                  </a:lnTo>
                  <a:lnTo>
                    <a:pt x="76" y="112"/>
                  </a:lnTo>
                  <a:lnTo>
                    <a:pt x="74" y="122"/>
                  </a:lnTo>
                  <a:lnTo>
                    <a:pt x="67" y="126"/>
                  </a:lnTo>
                  <a:lnTo>
                    <a:pt x="62" y="126"/>
                  </a:lnTo>
                  <a:lnTo>
                    <a:pt x="56" y="126"/>
                  </a:lnTo>
                  <a:lnTo>
                    <a:pt x="56" y="118"/>
                  </a:lnTo>
                  <a:lnTo>
                    <a:pt x="55" y="104"/>
                  </a:lnTo>
                  <a:lnTo>
                    <a:pt x="49" y="100"/>
                  </a:lnTo>
                  <a:lnTo>
                    <a:pt x="47" y="94"/>
                  </a:lnTo>
                  <a:lnTo>
                    <a:pt x="49" y="82"/>
                  </a:lnTo>
                  <a:lnTo>
                    <a:pt x="44" y="78"/>
                  </a:lnTo>
                  <a:lnTo>
                    <a:pt x="31" y="82"/>
                  </a:lnTo>
                  <a:lnTo>
                    <a:pt x="26" y="78"/>
                  </a:lnTo>
                  <a:lnTo>
                    <a:pt x="21" y="84"/>
                  </a:lnTo>
                  <a:lnTo>
                    <a:pt x="26" y="88"/>
                  </a:lnTo>
                  <a:lnTo>
                    <a:pt x="35" y="92"/>
                  </a:lnTo>
                  <a:lnTo>
                    <a:pt x="37" y="96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37" y="120"/>
                  </a:lnTo>
                  <a:lnTo>
                    <a:pt x="30" y="128"/>
                  </a:lnTo>
                  <a:lnTo>
                    <a:pt x="26" y="130"/>
                  </a:lnTo>
                  <a:lnTo>
                    <a:pt x="26" y="124"/>
                  </a:lnTo>
                  <a:lnTo>
                    <a:pt x="26" y="118"/>
                  </a:lnTo>
                  <a:lnTo>
                    <a:pt x="28" y="110"/>
                  </a:lnTo>
                  <a:lnTo>
                    <a:pt x="19" y="104"/>
                  </a:lnTo>
                  <a:lnTo>
                    <a:pt x="10" y="98"/>
                  </a:lnTo>
                  <a:lnTo>
                    <a:pt x="8" y="92"/>
                  </a:lnTo>
                  <a:lnTo>
                    <a:pt x="0" y="88"/>
                  </a:lnTo>
                  <a:lnTo>
                    <a:pt x="1" y="78"/>
                  </a:lnTo>
                  <a:lnTo>
                    <a:pt x="8" y="72"/>
                  </a:lnTo>
                  <a:lnTo>
                    <a:pt x="14" y="62"/>
                  </a:lnTo>
                  <a:lnTo>
                    <a:pt x="19" y="52"/>
                  </a:lnTo>
                  <a:lnTo>
                    <a:pt x="21" y="42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6" y="24"/>
                  </a:lnTo>
                  <a:lnTo>
                    <a:pt x="21" y="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7161926" y="4184462"/>
              <a:ext cx="243048" cy="266767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3" y="32"/>
                </a:cxn>
                <a:cxn ang="0">
                  <a:pos x="51" y="20"/>
                </a:cxn>
                <a:cxn ang="0">
                  <a:pos x="60" y="10"/>
                </a:cxn>
                <a:cxn ang="0">
                  <a:pos x="87" y="0"/>
                </a:cxn>
                <a:cxn ang="0">
                  <a:pos x="101" y="22"/>
                </a:cxn>
                <a:cxn ang="0">
                  <a:pos x="115" y="12"/>
                </a:cxn>
                <a:cxn ang="0">
                  <a:pos x="120" y="6"/>
                </a:cxn>
                <a:cxn ang="0">
                  <a:pos x="133" y="0"/>
                </a:cxn>
                <a:cxn ang="0">
                  <a:pos x="140" y="0"/>
                </a:cxn>
                <a:cxn ang="0">
                  <a:pos x="142" y="8"/>
                </a:cxn>
                <a:cxn ang="0">
                  <a:pos x="142" y="14"/>
                </a:cxn>
                <a:cxn ang="0">
                  <a:pos x="134" y="24"/>
                </a:cxn>
                <a:cxn ang="0">
                  <a:pos x="134" y="30"/>
                </a:cxn>
                <a:cxn ang="0">
                  <a:pos x="154" y="56"/>
                </a:cxn>
                <a:cxn ang="0">
                  <a:pos x="158" y="72"/>
                </a:cxn>
                <a:cxn ang="0">
                  <a:pos x="163" y="72"/>
                </a:cxn>
                <a:cxn ang="0">
                  <a:pos x="165" y="80"/>
                </a:cxn>
                <a:cxn ang="0">
                  <a:pos x="158" y="88"/>
                </a:cxn>
                <a:cxn ang="0">
                  <a:pos x="152" y="84"/>
                </a:cxn>
                <a:cxn ang="0">
                  <a:pos x="140" y="90"/>
                </a:cxn>
                <a:cxn ang="0">
                  <a:pos x="142" y="106"/>
                </a:cxn>
                <a:cxn ang="0">
                  <a:pos x="127" y="116"/>
                </a:cxn>
                <a:cxn ang="0">
                  <a:pos x="127" y="142"/>
                </a:cxn>
                <a:cxn ang="0">
                  <a:pos x="127" y="160"/>
                </a:cxn>
                <a:cxn ang="0">
                  <a:pos x="120" y="168"/>
                </a:cxn>
                <a:cxn ang="0">
                  <a:pos x="115" y="180"/>
                </a:cxn>
                <a:cxn ang="0">
                  <a:pos x="108" y="178"/>
                </a:cxn>
                <a:cxn ang="0">
                  <a:pos x="97" y="172"/>
                </a:cxn>
                <a:cxn ang="0">
                  <a:pos x="88" y="166"/>
                </a:cxn>
                <a:cxn ang="0">
                  <a:pos x="81" y="156"/>
                </a:cxn>
                <a:cxn ang="0">
                  <a:pos x="56" y="158"/>
                </a:cxn>
                <a:cxn ang="0">
                  <a:pos x="35" y="152"/>
                </a:cxn>
                <a:cxn ang="0">
                  <a:pos x="21" y="136"/>
                </a:cxn>
                <a:cxn ang="0">
                  <a:pos x="12" y="124"/>
                </a:cxn>
                <a:cxn ang="0">
                  <a:pos x="5" y="114"/>
                </a:cxn>
                <a:cxn ang="0">
                  <a:pos x="5" y="94"/>
                </a:cxn>
                <a:cxn ang="0">
                  <a:pos x="0" y="60"/>
                </a:cxn>
              </a:cxnLst>
              <a:rect l="0" t="0" r="r" b="b"/>
              <a:pathLst>
                <a:path w="165" h="180">
                  <a:moveTo>
                    <a:pt x="0" y="60"/>
                  </a:moveTo>
                  <a:lnTo>
                    <a:pt x="33" y="32"/>
                  </a:lnTo>
                  <a:lnTo>
                    <a:pt x="51" y="20"/>
                  </a:lnTo>
                  <a:lnTo>
                    <a:pt x="60" y="10"/>
                  </a:lnTo>
                  <a:lnTo>
                    <a:pt x="87" y="0"/>
                  </a:lnTo>
                  <a:lnTo>
                    <a:pt x="101" y="22"/>
                  </a:lnTo>
                  <a:lnTo>
                    <a:pt x="115" y="12"/>
                  </a:lnTo>
                  <a:lnTo>
                    <a:pt x="120" y="6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2" y="8"/>
                  </a:lnTo>
                  <a:lnTo>
                    <a:pt x="142" y="14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54" y="56"/>
                  </a:lnTo>
                  <a:lnTo>
                    <a:pt x="158" y="72"/>
                  </a:lnTo>
                  <a:lnTo>
                    <a:pt x="163" y="72"/>
                  </a:lnTo>
                  <a:lnTo>
                    <a:pt x="165" y="80"/>
                  </a:lnTo>
                  <a:lnTo>
                    <a:pt x="158" y="88"/>
                  </a:lnTo>
                  <a:lnTo>
                    <a:pt x="152" y="84"/>
                  </a:lnTo>
                  <a:lnTo>
                    <a:pt x="140" y="90"/>
                  </a:lnTo>
                  <a:lnTo>
                    <a:pt x="142" y="106"/>
                  </a:lnTo>
                  <a:lnTo>
                    <a:pt x="127" y="116"/>
                  </a:lnTo>
                  <a:lnTo>
                    <a:pt x="127" y="142"/>
                  </a:lnTo>
                  <a:lnTo>
                    <a:pt x="127" y="160"/>
                  </a:lnTo>
                  <a:lnTo>
                    <a:pt x="120" y="168"/>
                  </a:lnTo>
                  <a:lnTo>
                    <a:pt x="115" y="180"/>
                  </a:lnTo>
                  <a:lnTo>
                    <a:pt x="108" y="178"/>
                  </a:lnTo>
                  <a:lnTo>
                    <a:pt x="97" y="172"/>
                  </a:lnTo>
                  <a:lnTo>
                    <a:pt x="88" y="166"/>
                  </a:lnTo>
                  <a:lnTo>
                    <a:pt x="81" y="156"/>
                  </a:lnTo>
                  <a:lnTo>
                    <a:pt x="56" y="158"/>
                  </a:lnTo>
                  <a:lnTo>
                    <a:pt x="35" y="152"/>
                  </a:lnTo>
                  <a:lnTo>
                    <a:pt x="21" y="136"/>
                  </a:lnTo>
                  <a:lnTo>
                    <a:pt x="12" y="124"/>
                  </a:lnTo>
                  <a:lnTo>
                    <a:pt x="5" y="114"/>
                  </a:lnTo>
                  <a:lnTo>
                    <a:pt x="5" y="9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7680627" y="4335630"/>
              <a:ext cx="468313" cy="248982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62" y="28"/>
                </a:cxn>
                <a:cxn ang="0">
                  <a:pos x="67" y="40"/>
                </a:cxn>
                <a:cxn ang="0">
                  <a:pos x="87" y="34"/>
                </a:cxn>
                <a:cxn ang="0">
                  <a:pos x="98" y="38"/>
                </a:cxn>
                <a:cxn ang="0">
                  <a:pos x="110" y="28"/>
                </a:cxn>
                <a:cxn ang="0">
                  <a:pos x="128" y="22"/>
                </a:cxn>
                <a:cxn ang="0">
                  <a:pos x="169" y="34"/>
                </a:cxn>
                <a:cxn ang="0">
                  <a:pos x="193" y="48"/>
                </a:cxn>
                <a:cxn ang="0">
                  <a:pos x="213" y="58"/>
                </a:cxn>
                <a:cxn ang="0">
                  <a:pos x="247" y="80"/>
                </a:cxn>
                <a:cxn ang="0">
                  <a:pos x="250" y="92"/>
                </a:cxn>
                <a:cxn ang="0">
                  <a:pos x="266" y="102"/>
                </a:cxn>
                <a:cxn ang="0">
                  <a:pos x="279" y="106"/>
                </a:cxn>
                <a:cxn ang="0">
                  <a:pos x="293" y="125"/>
                </a:cxn>
                <a:cxn ang="0">
                  <a:pos x="303" y="137"/>
                </a:cxn>
                <a:cxn ang="0">
                  <a:pos x="305" y="167"/>
                </a:cxn>
                <a:cxn ang="0">
                  <a:pos x="291" y="167"/>
                </a:cxn>
                <a:cxn ang="0">
                  <a:pos x="282" y="161"/>
                </a:cxn>
                <a:cxn ang="0">
                  <a:pos x="250" y="131"/>
                </a:cxn>
                <a:cxn ang="0">
                  <a:pos x="218" y="131"/>
                </a:cxn>
                <a:cxn ang="0">
                  <a:pos x="208" y="141"/>
                </a:cxn>
                <a:cxn ang="0">
                  <a:pos x="199" y="147"/>
                </a:cxn>
                <a:cxn ang="0">
                  <a:pos x="179" y="155"/>
                </a:cxn>
                <a:cxn ang="0">
                  <a:pos x="161" y="151"/>
                </a:cxn>
                <a:cxn ang="0">
                  <a:pos x="146" y="151"/>
                </a:cxn>
                <a:cxn ang="0">
                  <a:pos x="126" y="114"/>
                </a:cxn>
                <a:cxn ang="0">
                  <a:pos x="103" y="80"/>
                </a:cxn>
                <a:cxn ang="0">
                  <a:pos x="75" y="68"/>
                </a:cxn>
                <a:cxn ang="0">
                  <a:pos x="48" y="66"/>
                </a:cxn>
                <a:cxn ang="0">
                  <a:pos x="21" y="54"/>
                </a:cxn>
                <a:cxn ang="0">
                  <a:pos x="23" y="18"/>
                </a:cxn>
              </a:cxnLst>
              <a:rect l="0" t="0" r="r" b="b"/>
              <a:pathLst>
                <a:path w="316" h="167">
                  <a:moveTo>
                    <a:pt x="0" y="0"/>
                  </a:moveTo>
                  <a:lnTo>
                    <a:pt x="28" y="2"/>
                  </a:lnTo>
                  <a:lnTo>
                    <a:pt x="51" y="4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7" y="40"/>
                  </a:lnTo>
                  <a:lnTo>
                    <a:pt x="75" y="34"/>
                  </a:lnTo>
                  <a:lnTo>
                    <a:pt x="87" y="34"/>
                  </a:lnTo>
                  <a:lnTo>
                    <a:pt x="94" y="40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9" y="22"/>
                  </a:lnTo>
                  <a:lnTo>
                    <a:pt x="128" y="22"/>
                  </a:lnTo>
                  <a:lnTo>
                    <a:pt x="156" y="34"/>
                  </a:lnTo>
                  <a:lnTo>
                    <a:pt x="169" y="34"/>
                  </a:lnTo>
                  <a:lnTo>
                    <a:pt x="181" y="44"/>
                  </a:lnTo>
                  <a:lnTo>
                    <a:pt x="193" y="48"/>
                  </a:lnTo>
                  <a:lnTo>
                    <a:pt x="204" y="56"/>
                  </a:lnTo>
                  <a:lnTo>
                    <a:pt x="213" y="58"/>
                  </a:lnTo>
                  <a:lnTo>
                    <a:pt x="236" y="66"/>
                  </a:lnTo>
                  <a:lnTo>
                    <a:pt x="247" y="80"/>
                  </a:lnTo>
                  <a:lnTo>
                    <a:pt x="252" y="88"/>
                  </a:lnTo>
                  <a:lnTo>
                    <a:pt x="250" y="92"/>
                  </a:lnTo>
                  <a:lnTo>
                    <a:pt x="259" y="100"/>
                  </a:lnTo>
                  <a:lnTo>
                    <a:pt x="266" y="102"/>
                  </a:lnTo>
                  <a:lnTo>
                    <a:pt x="270" y="104"/>
                  </a:lnTo>
                  <a:lnTo>
                    <a:pt x="279" y="106"/>
                  </a:lnTo>
                  <a:lnTo>
                    <a:pt x="293" y="118"/>
                  </a:lnTo>
                  <a:lnTo>
                    <a:pt x="293" y="125"/>
                  </a:lnTo>
                  <a:lnTo>
                    <a:pt x="302" y="133"/>
                  </a:lnTo>
                  <a:lnTo>
                    <a:pt x="303" y="137"/>
                  </a:lnTo>
                  <a:lnTo>
                    <a:pt x="316" y="153"/>
                  </a:lnTo>
                  <a:lnTo>
                    <a:pt x="305" y="167"/>
                  </a:lnTo>
                  <a:lnTo>
                    <a:pt x="302" y="167"/>
                  </a:lnTo>
                  <a:lnTo>
                    <a:pt x="291" y="167"/>
                  </a:lnTo>
                  <a:lnTo>
                    <a:pt x="288" y="161"/>
                  </a:lnTo>
                  <a:lnTo>
                    <a:pt x="282" y="161"/>
                  </a:lnTo>
                  <a:lnTo>
                    <a:pt x="277" y="163"/>
                  </a:lnTo>
                  <a:lnTo>
                    <a:pt x="250" y="131"/>
                  </a:lnTo>
                  <a:lnTo>
                    <a:pt x="234" y="133"/>
                  </a:lnTo>
                  <a:lnTo>
                    <a:pt x="218" y="131"/>
                  </a:lnTo>
                  <a:lnTo>
                    <a:pt x="213" y="135"/>
                  </a:lnTo>
                  <a:lnTo>
                    <a:pt x="208" y="141"/>
                  </a:lnTo>
                  <a:lnTo>
                    <a:pt x="206" y="137"/>
                  </a:lnTo>
                  <a:lnTo>
                    <a:pt x="199" y="147"/>
                  </a:lnTo>
                  <a:lnTo>
                    <a:pt x="188" y="161"/>
                  </a:lnTo>
                  <a:lnTo>
                    <a:pt x="179" y="155"/>
                  </a:lnTo>
                  <a:lnTo>
                    <a:pt x="169" y="151"/>
                  </a:lnTo>
                  <a:lnTo>
                    <a:pt x="161" y="151"/>
                  </a:lnTo>
                  <a:lnTo>
                    <a:pt x="151" y="147"/>
                  </a:lnTo>
                  <a:lnTo>
                    <a:pt x="146" y="151"/>
                  </a:lnTo>
                  <a:lnTo>
                    <a:pt x="138" y="131"/>
                  </a:lnTo>
                  <a:lnTo>
                    <a:pt x="126" y="114"/>
                  </a:lnTo>
                  <a:lnTo>
                    <a:pt x="114" y="92"/>
                  </a:lnTo>
                  <a:lnTo>
                    <a:pt x="103" y="80"/>
                  </a:lnTo>
                  <a:lnTo>
                    <a:pt x="94" y="68"/>
                  </a:lnTo>
                  <a:lnTo>
                    <a:pt x="75" y="68"/>
                  </a:lnTo>
                  <a:lnTo>
                    <a:pt x="57" y="74"/>
                  </a:lnTo>
                  <a:lnTo>
                    <a:pt x="48" y="66"/>
                  </a:lnTo>
                  <a:lnTo>
                    <a:pt x="30" y="60"/>
                  </a:lnTo>
                  <a:lnTo>
                    <a:pt x="21" y="54"/>
                  </a:lnTo>
                  <a:lnTo>
                    <a:pt x="21" y="30"/>
                  </a:lnTo>
                  <a:lnTo>
                    <a:pt x="2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6815138" y="4157785"/>
              <a:ext cx="281580" cy="3290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43" y="10"/>
                </a:cxn>
                <a:cxn ang="0">
                  <a:pos x="46" y="20"/>
                </a:cxn>
                <a:cxn ang="0">
                  <a:pos x="46" y="24"/>
                </a:cxn>
                <a:cxn ang="0">
                  <a:pos x="52" y="26"/>
                </a:cxn>
                <a:cxn ang="0">
                  <a:pos x="52" y="30"/>
                </a:cxn>
                <a:cxn ang="0">
                  <a:pos x="59" y="32"/>
                </a:cxn>
                <a:cxn ang="0">
                  <a:pos x="59" y="40"/>
                </a:cxn>
                <a:cxn ang="0">
                  <a:pos x="82" y="64"/>
                </a:cxn>
                <a:cxn ang="0">
                  <a:pos x="85" y="64"/>
                </a:cxn>
                <a:cxn ang="0">
                  <a:pos x="89" y="70"/>
                </a:cxn>
                <a:cxn ang="0">
                  <a:pos x="93" y="76"/>
                </a:cxn>
                <a:cxn ang="0">
                  <a:pos x="96" y="76"/>
                </a:cxn>
                <a:cxn ang="0">
                  <a:pos x="112" y="84"/>
                </a:cxn>
                <a:cxn ang="0">
                  <a:pos x="142" y="88"/>
                </a:cxn>
                <a:cxn ang="0">
                  <a:pos x="144" y="116"/>
                </a:cxn>
                <a:cxn ang="0">
                  <a:pos x="151" y="120"/>
                </a:cxn>
                <a:cxn ang="0">
                  <a:pos x="149" y="130"/>
                </a:cxn>
                <a:cxn ang="0">
                  <a:pos x="167" y="144"/>
                </a:cxn>
                <a:cxn ang="0">
                  <a:pos x="183" y="150"/>
                </a:cxn>
                <a:cxn ang="0">
                  <a:pos x="183" y="196"/>
                </a:cxn>
                <a:cxn ang="0">
                  <a:pos x="192" y="214"/>
                </a:cxn>
                <a:cxn ang="0">
                  <a:pos x="187" y="220"/>
                </a:cxn>
                <a:cxn ang="0">
                  <a:pos x="176" y="222"/>
                </a:cxn>
                <a:cxn ang="0">
                  <a:pos x="174" y="206"/>
                </a:cxn>
                <a:cxn ang="0">
                  <a:pos x="156" y="222"/>
                </a:cxn>
                <a:cxn ang="0">
                  <a:pos x="144" y="198"/>
                </a:cxn>
                <a:cxn ang="0">
                  <a:pos x="137" y="182"/>
                </a:cxn>
                <a:cxn ang="0">
                  <a:pos x="116" y="160"/>
                </a:cxn>
                <a:cxn ang="0">
                  <a:pos x="110" y="160"/>
                </a:cxn>
                <a:cxn ang="0">
                  <a:pos x="91" y="148"/>
                </a:cxn>
                <a:cxn ang="0">
                  <a:pos x="87" y="136"/>
                </a:cxn>
                <a:cxn ang="0">
                  <a:pos x="87" y="128"/>
                </a:cxn>
                <a:cxn ang="0">
                  <a:pos x="71" y="96"/>
                </a:cxn>
                <a:cxn ang="0">
                  <a:pos x="64" y="76"/>
                </a:cxn>
                <a:cxn ang="0">
                  <a:pos x="45" y="58"/>
                </a:cxn>
                <a:cxn ang="0">
                  <a:pos x="18" y="30"/>
                </a:cxn>
                <a:cxn ang="0">
                  <a:pos x="0" y="6"/>
                </a:cxn>
              </a:cxnLst>
              <a:rect l="0" t="0" r="r" b="b"/>
              <a:pathLst>
                <a:path w="192" h="222">
                  <a:moveTo>
                    <a:pt x="0" y="6"/>
                  </a:moveTo>
                  <a:lnTo>
                    <a:pt x="20" y="0"/>
                  </a:lnTo>
                  <a:lnTo>
                    <a:pt x="43" y="10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59" y="40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9" y="70"/>
                  </a:lnTo>
                  <a:lnTo>
                    <a:pt x="93" y="76"/>
                  </a:lnTo>
                  <a:lnTo>
                    <a:pt x="96" y="76"/>
                  </a:lnTo>
                  <a:lnTo>
                    <a:pt x="112" y="84"/>
                  </a:lnTo>
                  <a:lnTo>
                    <a:pt x="142" y="88"/>
                  </a:lnTo>
                  <a:lnTo>
                    <a:pt x="144" y="116"/>
                  </a:lnTo>
                  <a:lnTo>
                    <a:pt x="151" y="120"/>
                  </a:lnTo>
                  <a:lnTo>
                    <a:pt x="149" y="130"/>
                  </a:lnTo>
                  <a:lnTo>
                    <a:pt x="167" y="144"/>
                  </a:lnTo>
                  <a:lnTo>
                    <a:pt x="183" y="150"/>
                  </a:lnTo>
                  <a:lnTo>
                    <a:pt x="183" y="196"/>
                  </a:lnTo>
                  <a:lnTo>
                    <a:pt x="192" y="214"/>
                  </a:lnTo>
                  <a:lnTo>
                    <a:pt x="187" y="220"/>
                  </a:lnTo>
                  <a:lnTo>
                    <a:pt x="176" y="222"/>
                  </a:lnTo>
                  <a:lnTo>
                    <a:pt x="174" y="206"/>
                  </a:lnTo>
                  <a:lnTo>
                    <a:pt x="156" y="222"/>
                  </a:lnTo>
                  <a:lnTo>
                    <a:pt x="144" y="198"/>
                  </a:lnTo>
                  <a:lnTo>
                    <a:pt x="137" y="182"/>
                  </a:lnTo>
                  <a:lnTo>
                    <a:pt x="116" y="160"/>
                  </a:lnTo>
                  <a:lnTo>
                    <a:pt x="110" y="160"/>
                  </a:lnTo>
                  <a:lnTo>
                    <a:pt x="91" y="148"/>
                  </a:lnTo>
                  <a:lnTo>
                    <a:pt x="87" y="136"/>
                  </a:lnTo>
                  <a:lnTo>
                    <a:pt x="87" y="128"/>
                  </a:lnTo>
                  <a:lnTo>
                    <a:pt x="71" y="96"/>
                  </a:lnTo>
                  <a:lnTo>
                    <a:pt x="64" y="76"/>
                  </a:lnTo>
                  <a:lnTo>
                    <a:pt x="45" y="58"/>
                  </a:lnTo>
                  <a:lnTo>
                    <a:pt x="18" y="3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7319019" y="3805060"/>
              <a:ext cx="272688" cy="36161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8" y="0"/>
                </a:cxn>
                <a:cxn ang="0">
                  <a:pos x="46" y="26"/>
                </a:cxn>
                <a:cxn ang="0">
                  <a:pos x="43" y="50"/>
                </a:cxn>
                <a:cxn ang="0">
                  <a:pos x="53" y="58"/>
                </a:cxn>
                <a:cxn ang="0">
                  <a:pos x="59" y="74"/>
                </a:cxn>
                <a:cxn ang="0">
                  <a:pos x="71" y="82"/>
                </a:cxn>
                <a:cxn ang="0">
                  <a:pos x="85" y="84"/>
                </a:cxn>
                <a:cxn ang="0">
                  <a:pos x="107" y="96"/>
                </a:cxn>
                <a:cxn ang="0">
                  <a:pos x="121" y="112"/>
                </a:cxn>
                <a:cxn ang="0">
                  <a:pos x="124" y="112"/>
                </a:cxn>
                <a:cxn ang="0">
                  <a:pos x="142" y="124"/>
                </a:cxn>
                <a:cxn ang="0">
                  <a:pos x="142" y="154"/>
                </a:cxn>
                <a:cxn ang="0">
                  <a:pos x="147" y="168"/>
                </a:cxn>
                <a:cxn ang="0">
                  <a:pos x="153" y="176"/>
                </a:cxn>
                <a:cxn ang="0">
                  <a:pos x="160" y="184"/>
                </a:cxn>
                <a:cxn ang="0">
                  <a:pos x="167" y="194"/>
                </a:cxn>
                <a:cxn ang="0">
                  <a:pos x="170" y="206"/>
                </a:cxn>
                <a:cxn ang="0">
                  <a:pos x="185" y="216"/>
                </a:cxn>
                <a:cxn ang="0">
                  <a:pos x="183" y="228"/>
                </a:cxn>
                <a:cxn ang="0">
                  <a:pos x="169" y="230"/>
                </a:cxn>
                <a:cxn ang="0">
                  <a:pos x="163" y="220"/>
                </a:cxn>
                <a:cxn ang="0">
                  <a:pos x="153" y="220"/>
                </a:cxn>
                <a:cxn ang="0">
                  <a:pos x="153" y="245"/>
                </a:cxn>
                <a:cxn ang="0">
                  <a:pos x="144" y="245"/>
                </a:cxn>
                <a:cxn ang="0">
                  <a:pos x="133" y="233"/>
                </a:cxn>
                <a:cxn ang="0">
                  <a:pos x="126" y="228"/>
                </a:cxn>
                <a:cxn ang="0">
                  <a:pos x="126" y="214"/>
                </a:cxn>
                <a:cxn ang="0">
                  <a:pos x="110" y="214"/>
                </a:cxn>
                <a:cxn ang="0">
                  <a:pos x="105" y="228"/>
                </a:cxn>
                <a:cxn ang="0">
                  <a:pos x="99" y="214"/>
                </a:cxn>
                <a:cxn ang="0">
                  <a:pos x="98" y="200"/>
                </a:cxn>
                <a:cxn ang="0">
                  <a:pos x="117" y="194"/>
                </a:cxn>
                <a:cxn ang="0">
                  <a:pos x="128" y="198"/>
                </a:cxn>
                <a:cxn ang="0">
                  <a:pos x="130" y="174"/>
                </a:cxn>
                <a:cxn ang="0">
                  <a:pos x="119" y="166"/>
                </a:cxn>
                <a:cxn ang="0">
                  <a:pos x="112" y="146"/>
                </a:cxn>
                <a:cxn ang="0">
                  <a:pos x="107" y="122"/>
                </a:cxn>
                <a:cxn ang="0">
                  <a:pos x="87" y="114"/>
                </a:cxn>
                <a:cxn ang="0">
                  <a:pos x="78" y="102"/>
                </a:cxn>
                <a:cxn ang="0">
                  <a:pos x="62" y="96"/>
                </a:cxn>
                <a:cxn ang="0">
                  <a:pos x="71" y="120"/>
                </a:cxn>
                <a:cxn ang="0">
                  <a:pos x="53" y="130"/>
                </a:cxn>
                <a:cxn ang="0">
                  <a:pos x="43" y="104"/>
                </a:cxn>
                <a:cxn ang="0">
                  <a:pos x="34" y="98"/>
                </a:cxn>
                <a:cxn ang="0">
                  <a:pos x="34" y="84"/>
                </a:cxn>
                <a:cxn ang="0">
                  <a:pos x="21" y="68"/>
                </a:cxn>
                <a:cxn ang="0">
                  <a:pos x="7" y="58"/>
                </a:cxn>
                <a:cxn ang="0">
                  <a:pos x="0" y="48"/>
                </a:cxn>
                <a:cxn ang="0">
                  <a:pos x="4" y="40"/>
                </a:cxn>
                <a:cxn ang="0">
                  <a:pos x="14" y="44"/>
                </a:cxn>
                <a:cxn ang="0">
                  <a:pos x="18" y="34"/>
                </a:cxn>
                <a:cxn ang="0">
                  <a:pos x="14" y="20"/>
                </a:cxn>
                <a:cxn ang="0">
                  <a:pos x="12" y="0"/>
                </a:cxn>
              </a:cxnLst>
              <a:rect l="0" t="0" r="r" b="b"/>
              <a:pathLst>
                <a:path w="185" h="245">
                  <a:moveTo>
                    <a:pt x="12" y="0"/>
                  </a:moveTo>
                  <a:lnTo>
                    <a:pt x="28" y="0"/>
                  </a:lnTo>
                  <a:lnTo>
                    <a:pt x="46" y="26"/>
                  </a:lnTo>
                  <a:lnTo>
                    <a:pt x="43" y="50"/>
                  </a:lnTo>
                  <a:lnTo>
                    <a:pt x="53" y="58"/>
                  </a:lnTo>
                  <a:lnTo>
                    <a:pt x="59" y="74"/>
                  </a:lnTo>
                  <a:lnTo>
                    <a:pt x="71" y="82"/>
                  </a:lnTo>
                  <a:lnTo>
                    <a:pt x="85" y="84"/>
                  </a:lnTo>
                  <a:lnTo>
                    <a:pt x="107" y="96"/>
                  </a:lnTo>
                  <a:lnTo>
                    <a:pt x="121" y="112"/>
                  </a:lnTo>
                  <a:lnTo>
                    <a:pt x="124" y="112"/>
                  </a:lnTo>
                  <a:lnTo>
                    <a:pt x="142" y="124"/>
                  </a:lnTo>
                  <a:lnTo>
                    <a:pt x="142" y="154"/>
                  </a:lnTo>
                  <a:lnTo>
                    <a:pt x="147" y="168"/>
                  </a:lnTo>
                  <a:lnTo>
                    <a:pt x="153" y="176"/>
                  </a:lnTo>
                  <a:lnTo>
                    <a:pt x="160" y="184"/>
                  </a:lnTo>
                  <a:lnTo>
                    <a:pt x="167" y="194"/>
                  </a:lnTo>
                  <a:lnTo>
                    <a:pt x="170" y="206"/>
                  </a:lnTo>
                  <a:lnTo>
                    <a:pt x="185" y="216"/>
                  </a:lnTo>
                  <a:lnTo>
                    <a:pt x="183" y="228"/>
                  </a:lnTo>
                  <a:lnTo>
                    <a:pt x="169" y="230"/>
                  </a:lnTo>
                  <a:lnTo>
                    <a:pt x="163" y="220"/>
                  </a:lnTo>
                  <a:lnTo>
                    <a:pt x="153" y="220"/>
                  </a:lnTo>
                  <a:lnTo>
                    <a:pt x="153" y="245"/>
                  </a:lnTo>
                  <a:lnTo>
                    <a:pt x="144" y="245"/>
                  </a:lnTo>
                  <a:lnTo>
                    <a:pt x="133" y="233"/>
                  </a:lnTo>
                  <a:lnTo>
                    <a:pt x="126" y="228"/>
                  </a:lnTo>
                  <a:lnTo>
                    <a:pt x="126" y="214"/>
                  </a:lnTo>
                  <a:lnTo>
                    <a:pt x="110" y="214"/>
                  </a:lnTo>
                  <a:lnTo>
                    <a:pt x="105" y="228"/>
                  </a:lnTo>
                  <a:lnTo>
                    <a:pt x="99" y="214"/>
                  </a:lnTo>
                  <a:lnTo>
                    <a:pt x="98" y="200"/>
                  </a:lnTo>
                  <a:lnTo>
                    <a:pt x="117" y="194"/>
                  </a:lnTo>
                  <a:lnTo>
                    <a:pt x="128" y="198"/>
                  </a:lnTo>
                  <a:lnTo>
                    <a:pt x="130" y="174"/>
                  </a:lnTo>
                  <a:lnTo>
                    <a:pt x="119" y="166"/>
                  </a:lnTo>
                  <a:lnTo>
                    <a:pt x="112" y="146"/>
                  </a:lnTo>
                  <a:lnTo>
                    <a:pt x="107" y="122"/>
                  </a:lnTo>
                  <a:lnTo>
                    <a:pt x="87" y="114"/>
                  </a:lnTo>
                  <a:lnTo>
                    <a:pt x="78" y="102"/>
                  </a:lnTo>
                  <a:lnTo>
                    <a:pt x="62" y="96"/>
                  </a:lnTo>
                  <a:lnTo>
                    <a:pt x="71" y="120"/>
                  </a:lnTo>
                  <a:lnTo>
                    <a:pt x="53" y="130"/>
                  </a:lnTo>
                  <a:lnTo>
                    <a:pt x="43" y="104"/>
                  </a:lnTo>
                  <a:lnTo>
                    <a:pt x="34" y="98"/>
                  </a:lnTo>
                  <a:lnTo>
                    <a:pt x="34" y="84"/>
                  </a:lnTo>
                  <a:lnTo>
                    <a:pt x="21" y="68"/>
                  </a:lnTo>
                  <a:lnTo>
                    <a:pt x="7" y="58"/>
                  </a:lnTo>
                  <a:lnTo>
                    <a:pt x="0" y="48"/>
                  </a:lnTo>
                  <a:lnTo>
                    <a:pt x="4" y="40"/>
                  </a:lnTo>
                  <a:lnTo>
                    <a:pt x="14" y="44"/>
                  </a:lnTo>
                  <a:lnTo>
                    <a:pt x="18" y="34"/>
                  </a:lnTo>
                  <a:lnTo>
                    <a:pt x="14" y="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7256775" y="3191497"/>
              <a:ext cx="201552" cy="3053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5" y="14"/>
                </a:cxn>
                <a:cxn ang="0">
                  <a:pos x="71" y="28"/>
                </a:cxn>
                <a:cxn ang="0">
                  <a:pos x="82" y="46"/>
                </a:cxn>
                <a:cxn ang="0">
                  <a:pos x="91" y="46"/>
                </a:cxn>
                <a:cxn ang="0">
                  <a:pos x="89" y="58"/>
                </a:cxn>
                <a:cxn ang="0">
                  <a:pos x="100" y="66"/>
                </a:cxn>
                <a:cxn ang="0">
                  <a:pos x="107" y="78"/>
                </a:cxn>
                <a:cxn ang="0">
                  <a:pos x="125" y="102"/>
                </a:cxn>
                <a:cxn ang="0">
                  <a:pos x="137" y="130"/>
                </a:cxn>
                <a:cxn ang="0">
                  <a:pos x="114" y="128"/>
                </a:cxn>
                <a:cxn ang="0">
                  <a:pos x="96" y="124"/>
                </a:cxn>
                <a:cxn ang="0">
                  <a:pos x="109" y="144"/>
                </a:cxn>
                <a:cxn ang="0">
                  <a:pos x="109" y="155"/>
                </a:cxn>
                <a:cxn ang="0">
                  <a:pos x="109" y="167"/>
                </a:cxn>
                <a:cxn ang="0">
                  <a:pos x="102" y="161"/>
                </a:cxn>
                <a:cxn ang="0">
                  <a:pos x="93" y="151"/>
                </a:cxn>
                <a:cxn ang="0">
                  <a:pos x="77" y="140"/>
                </a:cxn>
                <a:cxn ang="0">
                  <a:pos x="68" y="134"/>
                </a:cxn>
                <a:cxn ang="0">
                  <a:pos x="54" y="140"/>
                </a:cxn>
                <a:cxn ang="0">
                  <a:pos x="45" y="144"/>
                </a:cxn>
                <a:cxn ang="0">
                  <a:pos x="50" y="153"/>
                </a:cxn>
                <a:cxn ang="0">
                  <a:pos x="64" y="161"/>
                </a:cxn>
                <a:cxn ang="0">
                  <a:pos x="79" y="169"/>
                </a:cxn>
                <a:cxn ang="0">
                  <a:pos x="84" y="183"/>
                </a:cxn>
                <a:cxn ang="0">
                  <a:pos x="82" y="201"/>
                </a:cxn>
                <a:cxn ang="0">
                  <a:pos x="82" y="207"/>
                </a:cxn>
                <a:cxn ang="0">
                  <a:pos x="77" y="207"/>
                </a:cxn>
                <a:cxn ang="0">
                  <a:pos x="68" y="201"/>
                </a:cxn>
                <a:cxn ang="0">
                  <a:pos x="64" y="199"/>
                </a:cxn>
                <a:cxn ang="0">
                  <a:pos x="59" y="195"/>
                </a:cxn>
                <a:cxn ang="0">
                  <a:pos x="54" y="205"/>
                </a:cxn>
                <a:cxn ang="0">
                  <a:pos x="45" y="207"/>
                </a:cxn>
                <a:cxn ang="0">
                  <a:pos x="38" y="199"/>
                </a:cxn>
                <a:cxn ang="0">
                  <a:pos x="38" y="181"/>
                </a:cxn>
                <a:cxn ang="0">
                  <a:pos x="36" y="171"/>
                </a:cxn>
                <a:cxn ang="0">
                  <a:pos x="27" y="165"/>
                </a:cxn>
                <a:cxn ang="0">
                  <a:pos x="18" y="175"/>
                </a:cxn>
                <a:cxn ang="0">
                  <a:pos x="4" y="175"/>
                </a:cxn>
                <a:cxn ang="0">
                  <a:pos x="0" y="167"/>
                </a:cxn>
                <a:cxn ang="0">
                  <a:pos x="4" y="148"/>
                </a:cxn>
                <a:cxn ang="0">
                  <a:pos x="15" y="136"/>
                </a:cxn>
                <a:cxn ang="0">
                  <a:pos x="13" y="104"/>
                </a:cxn>
                <a:cxn ang="0">
                  <a:pos x="13" y="96"/>
                </a:cxn>
                <a:cxn ang="0">
                  <a:pos x="24" y="94"/>
                </a:cxn>
                <a:cxn ang="0">
                  <a:pos x="32" y="102"/>
                </a:cxn>
                <a:cxn ang="0">
                  <a:pos x="48" y="106"/>
                </a:cxn>
                <a:cxn ang="0">
                  <a:pos x="48" y="92"/>
                </a:cxn>
                <a:cxn ang="0">
                  <a:pos x="41" y="84"/>
                </a:cxn>
                <a:cxn ang="0">
                  <a:pos x="38" y="78"/>
                </a:cxn>
                <a:cxn ang="0">
                  <a:pos x="43" y="78"/>
                </a:cxn>
                <a:cxn ang="0">
                  <a:pos x="47" y="78"/>
                </a:cxn>
                <a:cxn ang="0">
                  <a:pos x="50" y="78"/>
                </a:cxn>
                <a:cxn ang="0">
                  <a:pos x="54" y="78"/>
                </a:cxn>
                <a:cxn ang="0">
                  <a:pos x="59" y="72"/>
                </a:cxn>
                <a:cxn ang="0">
                  <a:pos x="57" y="66"/>
                </a:cxn>
                <a:cxn ang="0">
                  <a:pos x="52" y="52"/>
                </a:cxn>
                <a:cxn ang="0">
                  <a:pos x="41" y="38"/>
                </a:cxn>
                <a:cxn ang="0">
                  <a:pos x="27" y="30"/>
                </a:cxn>
                <a:cxn ang="0">
                  <a:pos x="22" y="20"/>
                </a:cxn>
                <a:cxn ang="0">
                  <a:pos x="29" y="0"/>
                </a:cxn>
              </a:cxnLst>
              <a:rect l="0" t="0" r="r" b="b"/>
              <a:pathLst>
                <a:path w="137" h="207">
                  <a:moveTo>
                    <a:pt x="29" y="0"/>
                  </a:moveTo>
                  <a:lnTo>
                    <a:pt x="55" y="14"/>
                  </a:lnTo>
                  <a:lnTo>
                    <a:pt x="71" y="28"/>
                  </a:lnTo>
                  <a:lnTo>
                    <a:pt x="82" y="46"/>
                  </a:lnTo>
                  <a:lnTo>
                    <a:pt x="91" y="46"/>
                  </a:lnTo>
                  <a:lnTo>
                    <a:pt x="89" y="58"/>
                  </a:lnTo>
                  <a:lnTo>
                    <a:pt x="100" y="66"/>
                  </a:lnTo>
                  <a:lnTo>
                    <a:pt x="107" y="78"/>
                  </a:lnTo>
                  <a:lnTo>
                    <a:pt x="125" y="102"/>
                  </a:lnTo>
                  <a:lnTo>
                    <a:pt x="137" y="130"/>
                  </a:lnTo>
                  <a:lnTo>
                    <a:pt x="114" y="128"/>
                  </a:lnTo>
                  <a:lnTo>
                    <a:pt x="96" y="124"/>
                  </a:lnTo>
                  <a:lnTo>
                    <a:pt x="109" y="144"/>
                  </a:lnTo>
                  <a:lnTo>
                    <a:pt x="109" y="155"/>
                  </a:lnTo>
                  <a:lnTo>
                    <a:pt x="109" y="167"/>
                  </a:lnTo>
                  <a:lnTo>
                    <a:pt x="102" y="161"/>
                  </a:lnTo>
                  <a:lnTo>
                    <a:pt x="93" y="151"/>
                  </a:lnTo>
                  <a:lnTo>
                    <a:pt x="77" y="140"/>
                  </a:lnTo>
                  <a:lnTo>
                    <a:pt x="68" y="134"/>
                  </a:lnTo>
                  <a:lnTo>
                    <a:pt x="54" y="140"/>
                  </a:lnTo>
                  <a:lnTo>
                    <a:pt x="45" y="144"/>
                  </a:lnTo>
                  <a:lnTo>
                    <a:pt x="50" y="153"/>
                  </a:lnTo>
                  <a:lnTo>
                    <a:pt x="64" y="161"/>
                  </a:lnTo>
                  <a:lnTo>
                    <a:pt x="79" y="169"/>
                  </a:lnTo>
                  <a:lnTo>
                    <a:pt x="84" y="183"/>
                  </a:lnTo>
                  <a:lnTo>
                    <a:pt x="82" y="201"/>
                  </a:lnTo>
                  <a:lnTo>
                    <a:pt x="82" y="207"/>
                  </a:lnTo>
                  <a:lnTo>
                    <a:pt x="77" y="207"/>
                  </a:lnTo>
                  <a:lnTo>
                    <a:pt x="68" y="201"/>
                  </a:lnTo>
                  <a:lnTo>
                    <a:pt x="64" y="199"/>
                  </a:lnTo>
                  <a:lnTo>
                    <a:pt x="59" y="195"/>
                  </a:lnTo>
                  <a:lnTo>
                    <a:pt x="54" y="205"/>
                  </a:lnTo>
                  <a:lnTo>
                    <a:pt x="45" y="207"/>
                  </a:lnTo>
                  <a:lnTo>
                    <a:pt x="38" y="199"/>
                  </a:lnTo>
                  <a:lnTo>
                    <a:pt x="38" y="181"/>
                  </a:lnTo>
                  <a:lnTo>
                    <a:pt x="36" y="171"/>
                  </a:lnTo>
                  <a:lnTo>
                    <a:pt x="27" y="165"/>
                  </a:lnTo>
                  <a:lnTo>
                    <a:pt x="18" y="175"/>
                  </a:lnTo>
                  <a:lnTo>
                    <a:pt x="4" y="175"/>
                  </a:lnTo>
                  <a:lnTo>
                    <a:pt x="0" y="167"/>
                  </a:lnTo>
                  <a:lnTo>
                    <a:pt x="4" y="148"/>
                  </a:lnTo>
                  <a:lnTo>
                    <a:pt x="15" y="136"/>
                  </a:lnTo>
                  <a:lnTo>
                    <a:pt x="13" y="104"/>
                  </a:lnTo>
                  <a:lnTo>
                    <a:pt x="13" y="96"/>
                  </a:lnTo>
                  <a:lnTo>
                    <a:pt x="24" y="94"/>
                  </a:lnTo>
                  <a:lnTo>
                    <a:pt x="32" y="102"/>
                  </a:lnTo>
                  <a:lnTo>
                    <a:pt x="48" y="106"/>
                  </a:lnTo>
                  <a:lnTo>
                    <a:pt x="48" y="92"/>
                  </a:lnTo>
                  <a:lnTo>
                    <a:pt x="41" y="84"/>
                  </a:lnTo>
                  <a:lnTo>
                    <a:pt x="38" y="78"/>
                  </a:lnTo>
                  <a:lnTo>
                    <a:pt x="43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57" y="66"/>
                  </a:lnTo>
                  <a:lnTo>
                    <a:pt x="52" y="52"/>
                  </a:lnTo>
                  <a:lnTo>
                    <a:pt x="41" y="38"/>
                  </a:lnTo>
                  <a:lnTo>
                    <a:pt x="27" y="30"/>
                  </a:lnTo>
                  <a:lnTo>
                    <a:pt x="22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7025582" y="2820988"/>
              <a:ext cx="219336" cy="2519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20" y="12"/>
                </a:cxn>
                <a:cxn ang="0">
                  <a:pos x="39" y="30"/>
                </a:cxn>
                <a:cxn ang="0">
                  <a:pos x="48" y="50"/>
                </a:cxn>
                <a:cxn ang="0">
                  <a:pos x="62" y="52"/>
                </a:cxn>
                <a:cxn ang="0">
                  <a:pos x="73" y="56"/>
                </a:cxn>
                <a:cxn ang="0">
                  <a:pos x="82" y="64"/>
                </a:cxn>
                <a:cxn ang="0">
                  <a:pos x="93" y="64"/>
                </a:cxn>
                <a:cxn ang="0">
                  <a:pos x="105" y="76"/>
                </a:cxn>
                <a:cxn ang="0">
                  <a:pos x="116" y="86"/>
                </a:cxn>
                <a:cxn ang="0">
                  <a:pos x="128" y="92"/>
                </a:cxn>
                <a:cxn ang="0">
                  <a:pos x="126" y="98"/>
                </a:cxn>
                <a:cxn ang="0">
                  <a:pos x="119" y="102"/>
                </a:cxn>
                <a:cxn ang="0">
                  <a:pos x="112" y="102"/>
                </a:cxn>
                <a:cxn ang="0">
                  <a:pos x="109" y="108"/>
                </a:cxn>
                <a:cxn ang="0">
                  <a:pos x="123" y="120"/>
                </a:cxn>
                <a:cxn ang="0">
                  <a:pos x="133" y="132"/>
                </a:cxn>
                <a:cxn ang="0">
                  <a:pos x="149" y="144"/>
                </a:cxn>
                <a:cxn ang="0">
                  <a:pos x="139" y="157"/>
                </a:cxn>
                <a:cxn ang="0">
                  <a:pos x="130" y="161"/>
                </a:cxn>
                <a:cxn ang="0">
                  <a:pos x="132" y="169"/>
                </a:cxn>
                <a:cxn ang="0">
                  <a:pos x="116" y="169"/>
                </a:cxn>
                <a:cxn ang="0">
                  <a:pos x="110" y="163"/>
                </a:cxn>
                <a:cxn ang="0">
                  <a:pos x="98" y="148"/>
                </a:cxn>
                <a:cxn ang="0">
                  <a:pos x="89" y="134"/>
                </a:cxn>
                <a:cxn ang="0">
                  <a:pos x="75" y="110"/>
                </a:cxn>
                <a:cxn ang="0">
                  <a:pos x="59" y="92"/>
                </a:cxn>
                <a:cxn ang="0">
                  <a:pos x="41" y="66"/>
                </a:cxn>
                <a:cxn ang="0">
                  <a:pos x="30" y="58"/>
                </a:cxn>
                <a:cxn ang="0">
                  <a:pos x="22" y="52"/>
                </a:cxn>
                <a:cxn ang="0">
                  <a:pos x="18" y="38"/>
                </a:cxn>
                <a:cxn ang="0">
                  <a:pos x="2" y="26"/>
                </a:cxn>
                <a:cxn ang="0">
                  <a:pos x="2" y="18"/>
                </a:cxn>
                <a:cxn ang="0">
                  <a:pos x="0" y="0"/>
                </a:cxn>
              </a:cxnLst>
              <a:rect l="0" t="0" r="r" b="b"/>
              <a:pathLst>
                <a:path w="149" h="169">
                  <a:moveTo>
                    <a:pt x="0" y="0"/>
                  </a:moveTo>
                  <a:lnTo>
                    <a:pt x="14" y="0"/>
                  </a:lnTo>
                  <a:lnTo>
                    <a:pt x="20" y="12"/>
                  </a:lnTo>
                  <a:lnTo>
                    <a:pt x="39" y="30"/>
                  </a:lnTo>
                  <a:lnTo>
                    <a:pt x="48" y="50"/>
                  </a:lnTo>
                  <a:lnTo>
                    <a:pt x="62" y="52"/>
                  </a:lnTo>
                  <a:lnTo>
                    <a:pt x="73" y="56"/>
                  </a:lnTo>
                  <a:lnTo>
                    <a:pt x="82" y="64"/>
                  </a:lnTo>
                  <a:lnTo>
                    <a:pt x="93" y="64"/>
                  </a:lnTo>
                  <a:lnTo>
                    <a:pt x="105" y="76"/>
                  </a:lnTo>
                  <a:lnTo>
                    <a:pt x="116" y="86"/>
                  </a:lnTo>
                  <a:lnTo>
                    <a:pt x="128" y="92"/>
                  </a:lnTo>
                  <a:lnTo>
                    <a:pt x="126" y="98"/>
                  </a:lnTo>
                  <a:lnTo>
                    <a:pt x="119" y="102"/>
                  </a:lnTo>
                  <a:lnTo>
                    <a:pt x="112" y="102"/>
                  </a:lnTo>
                  <a:lnTo>
                    <a:pt x="109" y="108"/>
                  </a:lnTo>
                  <a:lnTo>
                    <a:pt x="123" y="120"/>
                  </a:lnTo>
                  <a:lnTo>
                    <a:pt x="133" y="132"/>
                  </a:lnTo>
                  <a:lnTo>
                    <a:pt x="149" y="144"/>
                  </a:lnTo>
                  <a:lnTo>
                    <a:pt x="139" y="157"/>
                  </a:lnTo>
                  <a:lnTo>
                    <a:pt x="130" y="161"/>
                  </a:lnTo>
                  <a:lnTo>
                    <a:pt x="132" y="169"/>
                  </a:lnTo>
                  <a:lnTo>
                    <a:pt x="116" y="169"/>
                  </a:lnTo>
                  <a:lnTo>
                    <a:pt x="110" y="163"/>
                  </a:lnTo>
                  <a:lnTo>
                    <a:pt x="98" y="148"/>
                  </a:lnTo>
                  <a:lnTo>
                    <a:pt x="89" y="134"/>
                  </a:lnTo>
                  <a:lnTo>
                    <a:pt x="75" y="110"/>
                  </a:lnTo>
                  <a:lnTo>
                    <a:pt x="59" y="92"/>
                  </a:lnTo>
                  <a:lnTo>
                    <a:pt x="41" y="66"/>
                  </a:lnTo>
                  <a:lnTo>
                    <a:pt x="30" y="58"/>
                  </a:lnTo>
                  <a:lnTo>
                    <a:pt x="22" y="52"/>
                  </a:lnTo>
                  <a:lnTo>
                    <a:pt x="18" y="38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4129088" y="3330575"/>
              <a:ext cx="1609725" cy="1908175"/>
            </a:xfrm>
            <a:custGeom>
              <a:avLst/>
              <a:gdLst/>
              <a:ahLst/>
              <a:cxnLst>
                <a:cxn ang="0">
                  <a:pos x="829" y="207"/>
                </a:cxn>
                <a:cxn ang="0">
                  <a:pos x="930" y="420"/>
                </a:cxn>
                <a:cxn ang="0">
                  <a:pos x="971" y="476"/>
                </a:cxn>
                <a:cxn ang="0">
                  <a:pos x="1060" y="462"/>
                </a:cxn>
                <a:cxn ang="0">
                  <a:pos x="1083" y="514"/>
                </a:cxn>
                <a:cxn ang="0">
                  <a:pos x="976" y="657"/>
                </a:cxn>
                <a:cxn ang="0">
                  <a:pos x="889" y="822"/>
                </a:cxn>
                <a:cxn ang="0">
                  <a:pos x="902" y="882"/>
                </a:cxn>
                <a:cxn ang="0">
                  <a:pos x="902" y="944"/>
                </a:cxn>
                <a:cxn ang="0">
                  <a:pos x="863" y="966"/>
                </a:cxn>
                <a:cxn ang="0">
                  <a:pos x="806" y="1047"/>
                </a:cxn>
                <a:cxn ang="0">
                  <a:pos x="784" y="1117"/>
                </a:cxn>
                <a:cxn ang="0">
                  <a:pos x="729" y="1213"/>
                </a:cxn>
                <a:cxn ang="0">
                  <a:pos x="699" y="1235"/>
                </a:cxn>
                <a:cxn ang="0">
                  <a:pos x="634" y="1283"/>
                </a:cxn>
                <a:cxn ang="0">
                  <a:pos x="554" y="1267"/>
                </a:cxn>
                <a:cxn ang="0">
                  <a:pos x="545" y="1221"/>
                </a:cxn>
                <a:cxn ang="0">
                  <a:pos x="509" y="1157"/>
                </a:cxn>
                <a:cxn ang="0">
                  <a:pos x="502" y="1103"/>
                </a:cxn>
                <a:cxn ang="0">
                  <a:pos x="492" y="1067"/>
                </a:cxn>
                <a:cxn ang="0">
                  <a:pos x="458" y="1028"/>
                </a:cxn>
                <a:cxn ang="0">
                  <a:pos x="437" y="976"/>
                </a:cxn>
                <a:cxn ang="0">
                  <a:pos x="467" y="886"/>
                </a:cxn>
                <a:cxn ang="0">
                  <a:pos x="453" y="763"/>
                </a:cxn>
                <a:cxn ang="0">
                  <a:pos x="405" y="701"/>
                </a:cxn>
                <a:cxn ang="0">
                  <a:pos x="398" y="603"/>
                </a:cxn>
                <a:cxn ang="0">
                  <a:pos x="328" y="567"/>
                </a:cxn>
                <a:cxn ang="0">
                  <a:pos x="238" y="577"/>
                </a:cxn>
                <a:cxn ang="0">
                  <a:pos x="51" y="500"/>
                </a:cxn>
                <a:cxn ang="0">
                  <a:pos x="9" y="372"/>
                </a:cxn>
                <a:cxn ang="0">
                  <a:pos x="43" y="283"/>
                </a:cxn>
                <a:cxn ang="0">
                  <a:pos x="105" y="185"/>
                </a:cxn>
                <a:cxn ang="0">
                  <a:pos x="197" y="111"/>
                </a:cxn>
                <a:cxn ang="0">
                  <a:pos x="266" y="34"/>
                </a:cxn>
                <a:cxn ang="0">
                  <a:pos x="330" y="53"/>
                </a:cxn>
                <a:cxn ang="0">
                  <a:pos x="399" y="20"/>
                </a:cxn>
                <a:cxn ang="0">
                  <a:pos x="447" y="4"/>
                </a:cxn>
                <a:cxn ang="0">
                  <a:pos x="485" y="44"/>
                </a:cxn>
                <a:cxn ang="0">
                  <a:pos x="559" y="107"/>
                </a:cxn>
                <a:cxn ang="0">
                  <a:pos x="611" y="77"/>
                </a:cxn>
                <a:cxn ang="0">
                  <a:pos x="689" y="99"/>
                </a:cxn>
                <a:cxn ang="0">
                  <a:pos x="776" y="97"/>
                </a:cxn>
              </a:cxnLst>
              <a:rect l="0" t="0" r="r" b="b"/>
              <a:pathLst>
                <a:path w="1084" h="1287">
                  <a:moveTo>
                    <a:pt x="811" y="153"/>
                  </a:moveTo>
                  <a:lnTo>
                    <a:pt x="829" y="207"/>
                  </a:lnTo>
                  <a:lnTo>
                    <a:pt x="863" y="289"/>
                  </a:lnTo>
                  <a:lnTo>
                    <a:pt x="930" y="420"/>
                  </a:lnTo>
                  <a:lnTo>
                    <a:pt x="955" y="438"/>
                  </a:lnTo>
                  <a:lnTo>
                    <a:pt x="971" y="476"/>
                  </a:lnTo>
                  <a:lnTo>
                    <a:pt x="1024" y="474"/>
                  </a:lnTo>
                  <a:lnTo>
                    <a:pt x="1060" y="462"/>
                  </a:lnTo>
                  <a:lnTo>
                    <a:pt x="1084" y="462"/>
                  </a:lnTo>
                  <a:lnTo>
                    <a:pt x="1083" y="514"/>
                  </a:lnTo>
                  <a:lnTo>
                    <a:pt x="1074" y="542"/>
                  </a:lnTo>
                  <a:lnTo>
                    <a:pt x="976" y="657"/>
                  </a:lnTo>
                  <a:lnTo>
                    <a:pt x="887" y="777"/>
                  </a:lnTo>
                  <a:lnTo>
                    <a:pt x="889" y="822"/>
                  </a:lnTo>
                  <a:lnTo>
                    <a:pt x="914" y="856"/>
                  </a:lnTo>
                  <a:lnTo>
                    <a:pt x="902" y="882"/>
                  </a:lnTo>
                  <a:lnTo>
                    <a:pt x="909" y="918"/>
                  </a:lnTo>
                  <a:lnTo>
                    <a:pt x="902" y="944"/>
                  </a:lnTo>
                  <a:lnTo>
                    <a:pt x="880" y="966"/>
                  </a:lnTo>
                  <a:lnTo>
                    <a:pt x="863" y="966"/>
                  </a:lnTo>
                  <a:lnTo>
                    <a:pt x="832" y="1004"/>
                  </a:lnTo>
                  <a:lnTo>
                    <a:pt x="806" y="1047"/>
                  </a:lnTo>
                  <a:lnTo>
                    <a:pt x="811" y="1095"/>
                  </a:lnTo>
                  <a:lnTo>
                    <a:pt x="784" y="1117"/>
                  </a:lnTo>
                  <a:lnTo>
                    <a:pt x="760" y="1167"/>
                  </a:lnTo>
                  <a:lnTo>
                    <a:pt x="729" y="1213"/>
                  </a:lnTo>
                  <a:lnTo>
                    <a:pt x="713" y="1231"/>
                  </a:lnTo>
                  <a:lnTo>
                    <a:pt x="699" y="1235"/>
                  </a:lnTo>
                  <a:lnTo>
                    <a:pt x="674" y="1265"/>
                  </a:lnTo>
                  <a:lnTo>
                    <a:pt x="634" y="1283"/>
                  </a:lnTo>
                  <a:lnTo>
                    <a:pt x="582" y="1287"/>
                  </a:lnTo>
                  <a:lnTo>
                    <a:pt x="554" y="1267"/>
                  </a:lnTo>
                  <a:lnTo>
                    <a:pt x="550" y="1247"/>
                  </a:lnTo>
                  <a:lnTo>
                    <a:pt x="545" y="1221"/>
                  </a:lnTo>
                  <a:lnTo>
                    <a:pt x="525" y="1207"/>
                  </a:lnTo>
                  <a:lnTo>
                    <a:pt x="509" y="1157"/>
                  </a:lnTo>
                  <a:lnTo>
                    <a:pt x="504" y="1133"/>
                  </a:lnTo>
                  <a:lnTo>
                    <a:pt x="502" y="1103"/>
                  </a:lnTo>
                  <a:lnTo>
                    <a:pt x="493" y="1081"/>
                  </a:lnTo>
                  <a:lnTo>
                    <a:pt x="492" y="1067"/>
                  </a:lnTo>
                  <a:lnTo>
                    <a:pt x="476" y="1045"/>
                  </a:lnTo>
                  <a:lnTo>
                    <a:pt x="458" y="1028"/>
                  </a:lnTo>
                  <a:lnTo>
                    <a:pt x="445" y="998"/>
                  </a:lnTo>
                  <a:lnTo>
                    <a:pt x="437" y="976"/>
                  </a:lnTo>
                  <a:lnTo>
                    <a:pt x="440" y="940"/>
                  </a:lnTo>
                  <a:lnTo>
                    <a:pt x="467" y="886"/>
                  </a:lnTo>
                  <a:lnTo>
                    <a:pt x="472" y="828"/>
                  </a:lnTo>
                  <a:lnTo>
                    <a:pt x="453" y="763"/>
                  </a:lnTo>
                  <a:lnTo>
                    <a:pt x="424" y="737"/>
                  </a:lnTo>
                  <a:lnTo>
                    <a:pt x="405" y="701"/>
                  </a:lnTo>
                  <a:lnTo>
                    <a:pt x="412" y="645"/>
                  </a:lnTo>
                  <a:lnTo>
                    <a:pt x="398" y="603"/>
                  </a:lnTo>
                  <a:lnTo>
                    <a:pt x="364" y="599"/>
                  </a:lnTo>
                  <a:lnTo>
                    <a:pt x="328" y="567"/>
                  </a:lnTo>
                  <a:lnTo>
                    <a:pt x="284" y="549"/>
                  </a:lnTo>
                  <a:lnTo>
                    <a:pt x="238" y="577"/>
                  </a:lnTo>
                  <a:lnTo>
                    <a:pt x="117" y="569"/>
                  </a:lnTo>
                  <a:lnTo>
                    <a:pt x="51" y="500"/>
                  </a:lnTo>
                  <a:lnTo>
                    <a:pt x="0" y="404"/>
                  </a:lnTo>
                  <a:lnTo>
                    <a:pt x="9" y="372"/>
                  </a:lnTo>
                  <a:lnTo>
                    <a:pt x="32" y="348"/>
                  </a:lnTo>
                  <a:lnTo>
                    <a:pt x="43" y="283"/>
                  </a:lnTo>
                  <a:lnTo>
                    <a:pt x="59" y="235"/>
                  </a:lnTo>
                  <a:lnTo>
                    <a:pt x="105" y="185"/>
                  </a:lnTo>
                  <a:lnTo>
                    <a:pt x="153" y="163"/>
                  </a:lnTo>
                  <a:lnTo>
                    <a:pt x="197" y="111"/>
                  </a:lnTo>
                  <a:lnTo>
                    <a:pt x="208" y="89"/>
                  </a:lnTo>
                  <a:lnTo>
                    <a:pt x="266" y="34"/>
                  </a:lnTo>
                  <a:lnTo>
                    <a:pt x="303" y="55"/>
                  </a:lnTo>
                  <a:lnTo>
                    <a:pt x="330" y="53"/>
                  </a:lnTo>
                  <a:lnTo>
                    <a:pt x="362" y="24"/>
                  </a:lnTo>
                  <a:lnTo>
                    <a:pt x="399" y="20"/>
                  </a:lnTo>
                  <a:lnTo>
                    <a:pt x="424" y="28"/>
                  </a:lnTo>
                  <a:lnTo>
                    <a:pt x="447" y="4"/>
                  </a:lnTo>
                  <a:lnTo>
                    <a:pt x="477" y="0"/>
                  </a:lnTo>
                  <a:lnTo>
                    <a:pt x="485" y="44"/>
                  </a:lnTo>
                  <a:lnTo>
                    <a:pt x="504" y="75"/>
                  </a:lnTo>
                  <a:lnTo>
                    <a:pt x="559" y="107"/>
                  </a:lnTo>
                  <a:lnTo>
                    <a:pt x="605" y="113"/>
                  </a:lnTo>
                  <a:lnTo>
                    <a:pt x="611" y="77"/>
                  </a:lnTo>
                  <a:lnTo>
                    <a:pt x="646" y="77"/>
                  </a:lnTo>
                  <a:lnTo>
                    <a:pt x="689" y="99"/>
                  </a:lnTo>
                  <a:lnTo>
                    <a:pt x="735" y="111"/>
                  </a:lnTo>
                  <a:lnTo>
                    <a:pt x="776" y="97"/>
                  </a:lnTo>
                  <a:lnTo>
                    <a:pt x="811" y="153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4479925" y="2801766"/>
              <a:ext cx="99817" cy="13637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22" y="18"/>
                </a:cxn>
                <a:cxn ang="0">
                  <a:pos x="34" y="18"/>
                </a:cxn>
                <a:cxn ang="0">
                  <a:pos x="52" y="0"/>
                </a:cxn>
                <a:cxn ang="0">
                  <a:pos x="57" y="12"/>
                </a:cxn>
                <a:cxn ang="0">
                  <a:pos x="66" y="12"/>
                </a:cxn>
                <a:cxn ang="0">
                  <a:pos x="70" y="18"/>
                </a:cxn>
                <a:cxn ang="0">
                  <a:pos x="64" y="28"/>
                </a:cxn>
                <a:cxn ang="0">
                  <a:pos x="57" y="32"/>
                </a:cxn>
                <a:cxn ang="0">
                  <a:pos x="57" y="40"/>
                </a:cxn>
                <a:cxn ang="0">
                  <a:pos x="55" y="44"/>
                </a:cxn>
                <a:cxn ang="0">
                  <a:pos x="54" y="50"/>
                </a:cxn>
                <a:cxn ang="0">
                  <a:pos x="57" y="58"/>
                </a:cxn>
                <a:cxn ang="0">
                  <a:pos x="52" y="66"/>
                </a:cxn>
                <a:cxn ang="0">
                  <a:pos x="47" y="70"/>
                </a:cxn>
                <a:cxn ang="0">
                  <a:pos x="41" y="70"/>
                </a:cxn>
                <a:cxn ang="0">
                  <a:pos x="39" y="72"/>
                </a:cxn>
                <a:cxn ang="0">
                  <a:pos x="38" y="78"/>
                </a:cxn>
                <a:cxn ang="0">
                  <a:pos x="29" y="80"/>
                </a:cxn>
                <a:cxn ang="0">
                  <a:pos x="27" y="78"/>
                </a:cxn>
                <a:cxn ang="0">
                  <a:pos x="20" y="84"/>
                </a:cxn>
                <a:cxn ang="0">
                  <a:pos x="18" y="86"/>
                </a:cxn>
                <a:cxn ang="0">
                  <a:pos x="9" y="92"/>
                </a:cxn>
                <a:cxn ang="0">
                  <a:pos x="6" y="92"/>
                </a:cxn>
                <a:cxn ang="0">
                  <a:pos x="4" y="88"/>
                </a:cxn>
                <a:cxn ang="0">
                  <a:pos x="2" y="78"/>
                </a:cxn>
                <a:cxn ang="0">
                  <a:pos x="0" y="76"/>
                </a:cxn>
                <a:cxn ang="0">
                  <a:pos x="0" y="68"/>
                </a:cxn>
                <a:cxn ang="0">
                  <a:pos x="6" y="64"/>
                </a:cxn>
                <a:cxn ang="0">
                  <a:pos x="11" y="60"/>
                </a:cxn>
                <a:cxn ang="0">
                  <a:pos x="15" y="52"/>
                </a:cxn>
                <a:cxn ang="0">
                  <a:pos x="20" y="52"/>
                </a:cxn>
                <a:cxn ang="0">
                  <a:pos x="23" y="54"/>
                </a:cxn>
                <a:cxn ang="0">
                  <a:pos x="29" y="52"/>
                </a:cxn>
                <a:cxn ang="0">
                  <a:pos x="23" y="50"/>
                </a:cxn>
                <a:cxn ang="0">
                  <a:pos x="16" y="28"/>
                </a:cxn>
              </a:cxnLst>
              <a:rect l="0" t="0" r="r" b="b"/>
              <a:pathLst>
                <a:path w="70" h="92">
                  <a:moveTo>
                    <a:pt x="16" y="28"/>
                  </a:moveTo>
                  <a:lnTo>
                    <a:pt x="22" y="18"/>
                  </a:lnTo>
                  <a:lnTo>
                    <a:pt x="34" y="18"/>
                  </a:lnTo>
                  <a:lnTo>
                    <a:pt x="52" y="0"/>
                  </a:lnTo>
                  <a:lnTo>
                    <a:pt x="57" y="12"/>
                  </a:lnTo>
                  <a:lnTo>
                    <a:pt x="66" y="12"/>
                  </a:lnTo>
                  <a:lnTo>
                    <a:pt x="70" y="18"/>
                  </a:lnTo>
                  <a:lnTo>
                    <a:pt x="64" y="28"/>
                  </a:lnTo>
                  <a:lnTo>
                    <a:pt x="57" y="32"/>
                  </a:lnTo>
                  <a:lnTo>
                    <a:pt x="57" y="40"/>
                  </a:lnTo>
                  <a:lnTo>
                    <a:pt x="55" y="44"/>
                  </a:lnTo>
                  <a:lnTo>
                    <a:pt x="54" y="50"/>
                  </a:lnTo>
                  <a:lnTo>
                    <a:pt x="57" y="58"/>
                  </a:lnTo>
                  <a:lnTo>
                    <a:pt x="52" y="66"/>
                  </a:lnTo>
                  <a:lnTo>
                    <a:pt x="47" y="70"/>
                  </a:lnTo>
                  <a:lnTo>
                    <a:pt x="41" y="70"/>
                  </a:lnTo>
                  <a:lnTo>
                    <a:pt x="39" y="72"/>
                  </a:lnTo>
                  <a:lnTo>
                    <a:pt x="38" y="78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0" y="84"/>
                  </a:lnTo>
                  <a:lnTo>
                    <a:pt x="18" y="86"/>
                  </a:lnTo>
                  <a:lnTo>
                    <a:pt x="9" y="92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2" y="78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6" y="64"/>
                  </a:lnTo>
                  <a:lnTo>
                    <a:pt x="11" y="60"/>
                  </a:lnTo>
                  <a:lnTo>
                    <a:pt x="15" y="52"/>
                  </a:lnTo>
                  <a:lnTo>
                    <a:pt x="20" y="52"/>
                  </a:lnTo>
                  <a:lnTo>
                    <a:pt x="23" y="54"/>
                  </a:lnTo>
                  <a:lnTo>
                    <a:pt x="29" y="52"/>
                  </a:lnTo>
                  <a:lnTo>
                    <a:pt x="23" y="50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4573870" y="2709863"/>
              <a:ext cx="120368" cy="246063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52" y="16"/>
                </a:cxn>
                <a:cxn ang="0">
                  <a:pos x="59" y="10"/>
                </a:cxn>
                <a:cxn ang="0">
                  <a:pos x="68" y="4"/>
                </a:cxn>
                <a:cxn ang="0">
                  <a:pos x="84" y="2"/>
                </a:cxn>
                <a:cxn ang="0">
                  <a:pos x="78" y="16"/>
                </a:cxn>
                <a:cxn ang="0">
                  <a:pos x="71" y="20"/>
                </a:cxn>
                <a:cxn ang="0">
                  <a:pos x="61" y="32"/>
                </a:cxn>
                <a:cxn ang="0">
                  <a:pos x="73" y="32"/>
                </a:cxn>
                <a:cxn ang="0">
                  <a:pos x="84" y="32"/>
                </a:cxn>
                <a:cxn ang="0">
                  <a:pos x="77" y="46"/>
                </a:cxn>
                <a:cxn ang="0">
                  <a:pos x="64" y="52"/>
                </a:cxn>
                <a:cxn ang="0">
                  <a:pos x="62" y="62"/>
                </a:cxn>
                <a:cxn ang="0">
                  <a:pos x="73" y="76"/>
                </a:cxn>
                <a:cxn ang="0">
                  <a:pos x="78" y="90"/>
                </a:cxn>
                <a:cxn ang="0">
                  <a:pos x="84" y="108"/>
                </a:cxn>
                <a:cxn ang="0">
                  <a:pos x="80" y="130"/>
                </a:cxn>
                <a:cxn ang="0">
                  <a:pos x="71" y="140"/>
                </a:cxn>
                <a:cxn ang="0">
                  <a:pos x="78" y="156"/>
                </a:cxn>
                <a:cxn ang="0">
                  <a:pos x="59" y="156"/>
                </a:cxn>
                <a:cxn ang="0">
                  <a:pos x="48" y="154"/>
                </a:cxn>
                <a:cxn ang="0">
                  <a:pos x="32" y="160"/>
                </a:cxn>
                <a:cxn ang="0">
                  <a:pos x="23" y="162"/>
                </a:cxn>
                <a:cxn ang="0">
                  <a:pos x="13" y="164"/>
                </a:cxn>
                <a:cxn ang="0">
                  <a:pos x="4" y="158"/>
                </a:cxn>
                <a:cxn ang="0">
                  <a:pos x="0" y="148"/>
                </a:cxn>
                <a:cxn ang="0">
                  <a:pos x="9" y="138"/>
                </a:cxn>
                <a:cxn ang="0">
                  <a:pos x="22" y="136"/>
                </a:cxn>
                <a:cxn ang="0">
                  <a:pos x="15" y="130"/>
                </a:cxn>
                <a:cxn ang="0">
                  <a:pos x="15" y="120"/>
                </a:cxn>
                <a:cxn ang="0">
                  <a:pos x="25" y="114"/>
                </a:cxn>
                <a:cxn ang="0">
                  <a:pos x="34" y="112"/>
                </a:cxn>
                <a:cxn ang="0">
                  <a:pos x="39" y="94"/>
                </a:cxn>
                <a:cxn ang="0">
                  <a:pos x="45" y="76"/>
                </a:cxn>
                <a:cxn ang="0">
                  <a:pos x="36" y="64"/>
                </a:cxn>
                <a:cxn ang="0">
                  <a:pos x="18" y="60"/>
                </a:cxn>
                <a:cxn ang="0">
                  <a:pos x="27" y="24"/>
                </a:cxn>
              </a:cxnLst>
              <a:rect l="0" t="0" r="r" b="b"/>
              <a:pathLst>
                <a:path w="84" h="166">
                  <a:moveTo>
                    <a:pt x="27" y="24"/>
                  </a:moveTo>
                  <a:lnTo>
                    <a:pt x="32" y="18"/>
                  </a:lnTo>
                  <a:lnTo>
                    <a:pt x="48" y="20"/>
                  </a:lnTo>
                  <a:lnTo>
                    <a:pt x="52" y="16"/>
                  </a:lnTo>
                  <a:lnTo>
                    <a:pt x="55" y="10"/>
                  </a:lnTo>
                  <a:lnTo>
                    <a:pt x="59" y="10"/>
                  </a:lnTo>
                  <a:lnTo>
                    <a:pt x="62" y="8"/>
                  </a:lnTo>
                  <a:lnTo>
                    <a:pt x="68" y="4"/>
                  </a:lnTo>
                  <a:lnTo>
                    <a:pt x="75" y="0"/>
                  </a:lnTo>
                  <a:lnTo>
                    <a:pt x="84" y="2"/>
                  </a:lnTo>
                  <a:lnTo>
                    <a:pt x="82" y="10"/>
                  </a:lnTo>
                  <a:lnTo>
                    <a:pt x="78" y="16"/>
                  </a:lnTo>
                  <a:lnTo>
                    <a:pt x="75" y="18"/>
                  </a:lnTo>
                  <a:lnTo>
                    <a:pt x="71" y="20"/>
                  </a:lnTo>
                  <a:lnTo>
                    <a:pt x="61" y="24"/>
                  </a:lnTo>
                  <a:lnTo>
                    <a:pt x="61" y="32"/>
                  </a:lnTo>
                  <a:lnTo>
                    <a:pt x="62" y="36"/>
                  </a:lnTo>
                  <a:lnTo>
                    <a:pt x="73" y="32"/>
                  </a:lnTo>
                  <a:lnTo>
                    <a:pt x="82" y="28"/>
                  </a:lnTo>
                  <a:lnTo>
                    <a:pt x="84" y="32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0" y="46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68" y="70"/>
                  </a:lnTo>
                  <a:lnTo>
                    <a:pt x="73" y="76"/>
                  </a:lnTo>
                  <a:lnTo>
                    <a:pt x="77" y="82"/>
                  </a:lnTo>
                  <a:lnTo>
                    <a:pt x="78" y="90"/>
                  </a:lnTo>
                  <a:lnTo>
                    <a:pt x="80" y="98"/>
                  </a:lnTo>
                  <a:lnTo>
                    <a:pt x="84" y="108"/>
                  </a:lnTo>
                  <a:lnTo>
                    <a:pt x="84" y="122"/>
                  </a:lnTo>
                  <a:lnTo>
                    <a:pt x="80" y="130"/>
                  </a:lnTo>
                  <a:lnTo>
                    <a:pt x="73" y="136"/>
                  </a:lnTo>
                  <a:lnTo>
                    <a:pt x="71" y="140"/>
                  </a:lnTo>
                  <a:lnTo>
                    <a:pt x="75" y="148"/>
                  </a:lnTo>
                  <a:lnTo>
                    <a:pt x="78" y="156"/>
                  </a:lnTo>
                  <a:lnTo>
                    <a:pt x="68" y="156"/>
                  </a:lnTo>
                  <a:lnTo>
                    <a:pt x="59" y="156"/>
                  </a:lnTo>
                  <a:lnTo>
                    <a:pt x="55" y="154"/>
                  </a:lnTo>
                  <a:lnTo>
                    <a:pt x="48" y="154"/>
                  </a:lnTo>
                  <a:lnTo>
                    <a:pt x="39" y="156"/>
                  </a:lnTo>
                  <a:lnTo>
                    <a:pt x="32" y="160"/>
                  </a:lnTo>
                  <a:lnTo>
                    <a:pt x="27" y="160"/>
                  </a:lnTo>
                  <a:lnTo>
                    <a:pt x="23" y="162"/>
                  </a:lnTo>
                  <a:lnTo>
                    <a:pt x="15" y="166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4" y="158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4" y="138"/>
                  </a:lnTo>
                  <a:lnTo>
                    <a:pt x="9" y="138"/>
                  </a:lnTo>
                  <a:lnTo>
                    <a:pt x="15" y="136"/>
                  </a:lnTo>
                  <a:lnTo>
                    <a:pt x="22" y="136"/>
                  </a:lnTo>
                  <a:lnTo>
                    <a:pt x="22" y="134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5" y="120"/>
                  </a:lnTo>
                  <a:lnTo>
                    <a:pt x="22" y="116"/>
                  </a:lnTo>
                  <a:lnTo>
                    <a:pt x="25" y="114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38" y="110"/>
                  </a:lnTo>
                  <a:lnTo>
                    <a:pt x="39" y="94"/>
                  </a:lnTo>
                  <a:lnTo>
                    <a:pt x="45" y="82"/>
                  </a:lnTo>
                  <a:lnTo>
                    <a:pt x="45" y="76"/>
                  </a:lnTo>
                  <a:lnTo>
                    <a:pt x="32" y="74"/>
                  </a:lnTo>
                  <a:lnTo>
                    <a:pt x="36" y="64"/>
                  </a:lnTo>
                  <a:lnTo>
                    <a:pt x="27" y="58"/>
                  </a:lnTo>
                  <a:lnTo>
                    <a:pt x="18" y="60"/>
                  </a:lnTo>
                  <a:lnTo>
                    <a:pt x="29" y="46"/>
                  </a:lnTo>
                  <a:lnTo>
                    <a:pt x="27" y="24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5502275" y="4637088"/>
              <a:ext cx="209550" cy="400050"/>
            </a:xfrm>
            <a:custGeom>
              <a:avLst/>
              <a:gdLst/>
              <a:ahLst/>
              <a:cxnLst>
                <a:cxn ang="0">
                  <a:pos x="26" y="86"/>
                </a:cxn>
                <a:cxn ang="0">
                  <a:pos x="23" y="140"/>
                </a:cxn>
                <a:cxn ang="0">
                  <a:pos x="10" y="173"/>
                </a:cxn>
                <a:cxn ang="0">
                  <a:pos x="0" y="205"/>
                </a:cxn>
                <a:cxn ang="0">
                  <a:pos x="0" y="229"/>
                </a:cxn>
                <a:cxn ang="0">
                  <a:pos x="3" y="249"/>
                </a:cxn>
                <a:cxn ang="0">
                  <a:pos x="16" y="267"/>
                </a:cxn>
                <a:cxn ang="0">
                  <a:pos x="26" y="269"/>
                </a:cxn>
                <a:cxn ang="0">
                  <a:pos x="35" y="269"/>
                </a:cxn>
                <a:cxn ang="0">
                  <a:pos x="46" y="271"/>
                </a:cxn>
                <a:cxn ang="0">
                  <a:pos x="51" y="257"/>
                </a:cxn>
                <a:cxn ang="0">
                  <a:pos x="56" y="221"/>
                </a:cxn>
                <a:cxn ang="0">
                  <a:pos x="72" y="197"/>
                </a:cxn>
                <a:cxn ang="0">
                  <a:pos x="76" y="161"/>
                </a:cxn>
                <a:cxn ang="0">
                  <a:pos x="83" y="148"/>
                </a:cxn>
                <a:cxn ang="0">
                  <a:pos x="90" y="138"/>
                </a:cxn>
                <a:cxn ang="0">
                  <a:pos x="95" y="112"/>
                </a:cxn>
                <a:cxn ang="0">
                  <a:pos x="106" y="96"/>
                </a:cxn>
                <a:cxn ang="0">
                  <a:pos x="113" y="84"/>
                </a:cxn>
                <a:cxn ang="0">
                  <a:pos x="120" y="74"/>
                </a:cxn>
                <a:cxn ang="0">
                  <a:pos x="120" y="68"/>
                </a:cxn>
                <a:cxn ang="0">
                  <a:pos x="136" y="54"/>
                </a:cxn>
                <a:cxn ang="0">
                  <a:pos x="138" y="30"/>
                </a:cxn>
                <a:cxn ang="0">
                  <a:pos x="142" y="16"/>
                </a:cxn>
                <a:cxn ang="0">
                  <a:pos x="127" y="10"/>
                </a:cxn>
                <a:cxn ang="0">
                  <a:pos x="119" y="0"/>
                </a:cxn>
                <a:cxn ang="0">
                  <a:pos x="106" y="10"/>
                </a:cxn>
                <a:cxn ang="0">
                  <a:pos x="95" y="34"/>
                </a:cxn>
                <a:cxn ang="0">
                  <a:pos x="83" y="52"/>
                </a:cxn>
                <a:cxn ang="0">
                  <a:pos x="72" y="66"/>
                </a:cxn>
                <a:cxn ang="0">
                  <a:pos x="67" y="66"/>
                </a:cxn>
                <a:cxn ang="0">
                  <a:pos x="56" y="74"/>
                </a:cxn>
                <a:cxn ang="0">
                  <a:pos x="51" y="82"/>
                </a:cxn>
                <a:cxn ang="0">
                  <a:pos x="26" y="86"/>
                </a:cxn>
              </a:cxnLst>
              <a:rect l="0" t="0" r="r" b="b"/>
              <a:pathLst>
                <a:path w="142" h="271">
                  <a:moveTo>
                    <a:pt x="26" y="86"/>
                  </a:moveTo>
                  <a:lnTo>
                    <a:pt x="23" y="140"/>
                  </a:lnTo>
                  <a:lnTo>
                    <a:pt x="10" y="17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3" y="249"/>
                  </a:lnTo>
                  <a:lnTo>
                    <a:pt x="16" y="267"/>
                  </a:lnTo>
                  <a:lnTo>
                    <a:pt x="26" y="269"/>
                  </a:lnTo>
                  <a:lnTo>
                    <a:pt x="35" y="269"/>
                  </a:lnTo>
                  <a:lnTo>
                    <a:pt x="46" y="271"/>
                  </a:lnTo>
                  <a:lnTo>
                    <a:pt x="51" y="257"/>
                  </a:lnTo>
                  <a:lnTo>
                    <a:pt x="56" y="221"/>
                  </a:lnTo>
                  <a:lnTo>
                    <a:pt x="72" y="197"/>
                  </a:lnTo>
                  <a:lnTo>
                    <a:pt x="76" y="161"/>
                  </a:lnTo>
                  <a:lnTo>
                    <a:pt x="83" y="148"/>
                  </a:lnTo>
                  <a:lnTo>
                    <a:pt x="90" y="138"/>
                  </a:lnTo>
                  <a:lnTo>
                    <a:pt x="95" y="112"/>
                  </a:lnTo>
                  <a:lnTo>
                    <a:pt x="106" y="96"/>
                  </a:lnTo>
                  <a:lnTo>
                    <a:pt x="113" y="84"/>
                  </a:lnTo>
                  <a:lnTo>
                    <a:pt x="120" y="74"/>
                  </a:lnTo>
                  <a:lnTo>
                    <a:pt x="120" y="68"/>
                  </a:lnTo>
                  <a:lnTo>
                    <a:pt x="136" y="54"/>
                  </a:lnTo>
                  <a:lnTo>
                    <a:pt x="138" y="30"/>
                  </a:lnTo>
                  <a:lnTo>
                    <a:pt x="142" y="16"/>
                  </a:lnTo>
                  <a:lnTo>
                    <a:pt x="127" y="10"/>
                  </a:lnTo>
                  <a:lnTo>
                    <a:pt x="119" y="0"/>
                  </a:lnTo>
                  <a:lnTo>
                    <a:pt x="106" y="10"/>
                  </a:lnTo>
                  <a:lnTo>
                    <a:pt x="95" y="34"/>
                  </a:lnTo>
                  <a:lnTo>
                    <a:pt x="83" y="52"/>
                  </a:lnTo>
                  <a:lnTo>
                    <a:pt x="72" y="66"/>
                  </a:lnTo>
                  <a:lnTo>
                    <a:pt x="67" y="66"/>
                  </a:lnTo>
                  <a:lnTo>
                    <a:pt x="56" y="74"/>
                  </a:lnTo>
                  <a:lnTo>
                    <a:pt x="51" y="82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4481513" y="2339975"/>
              <a:ext cx="2881313" cy="1900238"/>
            </a:xfrm>
            <a:custGeom>
              <a:avLst/>
              <a:gdLst/>
              <a:ahLst/>
              <a:cxnLst>
                <a:cxn ang="0">
                  <a:pos x="113" y="538"/>
                </a:cxn>
                <a:cxn ang="0">
                  <a:pos x="129" y="445"/>
                </a:cxn>
                <a:cxn ang="0">
                  <a:pos x="195" y="391"/>
                </a:cxn>
                <a:cxn ang="0">
                  <a:pos x="270" y="365"/>
                </a:cxn>
                <a:cxn ang="0">
                  <a:pos x="291" y="311"/>
                </a:cxn>
                <a:cxn ang="0">
                  <a:pos x="387" y="263"/>
                </a:cxn>
                <a:cxn ang="0">
                  <a:pos x="449" y="196"/>
                </a:cxn>
                <a:cxn ang="0">
                  <a:pos x="420" y="162"/>
                </a:cxn>
                <a:cxn ang="0">
                  <a:pos x="426" y="130"/>
                </a:cxn>
                <a:cxn ang="0">
                  <a:pos x="364" y="176"/>
                </a:cxn>
                <a:cxn ang="0">
                  <a:pos x="344" y="267"/>
                </a:cxn>
                <a:cxn ang="0">
                  <a:pos x="302" y="295"/>
                </a:cxn>
                <a:cxn ang="0">
                  <a:pos x="280" y="247"/>
                </a:cxn>
                <a:cxn ang="0">
                  <a:pos x="222" y="269"/>
                </a:cxn>
                <a:cxn ang="0">
                  <a:pos x="206" y="233"/>
                </a:cxn>
                <a:cxn ang="0">
                  <a:pos x="207" y="198"/>
                </a:cxn>
                <a:cxn ang="0">
                  <a:pos x="270" y="174"/>
                </a:cxn>
                <a:cxn ang="0">
                  <a:pos x="310" y="112"/>
                </a:cxn>
                <a:cxn ang="0">
                  <a:pos x="376" y="38"/>
                </a:cxn>
                <a:cxn ang="0">
                  <a:pos x="467" y="18"/>
                </a:cxn>
                <a:cxn ang="0">
                  <a:pos x="587" y="74"/>
                </a:cxn>
                <a:cxn ang="0">
                  <a:pos x="545" y="162"/>
                </a:cxn>
                <a:cxn ang="0">
                  <a:pos x="587" y="206"/>
                </a:cxn>
                <a:cxn ang="0">
                  <a:pos x="625" y="156"/>
                </a:cxn>
                <a:cxn ang="0">
                  <a:pos x="786" y="136"/>
                </a:cxn>
                <a:cxn ang="0">
                  <a:pos x="981" y="24"/>
                </a:cxn>
                <a:cxn ang="0">
                  <a:pos x="1285" y="74"/>
                </a:cxn>
                <a:cxn ang="0">
                  <a:pos x="1833" y="164"/>
                </a:cxn>
                <a:cxn ang="0">
                  <a:pos x="1881" y="216"/>
                </a:cxn>
                <a:cxn ang="0">
                  <a:pos x="1899" y="389"/>
                </a:cxn>
                <a:cxn ang="0">
                  <a:pos x="1739" y="249"/>
                </a:cxn>
                <a:cxn ang="0">
                  <a:pos x="1613" y="313"/>
                </a:cxn>
                <a:cxn ang="0">
                  <a:pos x="1787" y="556"/>
                </a:cxn>
                <a:cxn ang="0">
                  <a:pos x="1716" y="662"/>
                </a:cxn>
                <a:cxn ang="0">
                  <a:pos x="1831" y="899"/>
                </a:cxn>
                <a:cxn ang="0">
                  <a:pos x="1714" y="1022"/>
                </a:cxn>
                <a:cxn ang="0">
                  <a:pos x="1684" y="1120"/>
                </a:cxn>
                <a:cxn ang="0">
                  <a:pos x="1677" y="1214"/>
                </a:cxn>
                <a:cxn ang="0">
                  <a:pos x="1636" y="1210"/>
                </a:cxn>
                <a:cxn ang="0">
                  <a:pos x="1516" y="1012"/>
                </a:cxn>
                <a:cxn ang="0">
                  <a:pos x="1345" y="1006"/>
                </a:cxn>
                <a:cxn ang="0">
                  <a:pos x="1242" y="1122"/>
                </a:cxn>
                <a:cxn ang="0">
                  <a:pos x="1031" y="871"/>
                </a:cxn>
                <a:cxn ang="0">
                  <a:pos x="752" y="783"/>
                </a:cxn>
                <a:cxn ang="0">
                  <a:pos x="964" y="939"/>
                </a:cxn>
                <a:cxn ang="0">
                  <a:pos x="717" y="1078"/>
                </a:cxn>
                <a:cxn ang="0">
                  <a:pos x="653" y="947"/>
                </a:cxn>
                <a:cxn ang="0">
                  <a:pos x="550" y="793"/>
                </a:cxn>
                <a:cxn ang="0">
                  <a:pos x="490" y="680"/>
                </a:cxn>
                <a:cxn ang="0">
                  <a:pos x="461" y="628"/>
                </a:cxn>
                <a:cxn ang="0">
                  <a:pos x="424" y="596"/>
                </a:cxn>
                <a:cxn ang="0">
                  <a:pos x="410" y="654"/>
                </a:cxn>
                <a:cxn ang="0">
                  <a:pos x="358" y="564"/>
                </a:cxn>
                <a:cxn ang="0">
                  <a:pos x="300" y="532"/>
                </a:cxn>
                <a:cxn ang="0">
                  <a:pos x="362" y="610"/>
                </a:cxn>
                <a:cxn ang="0">
                  <a:pos x="335" y="628"/>
                </a:cxn>
                <a:cxn ang="0">
                  <a:pos x="286" y="576"/>
                </a:cxn>
                <a:cxn ang="0">
                  <a:pos x="229" y="540"/>
                </a:cxn>
                <a:cxn ang="0">
                  <a:pos x="154" y="586"/>
                </a:cxn>
                <a:cxn ang="0">
                  <a:pos x="138" y="640"/>
                </a:cxn>
                <a:cxn ang="0">
                  <a:pos x="87" y="678"/>
                </a:cxn>
                <a:cxn ang="0">
                  <a:pos x="10" y="654"/>
                </a:cxn>
              </a:cxnLst>
              <a:rect l="0" t="0" r="r" b="b"/>
              <a:pathLst>
                <a:path w="1943" h="1283">
                  <a:moveTo>
                    <a:pt x="0" y="576"/>
                  </a:moveTo>
                  <a:lnTo>
                    <a:pt x="18" y="558"/>
                  </a:lnTo>
                  <a:lnTo>
                    <a:pt x="28" y="544"/>
                  </a:lnTo>
                  <a:lnTo>
                    <a:pt x="51" y="544"/>
                  </a:lnTo>
                  <a:lnTo>
                    <a:pt x="76" y="548"/>
                  </a:lnTo>
                  <a:lnTo>
                    <a:pt x="94" y="540"/>
                  </a:lnTo>
                  <a:lnTo>
                    <a:pt x="113" y="538"/>
                  </a:lnTo>
                  <a:lnTo>
                    <a:pt x="115" y="514"/>
                  </a:lnTo>
                  <a:lnTo>
                    <a:pt x="126" y="498"/>
                  </a:lnTo>
                  <a:lnTo>
                    <a:pt x="99" y="480"/>
                  </a:lnTo>
                  <a:lnTo>
                    <a:pt x="96" y="467"/>
                  </a:lnTo>
                  <a:lnTo>
                    <a:pt x="97" y="447"/>
                  </a:lnTo>
                  <a:lnTo>
                    <a:pt x="117" y="447"/>
                  </a:lnTo>
                  <a:lnTo>
                    <a:pt x="129" y="445"/>
                  </a:lnTo>
                  <a:lnTo>
                    <a:pt x="131" y="447"/>
                  </a:lnTo>
                  <a:lnTo>
                    <a:pt x="145" y="435"/>
                  </a:lnTo>
                  <a:lnTo>
                    <a:pt x="160" y="429"/>
                  </a:lnTo>
                  <a:lnTo>
                    <a:pt x="165" y="429"/>
                  </a:lnTo>
                  <a:lnTo>
                    <a:pt x="174" y="417"/>
                  </a:lnTo>
                  <a:lnTo>
                    <a:pt x="184" y="413"/>
                  </a:lnTo>
                  <a:lnTo>
                    <a:pt x="195" y="391"/>
                  </a:lnTo>
                  <a:lnTo>
                    <a:pt x="202" y="397"/>
                  </a:lnTo>
                  <a:lnTo>
                    <a:pt x="216" y="383"/>
                  </a:lnTo>
                  <a:lnTo>
                    <a:pt x="218" y="383"/>
                  </a:lnTo>
                  <a:lnTo>
                    <a:pt x="236" y="367"/>
                  </a:lnTo>
                  <a:lnTo>
                    <a:pt x="247" y="365"/>
                  </a:lnTo>
                  <a:lnTo>
                    <a:pt x="261" y="365"/>
                  </a:lnTo>
                  <a:lnTo>
                    <a:pt x="270" y="365"/>
                  </a:lnTo>
                  <a:lnTo>
                    <a:pt x="262" y="345"/>
                  </a:lnTo>
                  <a:lnTo>
                    <a:pt x="259" y="329"/>
                  </a:lnTo>
                  <a:lnTo>
                    <a:pt x="255" y="295"/>
                  </a:lnTo>
                  <a:lnTo>
                    <a:pt x="277" y="293"/>
                  </a:lnTo>
                  <a:lnTo>
                    <a:pt x="287" y="287"/>
                  </a:lnTo>
                  <a:lnTo>
                    <a:pt x="282" y="301"/>
                  </a:lnTo>
                  <a:lnTo>
                    <a:pt x="291" y="311"/>
                  </a:lnTo>
                  <a:lnTo>
                    <a:pt x="300" y="323"/>
                  </a:lnTo>
                  <a:lnTo>
                    <a:pt x="305" y="331"/>
                  </a:lnTo>
                  <a:lnTo>
                    <a:pt x="330" y="329"/>
                  </a:lnTo>
                  <a:lnTo>
                    <a:pt x="351" y="299"/>
                  </a:lnTo>
                  <a:lnTo>
                    <a:pt x="367" y="285"/>
                  </a:lnTo>
                  <a:lnTo>
                    <a:pt x="376" y="275"/>
                  </a:lnTo>
                  <a:lnTo>
                    <a:pt x="387" y="263"/>
                  </a:lnTo>
                  <a:lnTo>
                    <a:pt x="397" y="247"/>
                  </a:lnTo>
                  <a:lnTo>
                    <a:pt x="406" y="253"/>
                  </a:lnTo>
                  <a:lnTo>
                    <a:pt x="406" y="243"/>
                  </a:lnTo>
                  <a:lnTo>
                    <a:pt x="412" y="237"/>
                  </a:lnTo>
                  <a:lnTo>
                    <a:pt x="428" y="241"/>
                  </a:lnTo>
                  <a:lnTo>
                    <a:pt x="454" y="267"/>
                  </a:lnTo>
                  <a:lnTo>
                    <a:pt x="449" y="196"/>
                  </a:lnTo>
                  <a:lnTo>
                    <a:pt x="426" y="228"/>
                  </a:lnTo>
                  <a:lnTo>
                    <a:pt x="408" y="226"/>
                  </a:lnTo>
                  <a:lnTo>
                    <a:pt x="403" y="206"/>
                  </a:lnTo>
                  <a:lnTo>
                    <a:pt x="403" y="196"/>
                  </a:lnTo>
                  <a:lnTo>
                    <a:pt x="397" y="190"/>
                  </a:lnTo>
                  <a:lnTo>
                    <a:pt x="412" y="174"/>
                  </a:lnTo>
                  <a:lnTo>
                    <a:pt x="420" y="162"/>
                  </a:lnTo>
                  <a:lnTo>
                    <a:pt x="429" y="158"/>
                  </a:lnTo>
                  <a:lnTo>
                    <a:pt x="436" y="156"/>
                  </a:lnTo>
                  <a:lnTo>
                    <a:pt x="442" y="146"/>
                  </a:lnTo>
                  <a:lnTo>
                    <a:pt x="449" y="144"/>
                  </a:lnTo>
                  <a:lnTo>
                    <a:pt x="458" y="144"/>
                  </a:lnTo>
                  <a:lnTo>
                    <a:pt x="442" y="126"/>
                  </a:lnTo>
                  <a:lnTo>
                    <a:pt x="426" y="130"/>
                  </a:lnTo>
                  <a:lnTo>
                    <a:pt x="415" y="130"/>
                  </a:lnTo>
                  <a:lnTo>
                    <a:pt x="406" y="124"/>
                  </a:lnTo>
                  <a:lnTo>
                    <a:pt x="406" y="136"/>
                  </a:lnTo>
                  <a:lnTo>
                    <a:pt x="397" y="148"/>
                  </a:lnTo>
                  <a:lnTo>
                    <a:pt x="385" y="168"/>
                  </a:lnTo>
                  <a:lnTo>
                    <a:pt x="373" y="176"/>
                  </a:lnTo>
                  <a:lnTo>
                    <a:pt x="364" y="176"/>
                  </a:lnTo>
                  <a:lnTo>
                    <a:pt x="360" y="190"/>
                  </a:lnTo>
                  <a:lnTo>
                    <a:pt x="360" y="196"/>
                  </a:lnTo>
                  <a:lnTo>
                    <a:pt x="353" y="202"/>
                  </a:lnTo>
                  <a:lnTo>
                    <a:pt x="362" y="226"/>
                  </a:lnTo>
                  <a:lnTo>
                    <a:pt x="367" y="237"/>
                  </a:lnTo>
                  <a:lnTo>
                    <a:pt x="357" y="255"/>
                  </a:lnTo>
                  <a:lnTo>
                    <a:pt x="344" y="267"/>
                  </a:lnTo>
                  <a:lnTo>
                    <a:pt x="341" y="285"/>
                  </a:lnTo>
                  <a:lnTo>
                    <a:pt x="333" y="299"/>
                  </a:lnTo>
                  <a:lnTo>
                    <a:pt x="326" y="299"/>
                  </a:lnTo>
                  <a:lnTo>
                    <a:pt x="316" y="301"/>
                  </a:lnTo>
                  <a:lnTo>
                    <a:pt x="305" y="307"/>
                  </a:lnTo>
                  <a:lnTo>
                    <a:pt x="302" y="305"/>
                  </a:lnTo>
                  <a:lnTo>
                    <a:pt x="302" y="295"/>
                  </a:lnTo>
                  <a:lnTo>
                    <a:pt x="300" y="279"/>
                  </a:lnTo>
                  <a:lnTo>
                    <a:pt x="291" y="279"/>
                  </a:lnTo>
                  <a:lnTo>
                    <a:pt x="286" y="269"/>
                  </a:lnTo>
                  <a:lnTo>
                    <a:pt x="287" y="255"/>
                  </a:lnTo>
                  <a:lnTo>
                    <a:pt x="289" y="247"/>
                  </a:lnTo>
                  <a:lnTo>
                    <a:pt x="287" y="243"/>
                  </a:lnTo>
                  <a:lnTo>
                    <a:pt x="280" y="247"/>
                  </a:lnTo>
                  <a:lnTo>
                    <a:pt x="277" y="247"/>
                  </a:lnTo>
                  <a:lnTo>
                    <a:pt x="271" y="245"/>
                  </a:lnTo>
                  <a:lnTo>
                    <a:pt x="268" y="243"/>
                  </a:lnTo>
                  <a:lnTo>
                    <a:pt x="259" y="251"/>
                  </a:lnTo>
                  <a:lnTo>
                    <a:pt x="250" y="261"/>
                  </a:lnTo>
                  <a:lnTo>
                    <a:pt x="241" y="271"/>
                  </a:lnTo>
                  <a:lnTo>
                    <a:pt x="222" y="269"/>
                  </a:lnTo>
                  <a:lnTo>
                    <a:pt x="209" y="267"/>
                  </a:lnTo>
                  <a:lnTo>
                    <a:pt x="200" y="257"/>
                  </a:lnTo>
                  <a:lnTo>
                    <a:pt x="200" y="251"/>
                  </a:lnTo>
                  <a:lnTo>
                    <a:pt x="206" y="243"/>
                  </a:lnTo>
                  <a:lnTo>
                    <a:pt x="213" y="237"/>
                  </a:lnTo>
                  <a:lnTo>
                    <a:pt x="218" y="229"/>
                  </a:lnTo>
                  <a:lnTo>
                    <a:pt x="206" y="233"/>
                  </a:lnTo>
                  <a:lnTo>
                    <a:pt x="200" y="224"/>
                  </a:lnTo>
                  <a:lnTo>
                    <a:pt x="200" y="218"/>
                  </a:lnTo>
                  <a:lnTo>
                    <a:pt x="218" y="216"/>
                  </a:lnTo>
                  <a:lnTo>
                    <a:pt x="234" y="214"/>
                  </a:lnTo>
                  <a:lnTo>
                    <a:pt x="223" y="208"/>
                  </a:lnTo>
                  <a:lnTo>
                    <a:pt x="207" y="210"/>
                  </a:lnTo>
                  <a:lnTo>
                    <a:pt x="207" y="198"/>
                  </a:lnTo>
                  <a:lnTo>
                    <a:pt x="215" y="190"/>
                  </a:lnTo>
                  <a:lnTo>
                    <a:pt x="231" y="182"/>
                  </a:lnTo>
                  <a:lnTo>
                    <a:pt x="236" y="174"/>
                  </a:lnTo>
                  <a:lnTo>
                    <a:pt x="241" y="170"/>
                  </a:lnTo>
                  <a:lnTo>
                    <a:pt x="254" y="168"/>
                  </a:lnTo>
                  <a:lnTo>
                    <a:pt x="264" y="170"/>
                  </a:lnTo>
                  <a:lnTo>
                    <a:pt x="270" y="174"/>
                  </a:lnTo>
                  <a:lnTo>
                    <a:pt x="278" y="168"/>
                  </a:lnTo>
                  <a:lnTo>
                    <a:pt x="270" y="166"/>
                  </a:lnTo>
                  <a:lnTo>
                    <a:pt x="270" y="150"/>
                  </a:lnTo>
                  <a:lnTo>
                    <a:pt x="293" y="132"/>
                  </a:lnTo>
                  <a:lnTo>
                    <a:pt x="305" y="120"/>
                  </a:lnTo>
                  <a:lnTo>
                    <a:pt x="312" y="118"/>
                  </a:lnTo>
                  <a:lnTo>
                    <a:pt x="310" y="112"/>
                  </a:lnTo>
                  <a:lnTo>
                    <a:pt x="321" y="98"/>
                  </a:lnTo>
                  <a:lnTo>
                    <a:pt x="333" y="80"/>
                  </a:lnTo>
                  <a:lnTo>
                    <a:pt x="348" y="72"/>
                  </a:lnTo>
                  <a:lnTo>
                    <a:pt x="337" y="64"/>
                  </a:lnTo>
                  <a:lnTo>
                    <a:pt x="365" y="46"/>
                  </a:lnTo>
                  <a:lnTo>
                    <a:pt x="378" y="48"/>
                  </a:lnTo>
                  <a:lnTo>
                    <a:pt x="376" y="38"/>
                  </a:lnTo>
                  <a:lnTo>
                    <a:pt x="401" y="36"/>
                  </a:lnTo>
                  <a:lnTo>
                    <a:pt x="447" y="4"/>
                  </a:lnTo>
                  <a:lnTo>
                    <a:pt x="454" y="0"/>
                  </a:lnTo>
                  <a:lnTo>
                    <a:pt x="445" y="24"/>
                  </a:lnTo>
                  <a:lnTo>
                    <a:pt x="456" y="12"/>
                  </a:lnTo>
                  <a:lnTo>
                    <a:pt x="468" y="8"/>
                  </a:lnTo>
                  <a:lnTo>
                    <a:pt x="467" y="18"/>
                  </a:lnTo>
                  <a:lnTo>
                    <a:pt x="502" y="6"/>
                  </a:lnTo>
                  <a:lnTo>
                    <a:pt x="520" y="16"/>
                  </a:lnTo>
                  <a:lnTo>
                    <a:pt x="495" y="26"/>
                  </a:lnTo>
                  <a:lnTo>
                    <a:pt x="504" y="38"/>
                  </a:lnTo>
                  <a:lnTo>
                    <a:pt x="539" y="36"/>
                  </a:lnTo>
                  <a:lnTo>
                    <a:pt x="591" y="54"/>
                  </a:lnTo>
                  <a:lnTo>
                    <a:pt x="587" y="74"/>
                  </a:lnTo>
                  <a:lnTo>
                    <a:pt x="566" y="92"/>
                  </a:lnTo>
                  <a:lnTo>
                    <a:pt x="534" y="102"/>
                  </a:lnTo>
                  <a:lnTo>
                    <a:pt x="529" y="124"/>
                  </a:lnTo>
                  <a:lnTo>
                    <a:pt x="530" y="144"/>
                  </a:lnTo>
                  <a:lnTo>
                    <a:pt x="539" y="148"/>
                  </a:lnTo>
                  <a:lnTo>
                    <a:pt x="541" y="158"/>
                  </a:lnTo>
                  <a:lnTo>
                    <a:pt x="545" y="162"/>
                  </a:lnTo>
                  <a:lnTo>
                    <a:pt x="552" y="166"/>
                  </a:lnTo>
                  <a:lnTo>
                    <a:pt x="554" y="178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5" y="198"/>
                  </a:lnTo>
                  <a:lnTo>
                    <a:pt x="578" y="202"/>
                  </a:lnTo>
                  <a:lnTo>
                    <a:pt x="587" y="206"/>
                  </a:lnTo>
                  <a:lnTo>
                    <a:pt x="593" y="200"/>
                  </a:lnTo>
                  <a:lnTo>
                    <a:pt x="598" y="190"/>
                  </a:lnTo>
                  <a:lnTo>
                    <a:pt x="601" y="184"/>
                  </a:lnTo>
                  <a:lnTo>
                    <a:pt x="610" y="188"/>
                  </a:lnTo>
                  <a:lnTo>
                    <a:pt x="621" y="174"/>
                  </a:lnTo>
                  <a:lnTo>
                    <a:pt x="621" y="164"/>
                  </a:lnTo>
                  <a:lnTo>
                    <a:pt x="625" y="156"/>
                  </a:lnTo>
                  <a:lnTo>
                    <a:pt x="626" y="150"/>
                  </a:lnTo>
                  <a:lnTo>
                    <a:pt x="648" y="144"/>
                  </a:lnTo>
                  <a:lnTo>
                    <a:pt x="665" y="138"/>
                  </a:lnTo>
                  <a:lnTo>
                    <a:pt x="688" y="130"/>
                  </a:lnTo>
                  <a:lnTo>
                    <a:pt x="715" y="136"/>
                  </a:lnTo>
                  <a:lnTo>
                    <a:pt x="742" y="136"/>
                  </a:lnTo>
                  <a:lnTo>
                    <a:pt x="786" y="136"/>
                  </a:lnTo>
                  <a:lnTo>
                    <a:pt x="793" y="86"/>
                  </a:lnTo>
                  <a:lnTo>
                    <a:pt x="818" y="88"/>
                  </a:lnTo>
                  <a:lnTo>
                    <a:pt x="836" y="126"/>
                  </a:lnTo>
                  <a:lnTo>
                    <a:pt x="839" y="94"/>
                  </a:lnTo>
                  <a:lnTo>
                    <a:pt x="921" y="6"/>
                  </a:lnTo>
                  <a:lnTo>
                    <a:pt x="953" y="6"/>
                  </a:lnTo>
                  <a:lnTo>
                    <a:pt x="981" y="24"/>
                  </a:lnTo>
                  <a:lnTo>
                    <a:pt x="1019" y="22"/>
                  </a:lnTo>
                  <a:lnTo>
                    <a:pt x="1068" y="54"/>
                  </a:lnTo>
                  <a:lnTo>
                    <a:pt x="1125" y="72"/>
                  </a:lnTo>
                  <a:lnTo>
                    <a:pt x="1166" y="68"/>
                  </a:lnTo>
                  <a:lnTo>
                    <a:pt x="1219" y="88"/>
                  </a:lnTo>
                  <a:lnTo>
                    <a:pt x="1263" y="88"/>
                  </a:lnTo>
                  <a:lnTo>
                    <a:pt x="1285" y="74"/>
                  </a:lnTo>
                  <a:lnTo>
                    <a:pt x="1334" y="74"/>
                  </a:lnTo>
                  <a:lnTo>
                    <a:pt x="1361" y="90"/>
                  </a:lnTo>
                  <a:lnTo>
                    <a:pt x="1429" y="90"/>
                  </a:lnTo>
                  <a:lnTo>
                    <a:pt x="1485" y="118"/>
                  </a:lnTo>
                  <a:lnTo>
                    <a:pt x="1588" y="114"/>
                  </a:lnTo>
                  <a:lnTo>
                    <a:pt x="1753" y="126"/>
                  </a:lnTo>
                  <a:lnTo>
                    <a:pt x="1833" y="164"/>
                  </a:lnTo>
                  <a:lnTo>
                    <a:pt x="1901" y="188"/>
                  </a:lnTo>
                  <a:lnTo>
                    <a:pt x="1943" y="208"/>
                  </a:lnTo>
                  <a:lnTo>
                    <a:pt x="1931" y="214"/>
                  </a:lnTo>
                  <a:lnTo>
                    <a:pt x="1901" y="198"/>
                  </a:lnTo>
                  <a:lnTo>
                    <a:pt x="1831" y="192"/>
                  </a:lnTo>
                  <a:lnTo>
                    <a:pt x="1851" y="208"/>
                  </a:lnTo>
                  <a:lnTo>
                    <a:pt x="1881" y="216"/>
                  </a:lnTo>
                  <a:lnTo>
                    <a:pt x="1872" y="241"/>
                  </a:lnTo>
                  <a:lnTo>
                    <a:pt x="1840" y="257"/>
                  </a:lnTo>
                  <a:lnTo>
                    <a:pt x="1830" y="283"/>
                  </a:lnTo>
                  <a:lnTo>
                    <a:pt x="1872" y="307"/>
                  </a:lnTo>
                  <a:lnTo>
                    <a:pt x="1902" y="339"/>
                  </a:lnTo>
                  <a:lnTo>
                    <a:pt x="1918" y="385"/>
                  </a:lnTo>
                  <a:lnTo>
                    <a:pt x="1899" y="389"/>
                  </a:lnTo>
                  <a:lnTo>
                    <a:pt x="1856" y="375"/>
                  </a:lnTo>
                  <a:lnTo>
                    <a:pt x="1812" y="341"/>
                  </a:lnTo>
                  <a:lnTo>
                    <a:pt x="1794" y="323"/>
                  </a:lnTo>
                  <a:lnTo>
                    <a:pt x="1783" y="299"/>
                  </a:lnTo>
                  <a:lnTo>
                    <a:pt x="1773" y="263"/>
                  </a:lnTo>
                  <a:lnTo>
                    <a:pt x="1755" y="251"/>
                  </a:lnTo>
                  <a:lnTo>
                    <a:pt x="1739" y="249"/>
                  </a:lnTo>
                  <a:lnTo>
                    <a:pt x="1725" y="253"/>
                  </a:lnTo>
                  <a:lnTo>
                    <a:pt x="1741" y="281"/>
                  </a:lnTo>
                  <a:lnTo>
                    <a:pt x="1698" y="285"/>
                  </a:lnTo>
                  <a:lnTo>
                    <a:pt x="1679" y="271"/>
                  </a:lnTo>
                  <a:lnTo>
                    <a:pt x="1642" y="279"/>
                  </a:lnTo>
                  <a:lnTo>
                    <a:pt x="1613" y="301"/>
                  </a:lnTo>
                  <a:lnTo>
                    <a:pt x="1613" y="313"/>
                  </a:lnTo>
                  <a:lnTo>
                    <a:pt x="1624" y="333"/>
                  </a:lnTo>
                  <a:lnTo>
                    <a:pt x="1668" y="339"/>
                  </a:lnTo>
                  <a:lnTo>
                    <a:pt x="1704" y="363"/>
                  </a:lnTo>
                  <a:lnTo>
                    <a:pt x="1764" y="429"/>
                  </a:lnTo>
                  <a:lnTo>
                    <a:pt x="1789" y="473"/>
                  </a:lnTo>
                  <a:lnTo>
                    <a:pt x="1792" y="518"/>
                  </a:lnTo>
                  <a:lnTo>
                    <a:pt x="1787" y="556"/>
                  </a:lnTo>
                  <a:lnTo>
                    <a:pt x="1773" y="556"/>
                  </a:lnTo>
                  <a:lnTo>
                    <a:pt x="1757" y="542"/>
                  </a:lnTo>
                  <a:lnTo>
                    <a:pt x="1734" y="560"/>
                  </a:lnTo>
                  <a:lnTo>
                    <a:pt x="1711" y="576"/>
                  </a:lnTo>
                  <a:lnTo>
                    <a:pt x="1707" y="604"/>
                  </a:lnTo>
                  <a:lnTo>
                    <a:pt x="1732" y="636"/>
                  </a:lnTo>
                  <a:lnTo>
                    <a:pt x="1716" y="662"/>
                  </a:lnTo>
                  <a:lnTo>
                    <a:pt x="1711" y="706"/>
                  </a:lnTo>
                  <a:lnTo>
                    <a:pt x="1741" y="733"/>
                  </a:lnTo>
                  <a:lnTo>
                    <a:pt x="1775" y="741"/>
                  </a:lnTo>
                  <a:lnTo>
                    <a:pt x="1810" y="771"/>
                  </a:lnTo>
                  <a:lnTo>
                    <a:pt x="1840" y="811"/>
                  </a:lnTo>
                  <a:lnTo>
                    <a:pt x="1842" y="871"/>
                  </a:lnTo>
                  <a:lnTo>
                    <a:pt x="1831" y="899"/>
                  </a:lnTo>
                  <a:lnTo>
                    <a:pt x="1799" y="923"/>
                  </a:lnTo>
                  <a:lnTo>
                    <a:pt x="1760" y="935"/>
                  </a:lnTo>
                  <a:lnTo>
                    <a:pt x="1736" y="953"/>
                  </a:lnTo>
                  <a:lnTo>
                    <a:pt x="1721" y="943"/>
                  </a:lnTo>
                  <a:lnTo>
                    <a:pt x="1709" y="953"/>
                  </a:lnTo>
                  <a:lnTo>
                    <a:pt x="1705" y="996"/>
                  </a:lnTo>
                  <a:lnTo>
                    <a:pt x="1714" y="1022"/>
                  </a:lnTo>
                  <a:lnTo>
                    <a:pt x="1753" y="1052"/>
                  </a:lnTo>
                  <a:lnTo>
                    <a:pt x="1769" y="1082"/>
                  </a:lnTo>
                  <a:lnTo>
                    <a:pt x="1782" y="1100"/>
                  </a:lnTo>
                  <a:lnTo>
                    <a:pt x="1778" y="1132"/>
                  </a:lnTo>
                  <a:lnTo>
                    <a:pt x="1753" y="1158"/>
                  </a:lnTo>
                  <a:lnTo>
                    <a:pt x="1727" y="1158"/>
                  </a:lnTo>
                  <a:lnTo>
                    <a:pt x="1684" y="1120"/>
                  </a:lnTo>
                  <a:lnTo>
                    <a:pt x="1654" y="1106"/>
                  </a:lnTo>
                  <a:lnTo>
                    <a:pt x="1642" y="1098"/>
                  </a:lnTo>
                  <a:lnTo>
                    <a:pt x="1629" y="1118"/>
                  </a:lnTo>
                  <a:lnTo>
                    <a:pt x="1633" y="1146"/>
                  </a:lnTo>
                  <a:lnTo>
                    <a:pt x="1643" y="1168"/>
                  </a:lnTo>
                  <a:lnTo>
                    <a:pt x="1650" y="1202"/>
                  </a:lnTo>
                  <a:lnTo>
                    <a:pt x="1677" y="1214"/>
                  </a:lnTo>
                  <a:lnTo>
                    <a:pt x="1668" y="1231"/>
                  </a:lnTo>
                  <a:lnTo>
                    <a:pt x="1670" y="1257"/>
                  </a:lnTo>
                  <a:lnTo>
                    <a:pt x="1679" y="1283"/>
                  </a:lnTo>
                  <a:lnTo>
                    <a:pt x="1661" y="1281"/>
                  </a:lnTo>
                  <a:lnTo>
                    <a:pt x="1642" y="1251"/>
                  </a:lnTo>
                  <a:lnTo>
                    <a:pt x="1643" y="1219"/>
                  </a:lnTo>
                  <a:lnTo>
                    <a:pt x="1636" y="1210"/>
                  </a:lnTo>
                  <a:lnTo>
                    <a:pt x="1629" y="1174"/>
                  </a:lnTo>
                  <a:lnTo>
                    <a:pt x="1620" y="1164"/>
                  </a:lnTo>
                  <a:lnTo>
                    <a:pt x="1617" y="1114"/>
                  </a:lnTo>
                  <a:lnTo>
                    <a:pt x="1604" y="1082"/>
                  </a:lnTo>
                  <a:lnTo>
                    <a:pt x="1583" y="1054"/>
                  </a:lnTo>
                  <a:lnTo>
                    <a:pt x="1544" y="1038"/>
                  </a:lnTo>
                  <a:lnTo>
                    <a:pt x="1516" y="1012"/>
                  </a:lnTo>
                  <a:lnTo>
                    <a:pt x="1505" y="992"/>
                  </a:lnTo>
                  <a:lnTo>
                    <a:pt x="1485" y="970"/>
                  </a:lnTo>
                  <a:lnTo>
                    <a:pt x="1455" y="921"/>
                  </a:lnTo>
                  <a:lnTo>
                    <a:pt x="1429" y="925"/>
                  </a:lnTo>
                  <a:lnTo>
                    <a:pt x="1393" y="949"/>
                  </a:lnTo>
                  <a:lnTo>
                    <a:pt x="1377" y="969"/>
                  </a:lnTo>
                  <a:lnTo>
                    <a:pt x="1345" y="1006"/>
                  </a:lnTo>
                  <a:lnTo>
                    <a:pt x="1322" y="1046"/>
                  </a:lnTo>
                  <a:lnTo>
                    <a:pt x="1313" y="1060"/>
                  </a:lnTo>
                  <a:lnTo>
                    <a:pt x="1322" y="1108"/>
                  </a:lnTo>
                  <a:lnTo>
                    <a:pt x="1320" y="1154"/>
                  </a:lnTo>
                  <a:lnTo>
                    <a:pt x="1292" y="1186"/>
                  </a:lnTo>
                  <a:lnTo>
                    <a:pt x="1276" y="1188"/>
                  </a:lnTo>
                  <a:lnTo>
                    <a:pt x="1242" y="1122"/>
                  </a:lnTo>
                  <a:lnTo>
                    <a:pt x="1216" y="1074"/>
                  </a:lnTo>
                  <a:lnTo>
                    <a:pt x="1162" y="986"/>
                  </a:lnTo>
                  <a:lnTo>
                    <a:pt x="1161" y="953"/>
                  </a:lnTo>
                  <a:lnTo>
                    <a:pt x="1148" y="937"/>
                  </a:lnTo>
                  <a:lnTo>
                    <a:pt x="1139" y="959"/>
                  </a:lnTo>
                  <a:lnTo>
                    <a:pt x="1093" y="909"/>
                  </a:lnTo>
                  <a:lnTo>
                    <a:pt x="1031" y="871"/>
                  </a:lnTo>
                  <a:lnTo>
                    <a:pt x="992" y="879"/>
                  </a:lnTo>
                  <a:lnTo>
                    <a:pt x="935" y="875"/>
                  </a:lnTo>
                  <a:lnTo>
                    <a:pt x="909" y="847"/>
                  </a:lnTo>
                  <a:lnTo>
                    <a:pt x="878" y="851"/>
                  </a:lnTo>
                  <a:lnTo>
                    <a:pt x="836" y="839"/>
                  </a:lnTo>
                  <a:lnTo>
                    <a:pt x="747" y="745"/>
                  </a:lnTo>
                  <a:lnTo>
                    <a:pt x="752" y="783"/>
                  </a:lnTo>
                  <a:lnTo>
                    <a:pt x="779" y="837"/>
                  </a:lnTo>
                  <a:lnTo>
                    <a:pt x="809" y="875"/>
                  </a:lnTo>
                  <a:lnTo>
                    <a:pt x="841" y="895"/>
                  </a:lnTo>
                  <a:lnTo>
                    <a:pt x="877" y="879"/>
                  </a:lnTo>
                  <a:lnTo>
                    <a:pt x="905" y="879"/>
                  </a:lnTo>
                  <a:lnTo>
                    <a:pt x="942" y="913"/>
                  </a:lnTo>
                  <a:lnTo>
                    <a:pt x="964" y="939"/>
                  </a:lnTo>
                  <a:lnTo>
                    <a:pt x="960" y="955"/>
                  </a:lnTo>
                  <a:lnTo>
                    <a:pt x="896" y="1028"/>
                  </a:lnTo>
                  <a:lnTo>
                    <a:pt x="853" y="1056"/>
                  </a:lnTo>
                  <a:lnTo>
                    <a:pt x="765" y="1094"/>
                  </a:lnTo>
                  <a:lnTo>
                    <a:pt x="738" y="1106"/>
                  </a:lnTo>
                  <a:lnTo>
                    <a:pt x="722" y="1094"/>
                  </a:lnTo>
                  <a:lnTo>
                    <a:pt x="717" y="1078"/>
                  </a:lnTo>
                  <a:lnTo>
                    <a:pt x="715" y="1056"/>
                  </a:lnTo>
                  <a:lnTo>
                    <a:pt x="708" y="1034"/>
                  </a:lnTo>
                  <a:lnTo>
                    <a:pt x="696" y="1016"/>
                  </a:lnTo>
                  <a:lnTo>
                    <a:pt x="685" y="1000"/>
                  </a:lnTo>
                  <a:lnTo>
                    <a:pt x="669" y="978"/>
                  </a:lnTo>
                  <a:lnTo>
                    <a:pt x="660" y="965"/>
                  </a:lnTo>
                  <a:lnTo>
                    <a:pt x="653" y="947"/>
                  </a:lnTo>
                  <a:lnTo>
                    <a:pt x="641" y="931"/>
                  </a:lnTo>
                  <a:lnTo>
                    <a:pt x="621" y="891"/>
                  </a:lnTo>
                  <a:lnTo>
                    <a:pt x="610" y="875"/>
                  </a:lnTo>
                  <a:lnTo>
                    <a:pt x="596" y="853"/>
                  </a:lnTo>
                  <a:lnTo>
                    <a:pt x="573" y="823"/>
                  </a:lnTo>
                  <a:lnTo>
                    <a:pt x="561" y="805"/>
                  </a:lnTo>
                  <a:lnTo>
                    <a:pt x="550" y="793"/>
                  </a:lnTo>
                  <a:lnTo>
                    <a:pt x="538" y="767"/>
                  </a:lnTo>
                  <a:lnTo>
                    <a:pt x="575" y="743"/>
                  </a:lnTo>
                  <a:lnTo>
                    <a:pt x="591" y="692"/>
                  </a:lnTo>
                  <a:lnTo>
                    <a:pt x="555" y="678"/>
                  </a:lnTo>
                  <a:lnTo>
                    <a:pt x="506" y="686"/>
                  </a:lnTo>
                  <a:lnTo>
                    <a:pt x="495" y="680"/>
                  </a:lnTo>
                  <a:lnTo>
                    <a:pt x="490" y="680"/>
                  </a:lnTo>
                  <a:lnTo>
                    <a:pt x="483" y="680"/>
                  </a:lnTo>
                  <a:lnTo>
                    <a:pt x="477" y="680"/>
                  </a:lnTo>
                  <a:lnTo>
                    <a:pt x="475" y="670"/>
                  </a:lnTo>
                  <a:lnTo>
                    <a:pt x="472" y="662"/>
                  </a:lnTo>
                  <a:lnTo>
                    <a:pt x="472" y="646"/>
                  </a:lnTo>
                  <a:lnTo>
                    <a:pt x="463" y="638"/>
                  </a:lnTo>
                  <a:lnTo>
                    <a:pt x="461" y="628"/>
                  </a:lnTo>
                  <a:lnTo>
                    <a:pt x="456" y="626"/>
                  </a:lnTo>
                  <a:lnTo>
                    <a:pt x="451" y="618"/>
                  </a:lnTo>
                  <a:lnTo>
                    <a:pt x="449" y="610"/>
                  </a:lnTo>
                  <a:lnTo>
                    <a:pt x="445" y="602"/>
                  </a:lnTo>
                  <a:lnTo>
                    <a:pt x="442" y="596"/>
                  </a:lnTo>
                  <a:lnTo>
                    <a:pt x="431" y="596"/>
                  </a:lnTo>
                  <a:lnTo>
                    <a:pt x="424" y="596"/>
                  </a:lnTo>
                  <a:lnTo>
                    <a:pt x="420" y="596"/>
                  </a:lnTo>
                  <a:lnTo>
                    <a:pt x="419" y="608"/>
                  </a:lnTo>
                  <a:lnTo>
                    <a:pt x="419" y="618"/>
                  </a:lnTo>
                  <a:lnTo>
                    <a:pt x="419" y="630"/>
                  </a:lnTo>
                  <a:lnTo>
                    <a:pt x="419" y="642"/>
                  </a:lnTo>
                  <a:lnTo>
                    <a:pt x="419" y="650"/>
                  </a:lnTo>
                  <a:lnTo>
                    <a:pt x="410" y="654"/>
                  </a:lnTo>
                  <a:lnTo>
                    <a:pt x="403" y="662"/>
                  </a:lnTo>
                  <a:lnTo>
                    <a:pt x="392" y="650"/>
                  </a:lnTo>
                  <a:lnTo>
                    <a:pt x="385" y="634"/>
                  </a:lnTo>
                  <a:lnTo>
                    <a:pt x="387" y="616"/>
                  </a:lnTo>
                  <a:lnTo>
                    <a:pt x="376" y="590"/>
                  </a:lnTo>
                  <a:lnTo>
                    <a:pt x="371" y="574"/>
                  </a:lnTo>
                  <a:lnTo>
                    <a:pt x="358" y="564"/>
                  </a:lnTo>
                  <a:lnTo>
                    <a:pt x="344" y="554"/>
                  </a:lnTo>
                  <a:lnTo>
                    <a:pt x="337" y="540"/>
                  </a:lnTo>
                  <a:lnTo>
                    <a:pt x="332" y="530"/>
                  </a:lnTo>
                  <a:lnTo>
                    <a:pt x="319" y="528"/>
                  </a:lnTo>
                  <a:lnTo>
                    <a:pt x="316" y="522"/>
                  </a:lnTo>
                  <a:lnTo>
                    <a:pt x="307" y="522"/>
                  </a:lnTo>
                  <a:lnTo>
                    <a:pt x="300" y="532"/>
                  </a:lnTo>
                  <a:lnTo>
                    <a:pt x="293" y="540"/>
                  </a:lnTo>
                  <a:lnTo>
                    <a:pt x="309" y="550"/>
                  </a:lnTo>
                  <a:lnTo>
                    <a:pt x="317" y="564"/>
                  </a:lnTo>
                  <a:lnTo>
                    <a:pt x="333" y="582"/>
                  </a:lnTo>
                  <a:lnTo>
                    <a:pt x="341" y="590"/>
                  </a:lnTo>
                  <a:lnTo>
                    <a:pt x="353" y="596"/>
                  </a:lnTo>
                  <a:lnTo>
                    <a:pt x="362" y="610"/>
                  </a:lnTo>
                  <a:lnTo>
                    <a:pt x="351" y="624"/>
                  </a:lnTo>
                  <a:lnTo>
                    <a:pt x="349" y="618"/>
                  </a:lnTo>
                  <a:lnTo>
                    <a:pt x="349" y="610"/>
                  </a:lnTo>
                  <a:lnTo>
                    <a:pt x="344" y="628"/>
                  </a:lnTo>
                  <a:lnTo>
                    <a:pt x="342" y="644"/>
                  </a:lnTo>
                  <a:lnTo>
                    <a:pt x="332" y="648"/>
                  </a:lnTo>
                  <a:lnTo>
                    <a:pt x="335" y="628"/>
                  </a:lnTo>
                  <a:lnTo>
                    <a:pt x="333" y="618"/>
                  </a:lnTo>
                  <a:lnTo>
                    <a:pt x="321" y="612"/>
                  </a:lnTo>
                  <a:lnTo>
                    <a:pt x="316" y="608"/>
                  </a:lnTo>
                  <a:lnTo>
                    <a:pt x="310" y="600"/>
                  </a:lnTo>
                  <a:lnTo>
                    <a:pt x="300" y="594"/>
                  </a:lnTo>
                  <a:lnTo>
                    <a:pt x="293" y="588"/>
                  </a:lnTo>
                  <a:lnTo>
                    <a:pt x="286" y="576"/>
                  </a:lnTo>
                  <a:lnTo>
                    <a:pt x="277" y="570"/>
                  </a:lnTo>
                  <a:lnTo>
                    <a:pt x="271" y="558"/>
                  </a:lnTo>
                  <a:lnTo>
                    <a:pt x="270" y="548"/>
                  </a:lnTo>
                  <a:lnTo>
                    <a:pt x="262" y="544"/>
                  </a:lnTo>
                  <a:lnTo>
                    <a:pt x="255" y="538"/>
                  </a:lnTo>
                  <a:lnTo>
                    <a:pt x="241" y="538"/>
                  </a:lnTo>
                  <a:lnTo>
                    <a:pt x="229" y="540"/>
                  </a:lnTo>
                  <a:lnTo>
                    <a:pt x="215" y="538"/>
                  </a:lnTo>
                  <a:lnTo>
                    <a:pt x="190" y="540"/>
                  </a:lnTo>
                  <a:lnTo>
                    <a:pt x="172" y="542"/>
                  </a:lnTo>
                  <a:lnTo>
                    <a:pt x="167" y="546"/>
                  </a:lnTo>
                  <a:lnTo>
                    <a:pt x="165" y="558"/>
                  </a:lnTo>
                  <a:lnTo>
                    <a:pt x="165" y="572"/>
                  </a:lnTo>
                  <a:lnTo>
                    <a:pt x="154" y="586"/>
                  </a:lnTo>
                  <a:lnTo>
                    <a:pt x="147" y="592"/>
                  </a:lnTo>
                  <a:lnTo>
                    <a:pt x="144" y="596"/>
                  </a:lnTo>
                  <a:lnTo>
                    <a:pt x="138" y="608"/>
                  </a:lnTo>
                  <a:lnTo>
                    <a:pt x="135" y="616"/>
                  </a:lnTo>
                  <a:lnTo>
                    <a:pt x="140" y="622"/>
                  </a:lnTo>
                  <a:lnTo>
                    <a:pt x="140" y="634"/>
                  </a:lnTo>
                  <a:lnTo>
                    <a:pt x="138" y="640"/>
                  </a:lnTo>
                  <a:lnTo>
                    <a:pt x="135" y="648"/>
                  </a:lnTo>
                  <a:lnTo>
                    <a:pt x="126" y="662"/>
                  </a:lnTo>
                  <a:lnTo>
                    <a:pt x="120" y="656"/>
                  </a:lnTo>
                  <a:lnTo>
                    <a:pt x="115" y="660"/>
                  </a:lnTo>
                  <a:lnTo>
                    <a:pt x="108" y="666"/>
                  </a:lnTo>
                  <a:lnTo>
                    <a:pt x="97" y="668"/>
                  </a:lnTo>
                  <a:lnTo>
                    <a:pt x="87" y="678"/>
                  </a:lnTo>
                  <a:lnTo>
                    <a:pt x="76" y="680"/>
                  </a:lnTo>
                  <a:lnTo>
                    <a:pt x="65" y="680"/>
                  </a:lnTo>
                  <a:lnTo>
                    <a:pt x="55" y="680"/>
                  </a:lnTo>
                  <a:lnTo>
                    <a:pt x="32" y="686"/>
                  </a:lnTo>
                  <a:lnTo>
                    <a:pt x="21" y="686"/>
                  </a:lnTo>
                  <a:lnTo>
                    <a:pt x="16" y="672"/>
                  </a:lnTo>
                  <a:lnTo>
                    <a:pt x="10" y="654"/>
                  </a:lnTo>
                  <a:lnTo>
                    <a:pt x="7" y="638"/>
                  </a:lnTo>
                  <a:lnTo>
                    <a:pt x="5" y="622"/>
                  </a:lnTo>
                  <a:lnTo>
                    <a:pt x="5" y="60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1117600" y="2452688"/>
              <a:ext cx="1708150" cy="1647825"/>
            </a:xfrm>
            <a:custGeom>
              <a:avLst/>
              <a:gdLst/>
              <a:ahLst/>
              <a:cxnLst>
                <a:cxn ang="0">
                  <a:pos x="92" y="209"/>
                </a:cxn>
                <a:cxn ang="0">
                  <a:pos x="75" y="148"/>
                </a:cxn>
                <a:cxn ang="0">
                  <a:pos x="165" y="96"/>
                </a:cxn>
                <a:cxn ang="0">
                  <a:pos x="206" y="56"/>
                </a:cxn>
                <a:cxn ang="0">
                  <a:pos x="277" y="48"/>
                </a:cxn>
                <a:cxn ang="0">
                  <a:pos x="497" y="50"/>
                </a:cxn>
                <a:cxn ang="0">
                  <a:pos x="609" y="70"/>
                </a:cxn>
                <a:cxn ang="0">
                  <a:pos x="566" y="68"/>
                </a:cxn>
                <a:cxn ang="0">
                  <a:pos x="538" y="2"/>
                </a:cxn>
                <a:cxn ang="0">
                  <a:pos x="593" y="0"/>
                </a:cxn>
                <a:cxn ang="0">
                  <a:pos x="635" y="30"/>
                </a:cxn>
                <a:cxn ang="0">
                  <a:pos x="701" y="76"/>
                </a:cxn>
                <a:cxn ang="0">
                  <a:pos x="689" y="24"/>
                </a:cxn>
                <a:cxn ang="0">
                  <a:pos x="809" y="74"/>
                </a:cxn>
                <a:cxn ang="0">
                  <a:pos x="811" y="94"/>
                </a:cxn>
                <a:cxn ang="0">
                  <a:pos x="774" y="144"/>
                </a:cxn>
                <a:cxn ang="0">
                  <a:pos x="744" y="225"/>
                </a:cxn>
                <a:cxn ang="0">
                  <a:pos x="855" y="271"/>
                </a:cxn>
                <a:cxn ang="0">
                  <a:pos x="859" y="343"/>
                </a:cxn>
                <a:cxn ang="0">
                  <a:pos x="875" y="287"/>
                </a:cxn>
                <a:cxn ang="0">
                  <a:pos x="875" y="183"/>
                </a:cxn>
                <a:cxn ang="0">
                  <a:pos x="955" y="211"/>
                </a:cxn>
                <a:cxn ang="0">
                  <a:pos x="1005" y="181"/>
                </a:cxn>
                <a:cxn ang="0">
                  <a:pos x="1093" y="257"/>
                </a:cxn>
                <a:cxn ang="0">
                  <a:pos x="1154" y="323"/>
                </a:cxn>
                <a:cxn ang="0">
                  <a:pos x="1106" y="349"/>
                </a:cxn>
                <a:cxn ang="0">
                  <a:pos x="1022" y="371"/>
                </a:cxn>
                <a:cxn ang="0">
                  <a:pos x="1081" y="385"/>
                </a:cxn>
                <a:cxn ang="0">
                  <a:pos x="1106" y="444"/>
                </a:cxn>
                <a:cxn ang="0">
                  <a:pos x="1083" y="448"/>
                </a:cxn>
                <a:cxn ang="0">
                  <a:pos x="1049" y="472"/>
                </a:cxn>
                <a:cxn ang="0">
                  <a:pos x="996" y="526"/>
                </a:cxn>
                <a:cxn ang="0">
                  <a:pos x="990" y="604"/>
                </a:cxn>
                <a:cxn ang="0">
                  <a:pos x="934" y="721"/>
                </a:cxn>
                <a:cxn ang="0">
                  <a:pos x="950" y="821"/>
                </a:cxn>
                <a:cxn ang="0">
                  <a:pos x="918" y="753"/>
                </a:cxn>
                <a:cxn ang="0">
                  <a:pos x="863" y="723"/>
                </a:cxn>
                <a:cxn ang="0">
                  <a:pos x="815" y="743"/>
                </a:cxn>
                <a:cxn ang="0">
                  <a:pos x="735" y="753"/>
                </a:cxn>
                <a:cxn ang="0">
                  <a:pos x="694" y="827"/>
                </a:cxn>
                <a:cxn ang="0">
                  <a:pos x="785" y="926"/>
                </a:cxn>
                <a:cxn ang="0">
                  <a:pos x="800" y="871"/>
                </a:cxn>
                <a:cxn ang="0">
                  <a:pos x="852" y="910"/>
                </a:cxn>
                <a:cxn ang="0">
                  <a:pos x="880" y="966"/>
                </a:cxn>
                <a:cxn ang="0">
                  <a:pos x="903" y="1018"/>
                </a:cxn>
                <a:cxn ang="0">
                  <a:pos x="957" y="1094"/>
                </a:cxn>
                <a:cxn ang="0">
                  <a:pos x="1037" y="1092"/>
                </a:cxn>
                <a:cxn ang="0">
                  <a:pos x="989" y="1102"/>
                </a:cxn>
                <a:cxn ang="0">
                  <a:pos x="895" y="1090"/>
                </a:cxn>
                <a:cxn ang="0">
                  <a:pos x="829" y="1022"/>
                </a:cxn>
                <a:cxn ang="0">
                  <a:pos x="779" y="994"/>
                </a:cxn>
                <a:cxn ang="0">
                  <a:pos x="703" y="962"/>
                </a:cxn>
                <a:cxn ang="0">
                  <a:pos x="568" y="855"/>
                </a:cxn>
                <a:cxn ang="0">
                  <a:pos x="458" y="697"/>
                </a:cxn>
                <a:cxn ang="0">
                  <a:pos x="495" y="839"/>
                </a:cxn>
                <a:cxn ang="0">
                  <a:pos x="424" y="741"/>
                </a:cxn>
                <a:cxn ang="0">
                  <a:pos x="359" y="550"/>
                </a:cxn>
                <a:cxn ang="0">
                  <a:pos x="366" y="408"/>
                </a:cxn>
                <a:cxn ang="0">
                  <a:pos x="343" y="301"/>
                </a:cxn>
                <a:cxn ang="0">
                  <a:pos x="323" y="237"/>
                </a:cxn>
                <a:cxn ang="0">
                  <a:pos x="279" y="199"/>
                </a:cxn>
                <a:cxn ang="0">
                  <a:pos x="185" y="209"/>
                </a:cxn>
                <a:cxn ang="0">
                  <a:pos x="114" y="249"/>
                </a:cxn>
              </a:cxnLst>
              <a:rect l="0" t="0" r="r" b="b"/>
              <a:pathLst>
                <a:path w="1154" h="1114">
                  <a:moveTo>
                    <a:pt x="0" y="287"/>
                  </a:moveTo>
                  <a:lnTo>
                    <a:pt x="55" y="249"/>
                  </a:lnTo>
                  <a:lnTo>
                    <a:pt x="87" y="233"/>
                  </a:lnTo>
                  <a:lnTo>
                    <a:pt x="92" y="209"/>
                  </a:lnTo>
                  <a:lnTo>
                    <a:pt x="67" y="195"/>
                  </a:lnTo>
                  <a:lnTo>
                    <a:pt x="66" y="167"/>
                  </a:lnTo>
                  <a:lnTo>
                    <a:pt x="76" y="159"/>
                  </a:lnTo>
                  <a:lnTo>
                    <a:pt x="75" y="148"/>
                  </a:lnTo>
                  <a:lnTo>
                    <a:pt x="117" y="144"/>
                  </a:lnTo>
                  <a:lnTo>
                    <a:pt x="128" y="122"/>
                  </a:lnTo>
                  <a:lnTo>
                    <a:pt x="130" y="102"/>
                  </a:lnTo>
                  <a:lnTo>
                    <a:pt x="165" y="96"/>
                  </a:lnTo>
                  <a:lnTo>
                    <a:pt x="169" y="76"/>
                  </a:lnTo>
                  <a:lnTo>
                    <a:pt x="135" y="70"/>
                  </a:lnTo>
                  <a:lnTo>
                    <a:pt x="151" y="56"/>
                  </a:lnTo>
                  <a:lnTo>
                    <a:pt x="206" y="56"/>
                  </a:lnTo>
                  <a:lnTo>
                    <a:pt x="222" y="40"/>
                  </a:lnTo>
                  <a:lnTo>
                    <a:pt x="245" y="38"/>
                  </a:lnTo>
                  <a:lnTo>
                    <a:pt x="259" y="24"/>
                  </a:lnTo>
                  <a:lnTo>
                    <a:pt x="277" y="48"/>
                  </a:lnTo>
                  <a:lnTo>
                    <a:pt x="346" y="44"/>
                  </a:lnTo>
                  <a:lnTo>
                    <a:pt x="378" y="68"/>
                  </a:lnTo>
                  <a:lnTo>
                    <a:pt x="481" y="62"/>
                  </a:lnTo>
                  <a:lnTo>
                    <a:pt x="497" y="50"/>
                  </a:lnTo>
                  <a:lnTo>
                    <a:pt x="536" y="70"/>
                  </a:lnTo>
                  <a:lnTo>
                    <a:pt x="577" y="88"/>
                  </a:lnTo>
                  <a:lnTo>
                    <a:pt x="596" y="80"/>
                  </a:lnTo>
                  <a:lnTo>
                    <a:pt x="609" y="70"/>
                  </a:lnTo>
                  <a:lnTo>
                    <a:pt x="643" y="76"/>
                  </a:lnTo>
                  <a:lnTo>
                    <a:pt x="619" y="62"/>
                  </a:lnTo>
                  <a:lnTo>
                    <a:pt x="598" y="64"/>
                  </a:lnTo>
                  <a:lnTo>
                    <a:pt x="566" y="68"/>
                  </a:lnTo>
                  <a:lnTo>
                    <a:pt x="550" y="48"/>
                  </a:lnTo>
                  <a:lnTo>
                    <a:pt x="532" y="38"/>
                  </a:lnTo>
                  <a:lnTo>
                    <a:pt x="532" y="20"/>
                  </a:lnTo>
                  <a:lnTo>
                    <a:pt x="538" y="2"/>
                  </a:lnTo>
                  <a:lnTo>
                    <a:pt x="552" y="0"/>
                  </a:lnTo>
                  <a:lnTo>
                    <a:pt x="572" y="16"/>
                  </a:lnTo>
                  <a:lnTo>
                    <a:pt x="577" y="8"/>
                  </a:lnTo>
                  <a:lnTo>
                    <a:pt x="593" y="0"/>
                  </a:lnTo>
                  <a:lnTo>
                    <a:pt x="612" y="12"/>
                  </a:lnTo>
                  <a:lnTo>
                    <a:pt x="623" y="2"/>
                  </a:lnTo>
                  <a:lnTo>
                    <a:pt x="634" y="18"/>
                  </a:lnTo>
                  <a:lnTo>
                    <a:pt x="635" y="30"/>
                  </a:lnTo>
                  <a:lnTo>
                    <a:pt x="664" y="44"/>
                  </a:lnTo>
                  <a:lnTo>
                    <a:pt x="653" y="56"/>
                  </a:lnTo>
                  <a:lnTo>
                    <a:pt x="653" y="72"/>
                  </a:lnTo>
                  <a:lnTo>
                    <a:pt x="701" y="76"/>
                  </a:lnTo>
                  <a:lnTo>
                    <a:pt x="714" y="56"/>
                  </a:lnTo>
                  <a:lnTo>
                    <a:pt x="705" y="46"/>
                  </a:lnTo>
                  <a:lnTo>
                    <a:pt x="683" y="48"/>
                  </a:lnTo>
                  <a:lnTo>
                    <a:pt x="689" y="24"/>
                  </a:lnTo>
                  <a:lnTo>
                    <a:pt x="731" y="38"/>
                  </a:lnTo>
                  <a:lnTo>
                    <a:pt x="740" y="54"/>
                  </a:lnTo>
                  <a:lnTo>
                    <a:pt x="776" y="54"/>
                  </a:lnTo>
                  <a:lnTo>
                    <a:pt x="809" y="74"/>
                  </a:lnTo>
                  <a:lnTo>
                    <a:pt x="827" y="70"/>
                  </a:lnTo>
                  <a:lnTo>
                    <a:pt x="847" y="88"/>
                  </a:lnTo>
                  <a:lnTo>
                    <a:pt x="827" y="112"/>
                  </a:lnTo>
                  <a:lnTo>
                    <a:pt x="811" y="94"/>
                  </a:lnTo>
                  <a:lnTo>
                    <a:pt x="800" y="100"/>
                  </a:lnTo>
                  <a:lnTo>
                    <a:pt x="785" y="114"/>
                  </a:lnTo>
                  <a:lnTo>
                    <a:pt x="761" y="126"/>
                  </a:lnTo>
                  <a:lnTo>
                    <a:pt x="774" y="144"/>
                  </a:lnTo>
                  <a:lnTo>
                    <a:pt x="753" y="146"/>
                  </a:lnTo>
                  <a:lnTo>
                    <a:pt x="735" y="169"/>
                  </a:lnTo>
                  <a:lnTo>
                    <a:pt x="717" y="199"/>
                  </a:lnTo>
                  <a:lnTo>
                    <a:pt x="744" y="225"/>
                  </a:lnTo>
                  <a:lnTo>
                    <a:pt x="765" y="255"/>
                  </a:lnTo>
                  <a:lnTo>
                    <a:pt x="804" y="259"/>
                  </a:lnTo>
                  <a:lnTo>
                    <a:pt x="840" y="255"/>
                  </a:lnTo>
                  <a:lnTo>
                    <a:pt x="855" y="271"/>
                  </a:lnTo>
                  <a:lnTo>
                    <a:pt x="848" y="279"/>
                  </a:lnTo>
                  <a:lnTo>
                    <a:pt x="838" y="295"/>
                  </a:lnTo>
                  <a:lnTo>
                    <a:pt x="854" y="323"/>
                  </a:lnTo>
                  <a:lnTo>
                    <a:pt x="859" y="343"/>
                  </a:lnTo>
                  <a:lnTo>
                    <a:pt x="879" y="353"/>
                  </a:lnTo>
                  <a:lnTo>
                    <a:pt x="905" y="335"/>
                  </a:lnTo>
                  <a:lnTo>
                    <a:pt x="898" y="309"/>
                  </a:lnTo>
                  <a:lnTo>
                    <a:pt x="875" y="287"/>
                  </a:lnTo>
                  <a:lnTo>
                    <a:pt x="902" y="261"/>
                  </a:lnTo>
                  <a:lnTo>
                    <a:pt x="879" y="217"/>
                  </a:lnTo>
                  <a:lnTo>
                    <a:pt x="857" y="199"/>
                  </a:lnTo>
                  <a:lnTo>
                    <a:pt x="875" y="183"/>
                  </a:lnTo>
                  <a:lnTo>
                    <a:pt x="871" y="159"/>
                  </a:lnTo>
                  <a:lnTo>
                    <a:pt x="884" y="146"/>
                  </a:lnTo>
                  <a:lnTo>
                    <a:pt x="905" y="159"/>
                  </a:lnTo>
                  <a:lnTo>
                    <a:pt x="955" y="211"/>
                  </a:lnTo>
                  <a:lnTo>
                    <a:pt x="985" y="219"/>
                  </a:lnTo>
                  <a:lnTo>
                    <a:pt x="994" y="205"/>
                  </a:lnTo>
                  <a:lnTo>
                    <a:pt x="987" y="177"/>
                  </a:lnTo>
                  <a:lnTo>
                    <a:pt x="1005" y="181"/>
                  </a:lnTo>
                  <a:lnTo>
                    <a:pt x="1035" y="213"/>
                  </a:lnTo>
                  <a:lnTo>
                    <a:pt x="1040" y="231"/>
                  </a:lnTo>
                  <a:lnTo>
                    <a:pt x="1058" y="243"/>
                  </a:lnTo>
                  <a:lnTo>
                    <a:pt x="1093" y="257"/>
                  </a:lnTo>
                  <a:lnTo>
                    <a:pt x="1111" y="283"/>
                  </a:lnTo>
                  <a:lnTo>
                    <a:pt x="1138" y="301"/>
                  </a:lnTo>
                  <a:lnTo>
                    <a:pt x="1152" y="307"/>
                  </a:lnTo>
                  <a:lnTo>
                    <a:pt x="1154" y="323"/>
                  </a:lnTo>
                  <a:lnTo>
                    <a:pt x="1132" y="333"/>
                  </a:lnTo>
                  <a:lnTo>
                    <a:pt x="1120" y="321"/>
                  </a:lnTo>
                  <a:lnTo>
                    <a:pt x="1109" y="323"/>
                  </a:lnTo>
                  <a:lnTo>
                    <a:pt x="1106" y="349"/>
                  </a:lnTo>
                  <a:lnTo>
                    <a:pt x="1088" y="355"/>
                  </a:lnTo>
                  <a:lnTo>
                    <a:pt x="1068" y="341"/>
                  </a:lnTo>
                  <a:lnTo>
                    <a:pt x="1028" y="341"/>
                  </a:lnTo>
                  <a:lnTo>
                    <a:pt x="1022" y="371"/>
                  </a:lnTo>
                  <a:lnTo>
                    <a:pt x="1033" y="389"/>
                  </a:lnTo>
                  <a:lnTo>
                    <a:pt x="1049" y="379"/>
                  </a:lnTo>
                  <a:lnTo>
                    <a:pt x="1065" y="375"/>
                  </a:lnTo>
                  <a:lnTo>
                    <a:pt x="1081" y="385"/>
                  </a:lnTo>
                  <a:lnTo>
                    <a:pt x="1060" y="406"/>
                  </a:lnTo>
                  <a:lnTo>
                    <a:pt x="1081" y="426"/>
                  </a:lnTo>
                  <a:lnTo>
                    <a:pt x="1109" y="432"/>
                  </a:lnTo>
                  <a:lnTo>
                    <a:pt x="1106" y="444"/>
                  </a:lnTo>
                  <a:lnTo>
                    <a:pt x="1095" y="446"/>
                  </a:lnTo>
                  <a:lnTo>
                    <a:pt x="1068" y="514"/>
                  </a:lnTo>
                  <a:lnTo>
                    <a:pt x="1070" y="470"/>
                  </a:lnTo>
                  <a:lnTo>
                    <a:pt x="1083" y="448"/>
                  </a:lnTo>
                  <a:lnTo>
                    <a:pt x="1068" y="438"/>
                  </a:lnTo>
                  <a:lnTo>
                    <a:pt x="1052" y="452"/>
                  </a:lnTo>
                  <a:lnTo>
                    <a:pt x="1061" y="464"/>
                  </a:lnTo>
                  <a:lnTo>
                    <a:pt x="1049" y="472"/>
                  </a:lnTo>
                  <a:lnTo>
                    <a:pt x="1037" y="482"/>
                  </a:lnTo>
                  <a:lnTo>
                    <a:pt x="1038" y="512"/>
                  </a:lnTo>
                  <a:lnTo>
                    <a:pt x="1021" y="522"/>
                  </a:lnTo>
                  <a:lnTo>
                    <a:pt x="996" y="526"/>
                  </a:lnTo>
                  <a:lnTo>
                    <a:pt x="1005" y="542"/>
                  </a:lnTo>
                  <a:lnTo>
                    <a:pt x="996" y="560"/>
                  </a:lnTo>
                  <a:lnTo>
                    <a:pt x="1005" y="574"/>
                  </a:lnTo>
                  <a:lnTo>
                    <a:pt x="990" y="604"/>
                  </a:lnTo>
                  <a:lnTo>
                    <a:pt x="985" y="632"/>
                  </a:lnTo>
                  <a:lnTo>
                    <a:pt x="964" y="647"/>
                  </a:lnTo>
                  <a:lnTo>
                    <a:pt x="937" y="691"/>
                  </a:lnTo>
                  <a:lnTo>
                    <a:pt x="934" y="721"/>
                  </a:lnTo>
                  <a:lnTo>
                    <a:pt x="942" y="745"/>
                  </a:lnTo>
                  <a:lnTo>
                    <a:pt x="955" y="775"/>
                  </a:lnTo>
                  <a:lnTo>
                    <a:pt x="962" y="807"/>
                  </a:lnTo>
                  <a:lnTo>
                    <a:pt x="950" y="821"/>
                  </a:lnTo>
                  <a:lnTo>
                    <a:pt x="934" y="811"/>
                  </a:lnTo>
                  <a:lnTo>
                    <a:pt x="937" y="795"/>
                  </a:lnTo>
                  <a:lnTo>
                    <a:pt x="928" y="759"/>
                  </a:lnTo>
                  <a:lnTo>
                    <a:pt x="918" y="753"/>
                  </a:lnTo>
                  <a:lnTo>
                    <a:pt x="911" y="731"/>
                  </a:lnTo>
                  <a:lnTo>
                    <a:pt x="896" y="731"/>
                  </a:lnTo>
                  <a:lnTo>
                    <a:pt x="880" y="719"/>
                  </a:lnTo>
                  <a:lnTo>
                    <a:pt x="863" y="723"/>
                  </a:lnTo>
                  <a:lnTo>
                    <a:pt x="847" y="715"/>
                  </a:lnTo>
                  <a:lnTo>
                    <a:pt x="827" y="725"/>
                  </a:lnTo>
                  <a:lnTo>
                    <a:pt x="792" y="717"/>
                  </a:lnTo>
                  <a:lnTo>
                    <a:pt x="815" y="743"/>
                  </a:lnTo>
                  <a:lnTo>
                    <a:pt x="785" y="741"/>
                  </a:lnTo>
                  <a:lnTo>
                    <a:pt x="765" y="721"/>
                  </a:lnTo>
                  <a:lnTo>
                    <a:pt x="729" y="721"/>
                  </a:lnTo>
                  <a:lnTo>
                    <a:pt x="735" y="753"/>
                  </a:lnTo>
                  <a:lnTo>
                    <a:pt x="708" y="743"/>
                  </a:lnTo>
                  <a:lnTo>
                    <a:pt x="694" y="775"/>
                  </a:lnTo>
                  <a:lnTo>
                    <a:pt x="705" y="789"/>
                  </a:lnTo>
                  <a:lnTo>
                    <a:pt x="694" y="827"/>
                  </a:lnTo>
                  <a:lnTo>
                    <a:pt x="706" y="871"/>
                  </a:lnTo>
                  <a:lnTo>
                    <a:pt x="721" y="900"/>
                  </a:lnTo>
                  <a:lnTo>
                    <a:pt x="737" y="928"/>
                  </a:lnTo>
                  <a:lnTo>
                    <a:pt x="785" y="926"/>
                  </a:lnTo>
                  <a:lnTo>
                    <a:pt x="806" y="920"/>
                  </a:lnTo>
                  <a:lnTo>
                    <a:pt x="809" y="900"/>
                  </a:lnTo>
                  <a:lnTo>
                    <a:pt x="799" y="885"/>
                  </a:lnTo>
                  <a:lnTo>
                    <a:pt x="800" y="871"/>
                  </a:lnTo>
                  <a:lnTo>
                    <a:pt x="831" y="875"/>
                  </a:lnTo>
                  <a:lnTo>
                    <a:pt x="861" y="867"/>
                  </a:lnTo>
                  <a:lnTo>
                    <a:pt x="861" y="885"/>
                  </a:lnTo>
                  <a:lnTo>
                    <a:pt x="852" y="910"/>
                  </a:lnTo>
                  <a:lnTo>
                    <a:pt x="838" y="930"/>
                  </a:lnTo>
                  <a:lnTo>
                    <a:pt x="834" y="958"/>
                  </a:lnTo>
                  <a:lnTo>
                    <a:pt x="854" y="970"/>
                  </a:lnTo>
                  <a:lnTo>
                    <a:pt x="880" y="966"/>
                  </a:lnTo>
                  <a:lnTo>
                    <a:pt x="896" y="976"/>
                  </a:lnTo>
                  <a:lnTo>
                    <a:pt x="911" y="972"/>
                  </a:lnTo>
                  <a:lnTo>
                    <a:pt x="916" y="990"/>
                  </a:lnTo>
                  <a:lnTo>
                    <a:pt x="903" y="1018"/>
                  </a:lnTo>
                  <a:lnTo>
                    <a:pt x="914" y="1034"/>
                  </a:lnTo>
                  <a:lnTo>
                    <a:pt x="916" y="1066"/>
                  </a:lnTo>
                  <a:lnTo>
                    <a:pt x="934" y="1088"/>
                  </a:lnTo>
                  <a:lnTo>
                    <a:pt x="957" y="1094"/>
                  </a:lnTo>
                  <a:lnTo>
                    <a:pt x="973" y="1088"/>
                  </a:lnTo>
                  <a:lnTo>
                    <a:pt x="980" y="1090"/>
                  </a:lnTo>
                  <a:lnTo>
                    <a:pt x="1010" y="1090"/>
                  </a:lnTo>
                  <a:lnTo>
                    <a:pt x="1037" y="1092"/>
                  </a:lnTo>
                  <a:lnTo>
                    <a:pt x="1044" y="1078"/>
                  </a:lnTo>
                  <a:lnTo>
                    <a:pt x="1021" y="1102"/>
                  </a:lnTo>
                  <a:lnTo>
                    <a:pt x="1005" y="1100"/>
                  </a:lnTo>
                  <a:lnTo>
                    <a:pt x="989" y="1102"/>
                  </a:lnTo>
                  <a:lnTo>
                    <a:pt x="957" y="1114"/>
                  </a:lnTo>
                  <a:lnTo>
                    <a:pt x="930" y="1098"/>
                  </a:lnTo>
                  <a:lnTo>
                    <a:pt x="905" y="1088"/>
                  </a:lnTo>
                  <a:lnTo>
                    <a:pt x="895" y="1090"/>
                  </a:lnTo>
                  <a:lnTo>
                    <a:pt x="896" y="1076"/>
                  </a:lnTo>
                  <a:lnTo>
                    <a:pt x="895" y="1054"/>
                  </a:lnTo>
                  <a:lnTo>
                    <a:pt x="873" y="1034"/>
                  </a:lnTo>
                  <a:lnTo>
                    <a:pt x="829" y="1022"/>
                  </a:lnTo>
                  <a:lnTo>
                    <a:pt x="822" y="1012"/>
                  </a:lnTo>
                  <a:lnTo>
                    <a:pt x="809" y="1014"/>
                  </a:lnTo>
                  <a:lnTo>
                    <a:pt x="797" y="1004"/>
                  </a:lnTo>
                  <a:lnTo>
                    <a:pt x="779" y="994"/>
                  </a:lnTo>
                  <a:lnTo>
                    <a:pt x="758" y="966"/>
                  </a:lnTo>
                  <a:lnTo>
                    <a:pt x="733" y="958"/>
                  </a:lnTo>
                  <a:lnTo>
                    <a:pt x="719" y="976"/>
                  </a:lnTo>
                  <a:lnTo>
                    <a:pt x="703" y="962"/>
                  </a:lnTo>
                  <a:lnTo>
                    <a:pt x="683" y="962"/>
                  </a:lnTo>
                  <a:lnTo>
                    <a:pt x="644" y="952"/>
                  </a:lnTo>
                  <a:lnTo>
                    <a:pt x="573" y="904"/>
                  </a:lnTo>
                  <a:lnTo>
                    <a:pt x="568" y="855"/>
                  </a:lnTo>
                  <a:lnTo>
                    <a:pt x="561" y="835"/>
                  </a:lnTo>
                  <a:lnTo>
                    <a:pt x="548" y="821"/>
                  </a:lnTo>
                  <a:lnTo>
                    <a:pt x="532" y="793"/>
                  </a:lnTo>
                  <a:lnTo>
                    <a:pt x="458" y="697"/>
                  </a:lnTo>
                  <a:lnTo>
                    <a:pt x="458" y="733"/>
                  </a:lnTo>
                  <a:lnTo>
                    <a:pt x="504" y="797"/>
                  </a:lnTo>
                  <a:lnTo>
                    <a:pt x="524" y="851"/>
                  </a:lnTo>
                  <a:lnTo>
                    <a:pt x="495" y="839"/>
                  </a:lnTo>
                  <a:lnTo>
                    <a:pt x="490" y="807"/>
                  </a:lnTo>
                  <a:lnTo>
                    <a:pt x="453" y="787"/>
                  </a:lnTo>
                  <a:lnTo>
                    <a:pt x="474" y="775"/>
                  </a:lnTo>
                  <a:lnTo>
                    <a:pt x="424" y="741"/>
                  </a:lnTo>
                  <a:lnTo>
                    <a:pt x="444" y="721"/>
                  </a:lnTo>
                  <a:lnTo>
                    <a:pt x="426" y="681"/>
                  </a:lnTo>
                  <a:lnTo>
                    <a:pt x="366" y="598"/>
                  </a:lnTo>
                  <a:lnTo>
                    <a:pt x="359" y="550"/>
                  </a:lnTo>
                  <a:lnTo>
                    <a:pt x="362" y="512"/>
                  </a:lnTo>
                  <a:lnTo>
                    <a:pt x="378" y="472"/>
                  </a:lnTo>
                  <a:lnTo>
                    <a:pt x="378" y="432"/>
                  </a:lnTo>
                  <a:lnTo>
                    <a:pt x="366" y="408"/>
                  </a:lnTo>
                  <a:lnTo>
                    <a:pt x="399" y="400"/>
                  </a:lnTo>
                  <a:lnTo>
                    <a:pt x="359" y="353"/>
                  </a:lnTo>
                  <a:lnTo>
                    <a:pt x="360" y="331"/>
                  </a:lnTo>
                  <a:lnTo>
                    <a:pt x="343" y="301"/>
                  </a:lnTo>
                  <a:lnTo>
                    <a:pt x="350" y="283"/>
                  </a:lnTo>
                  <a:lnTo>
                    <a:pt x="337" y="273"/>
                  </a:lnTo>
                  <a:lnTo>
                    <a:pt x="335" y="253"/>
                  </a:lnTo>
                  <a:lnTo>
                    <a:pt x="323" y="237"/>
                  </a:lnTo>
                  <a:lnTo>
                    <a:pt x="337" y="223"/>
                  </a:lnTo>
                  <a:lnTo>
                    <a:pt x="318" y="213"/>
                  </a:lnTo>
                  <a:lnTo>
                    <a:pt x="302" y="227"/>
                  </a:lnTo>
                  <a:lnTo>
                    <a:pt x="279" y="199"/>
                  </a:lnTo>
                  <a:lnTo>
                    <a:pt x="254" y="191"/>
                  </a:lnTo>
                  <a:lnTo>
                    <a:pt x="218" y="191"/>
                  </a:lnTo>
                  <a:lnTo>
                    <a:pt x="195" y="217"/>
                  </a:lnTo>
                  <a:lnTo>
                    <a:pt x="185" y="209"/>
                  </a:lnTo>
                  <a:lnTo>
                    <a:pt x="204" y="175"/>
                  </a:lnTo>
                  <a:lnTo>
                    <a:pt x="186" y="181"/>
                  </a:lnTo>
                  <a:lnTo>
                    <a:pt x="151" y="217"/>
                  </a:lnTo>
                  <a:lnTo>
                    <a:pt x="114" y="249"/>
                  </a:lnTo>
                  <a:lnTo>
                    <a:pt x="80" y="257"/>
                  </a:lnTo>
                  <a:lnTo>
                    <a:pt x="23" y="289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4" name="Freeform 30"/>
            <p:cNvSpPr>
              <a:spLocks/>
            </p:cNvSpPr>
            <p:nvPr/>
          </p:nvSpPr>
          <p:spPr bwMode="auto">
            <a:xfrm>
              <a:off x="2338388" y="2295525"/>
              <a:ext cx="581025" cy="43338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9" y="37"/>
                </a:cxn>
                <a:cxn ang="0">
                  <a:pos x="9" y="21"/>
                </a:cxn>
                <a:cxn ang="0">
                  <a:pos x="23" y="0"/>
                </a:cxn>
                <a:cxn ang="0">
                  <a:pos x="94" y="13"/>
                </a:cxn>
                <a:cxn ang="0">
                  <a:pos x="217" y="39"/>
                </a:cxn>
                <a:cxn ang="0">
                  <a:pos x="265" y="61"/>
                </a:cxn>
                <a:cxn ang="0">
                  <a:pos x="329" y="81"/>
                </a:cxn>
                <a:cxn ang="0">
                  <a:pos x="361" y="119"/>
                </a:cxn>
                <a:cxn ang="0">
                  <a:pos x="393" y="139"/>
                </a:cxn>
                <a:cxn ang="0">
                  <a:pos x="380" y="153"/>
                </a:cxn>
                <a:cxn ang="0">
                  <a:pos x="380" y="171"/>
                </a:cxn>
                <a:cxn ang="0">
                  <a:pos x="368" y="175"/>
                </a:cxn>
                <a:cxn ang="0">
                  <a:pos x="357" y="191"/>
                </a:cxn>
                <a:cxn ang="0">
                  <a:pos x="368" y="207"/>
                </a:cxn>
                <a:cxn ang="0">
                  <a:pos x="366" y="219"/>
                </a:cxn>
                <a:cxn ang="0">
                  <a:pos x="354" y="235"/>
                </a:cxn>
                <a:cxn ang="0">
                  <a:pos x="355" y="251"/>
                </a:cxn>
                <a:cxn ang="0">
                  <a:pos x="377" y="266"/>
                </a:cxn>
                <a:cxn ang="0">
                  <a:pos x="378" y="282"/>
                </a:cxn>
                <a:cxn ang="0">
                  <a:pos x="373" y="290"/>
                </a:cxn>
                <a:cxn ang="0">
                  <a:pos x="352" y="292"/>
                </a:cxn>
                <a:cxn ang="0">
                  <a:pos x="336" y="284"/>
                </a:cxn>
                <a:cxn ang="0">
                  <a:pos x="318" y="264"/>
                </a:cxn>
                <a:cxn ang="0">
                  <a:pos x="311" y="264"/>
                </a:cxn>
                <a:cxn ang="0">
                  <a:pos x="302" y="257"/>
                </a:cxn>
                <a:cxn ang="0">
                  <a:pos x="293" y="233"/>
                </a:cxn>
                <a:cxn ang="0">
                  <a:pos x="283" y="225"/>
                </a:cxn>
                <a:cxn ang="0">
                  <a:pos x="259" y="213"/>
                </a:cxn>
                <a:cxn ang="0">
                  <a:pos x="240" y="205"/>
                </a:cxn>
                <a:cxn ang="0">
                  <a:pos x="212" y="183"/>
                </a:cxn>
                <a:cxn ang="0">
                  <a:pos x="199" y="167"/>
                </a:cxn>
                <a:cxn ang="0">
                  <a:pos x="201" y="155"/>
                </a:cxn>
                <a:cxn ang="0">
                  <a:pos x="213" y="145"/>
                </a:cxn>
                <a:cxn ang="0">
                  <a:pos x="203" y="131"/>
                </a:cxn>
                <a:cxn ang="0">
                  <a:pos x="192" y="139"/>
                </a:cxn>
                <a:cxn ang="0">
                  <a:pos x="174" y="119"/>
                </a:cxn>
                <a:cxn ang="0">
                  <a:pos x="171" y="129"/>
                </a:cxn>
                <a:cxn ang="0">
                  <a:pos x="155" y="129"/>
                </a:cxn>
                <a:cxn ang="0">
                  <a:pos x="151" y="121"/>
                </a:cxn>
                <a:cxn ang="0">
                  <a:pos x="151" y="107"/>
                </a:cxn>
                <a:cxn ang="0">
                  <a:pos x="144" y="99"/>
                </a:cxn>
                <a:cxn ang="0">
                  <a:pos x="133" y="101"/>
                </a:cxn>
                <a:cxn ang="0">
                  <a:pos x="119" y="79"/>
                </a:cxn>
                <a:cxn ang="0">
                  <a:pos x="109" y="77"/>
                </a:cxn>
                <a:cxn ang="0">
                  <a:pos x="93" y="67"/>
                </a:cxn>
                <a:cxn ang="0">
                  <a:pos x="59" y="69"/>
                </a:cxn>
                <a:cxn ang="0">
                  <a:pos x="25" y="67"/>
                </a:cxn>
                <a:cxn ang="0">
                  <a:pos x="0" y="59"/>
                </a:cxn>
              </a:cxnLst>
              <a:rect l="0" t="0" r="r" b="b"/>
              <a:pathLst>
                <a:path w="393" h="292">
                  <a:moveTo>
                    <a:pt x="0" y="59"/>
                  </a:moveTo>
                  <a:lnTo>
                    <a:pt x="9" y="37"/>
                  </a:lnTo>
                  <a:lnTo>
                    <a:pt x="9" y="21"/>
                  </a:lnTo>
                  <a:lnTo>
                    <a:pt x="23" y="0"/>
                  </a:lnTo>
                  <a:lnTo>
                    <a:pt x="94" y="13"/>
                  </a:lnTo>
                  <a:lnTo>
                    <a:pt x="217" y="39"/>
                  </a:lnTo>
                  <a:lnTo>
                    <a:pt x="265" y="61"/>
                  </a:lnTo>
                  <a:lnTo>
                    <a:pt x="329" y="81"/>
                  </a:lnTo>
                  <a:lnTo>
                    <a:pt x="361" y="119"/>
                  </a:lnTo>
                  <a:lnTo>
                    <a:pt x="393" y="139"/>
                  </a:lnTo>
                  <a:lnTo>
                    <a:pt x="380" y="153"/>
                  </a:lnTo>
                  <a:lnTo>
                    <a:pt x="380" y="171"/>
                  </a:lnTo>
                  <a:lnTo>
                    <a:pt x="368" y="175"/>
                  </a:lnTo>
                  <a:lnTo>
                    <a:pt x="357" y="191"/>
                  </a:lnTo>
                  <a:lnTo>
                    <a:pt x="368" y="207"/>
                  </a:lnTo>
                  <a:lnTo>
                    <a:pt x="366" y="219"/>
                  </a:lnTo>
                  <a:lnTo>
                    <a:pt x="354" y="235"/>
                  </a:lnTo>
                  <a:lnTo>
                    <a:pt x="355" y="251"/>
                  </a:lnTo>
                  <a:lnTo>
                    <a:pt x="377" y="266"/>
                  </a:lnTo>
                  <a:lnTo>
                    <a:pt x="378" y="282"/>
                  </a:lnTo>
                  <a:lnTo>
                    <a:pt x="373" y="290"/>
                  </a:lnTo>
                  <a:lnTo>
                    <a:pt x="352" y="292"/>
                  </a:lnTo>
                  <a:lnTo>
                    <a:pt x="336" y="284"/>
                  </a:lnTo>
                  <a:lnTo>
                    <a:pt x="318" y="264"/>
                  </a:lnTo>
                  <a:lnTo>
                    <a:pt x="311" y="264"/>
                  </a:lnTo>
                  <a:lnTo>
                    <a:pt x="302" y="257"/>
                  </a:lnTo>
                  <a:lnTo>
                    <a:pt x="293" y="233"/>
                  </a:lnTo>
                  <a:lnTo>
                    <a:pt x="283" y="225"/>
                  </a:lnTo>
                  <a:lnTo>
                    <a:pt x="259" y="213"/>
                  </a:lnTo>
                  <a:lnTo>
                    <a:pt x="240" y="205"/>
                  </a:lnTo>
                  <a:lnTo>
                    <a:pt x="212" y="183"/>
                  </a:lnTo>
                  <a:lnTo>
                    <a:pt x="199" y="167"/>
                  </a:lnTo>
                  <a:lnTo>
                    <a:pt x="201" y="155"/>
                  </a:lnTo>
                  <a:lnTo>
                    <a:pt x="213" y="145"/>
                  </a:lnTo>
                  <a:lnTo>
                    <a:pt x="203" y="131"/>
                  </a:lnTo>
                  <a:lnTo>
                    <a:pt x="192" y="139"/>
                  </a:lnTo>
                  <a:lnTo>
                    <a:pt x="174" y="119"/>
                  </a:lnTo>
                  <a:lnTo>
                    <a:pt x="171" y="129"/>
                  </a:lnTo>
                  <a:lnTo>
                    <a:pt x="155" y="129"/>
                  </a:lnTo>
                  <a:lnTo>
                    <a:pt x="151" y="121"/>
                  </a:lnTo>
                  <a:lnTo>
                    <a:pt x="151" y="107"/>
                  </a:lnTo>
                  <a:lnTo>
                    <a:pt x="144" y="99"/>
                  </a:lnTo>
                  <a:lnTo>
                    <a:pt x="133" y="101"/>
                  </a:lnTo>
                  <a:lnTo>
                    <a:pt x="119" y="79"/>
                  </a:lnTo>
                  <a:lnTo>
                    <a:pt x="109" y="77"/>
                  </a:lnTo>
                  <a:lnTo>
                    <a:pt x="93" y="67"/>
                  </a:lnTo>
                  <a:lnTo>
                    <a:pt x="59" y="69"/>
                  </a:lnTo>
                  <a:lnTo>
                    <a:pt x="25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2217738" y="2449513"/>
              <a:ext cx="376238" cy="2222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2"/>
                </a:cxn>
                <a:cxn ang="0">
                  <a:pos x="0" y="26"/>
                </a:cxn>
                <a:cxn ang="0">
                  <a:pos x="17" y="42"/>
                </a:cxn>
                <a:cxn ang="0">
                  <a:pos x="28" y="38"/>
                </a:cxn>
                <a:cxn ang="0">
                  <a:pos x="32" y="44"/>
                </a:cxn>
                <a:cxn ang="0">
                  <a:pos x="44" y="46"/>
                </a:cxn>
                <a:cxn ang="0">
                  <a:pos x="51" y="36"/>
                </a:cxn>
                <a:cxn ang="0">
                  <a:pos x="76" y="38"/>
                </a:cxn>
                <a:cxn ang="0">
                  <a:pos x="80" y="48"/>
                </a:cxn>
                <a:cxn ang="0">
                  <a:pos x="88" y="52"/>
                </a:cxn>
                <a:cxn ang="0">
                  <a:pos x="110" y="50"/>
                </a:cxn>
                <a:cxn ang="0">
                  <a:pos x="117" y="56"/>
                </a:cxn>
                <a:cxn ang="0">
                  <a:pos x="127" y="62"/>
                </a:cxn>
                <a:cxn ang="0">
                  <a:pos x="136" y="74"/>
                </a:cxn>
                <a:cxn ang="0">
                  <a:pos x="136" y="90"/>
                </a:cxn>
                <a:cxn ang="0">
                  <a:pos x="129" y="94"/>
                </a:cxn>
                <a:cxn ang="0">
                  <a:pos x="133" y="100"/>
                </a:cxn>
                <a:cxn ang="0">
                  <a:pos x="122" y="110"/>
                </a:cxn>
                <a:cxn ang="0">
                  <a:pos x="122" y="124"/>
                </a:cxn>
                <a:cxn ang="0">
                  <a:pos x="138" y="126"/>
                </a:cxn>
                <a:cxn ang="0">
                  <a:pos x="147" y="122"/>
                </a:cxn>
                <a:cxn ang="0">
                  <a:pos x="151" y="116"/>
                </a:cxn>
                <a:cxn ang="0">
                  <a:pos x="156" y="122"/>
                </a:cxn>
                <a:cxn ang="0">
                  <a:pos x="165" y="118"/>
                </a:cxn>
                <a:cxn ang="0">
                  <a:pos x="184" y="126"/>
                </a:cxn>
                <a:cxn ang="0">
                  <a:pos x="197" y="140"/>
                </a:cxn>
                <a:cxn ang="0">
                  <a:pos x="200" y="140"/>
                </a:cxn>
                <a:cxn ang="0">
                  <a:pos x="202" y="148"/>
                </a:cxn>
                <a:cxn ang="0">
                  <a:pos x="214" y="152"/>
                </a:cxn>
                <a:cxn ang="0">
                  <a:pos x="229" y="152"/>
                </a:cxn>
                <a:cxn ang="0">
                  <a:pos x="220" y="144"/>
                </a:cxn>
                <a:cxn ang="0">
                  <a:pos x="223" y="136"/>
                </a:cxn>
                <a:cxn ang="0">
                  <a:pos x="234" y="144"/>
                </a:cxn>
                <a:cxn ang="0">
                  <a:pos x="246" y="146"/>
                </a:cxn>
                <a:cxn ang="0">
                  <a:pos x="248" y="134"/>
                </a:cxn>
                <a:cxn ang="0">
                  <a:pos x="236" y="124"/>
                </a:cxn>
                <a:cxn ang="0">
                  <a:pos x="227" y="124"/>
                </a:cxn>
                <a:cxn ang="0">
                  <a:pos x="214" y="114"/>
                </a:cxn>
                <a:cxn ang="0">
                  <a:pos x="227" y="114"/>
                </a:cxn>
                <a:cxn ang="0">
                  <a:pos x="236" y="120"/>
                </a:cxn>
                <a:cxn ang="0">
                  <a:pos x="253" y="120"/>
                </a:cxn>
                <a:cxn ang="0">
                  <a:pos x="250" y="108"/>
                </a:cxn>
                <a:cxn ang="0">
                  <a:pos x="234" y="96"/>
                </a:cxn>
                <a:cxn ang="0">
                  <a:pos x="223" y="94"/>
                </a:cxn>
                <a:cxn ang="0">
                  <a:pos x="207" y="80"/>
                </a:cxn>
                <a:cxn ang="0">
                  <a:pos x="188" y="76"/>
                </a:cxn>
                <a:cxn ang="0">
                  <a:pos x="172" y="70"/>
                </a:cxn>
                <a:cxn ang="0">
                  <a:pos x="159" y="52"/>
                </a:cxn>
                <a:cxn ang="0">
                  <a:pos x="151" y="28"/>
                </a:cxn>
                <a:cxn ang="0">
                  <a:pos x="138" y="28"/>
                </a:cxn>
                <a:cxn ang="0">
                  <a:pos x="135" y="22"/>
                </a:cxn>
                <a:cxn ang="0">
                  <a:pos x="127" y="24"/>
                </a:cxn>
                <a:cxn ang="0">
                  <a:pos x="115" y="14"/>
                </a:cxn>
                <a:cxn ang="0">
                  <a:pos x="94" y="10"/>
                </a:cxn>
                <a:cxn ang="0">
                  <a:pos x="85" y="16"/>
                </a:cxn>
                <a:cxn ang="0">
                  <a:pos x="65" y="10"/>
                </a:cxn>
                <a:cxn ang="0">
                  <a:pos x="53" y="10"/>
                </a:cxn>
                <a:cxn ang="0">
                  <a:pos x="48" y="2"/>
                </a:cxn>
                <a:cxn ang="0">
                  <a:pos x="41" y="0"/>
                </a:cxn>
                <a:cxn ang="0">
                  <a:pos x="32" y="2"/>
                </a:cxn>
                <a:cxn ang="0">
                  <a:pos x="9" y="0"/>
                </a:cxn>
              </a:cxnLst>
              <a:rect l="0" t="0" r="r" b="b"/>
              <a:pathLst>
                <a:path w="253" h="152">
                  <a:moveTo>
                    <a:pt x="9" y="0"/>
                  </a:moveTo>
                  <a:lnTo>
                    <a:pt x="0" y="12"/>
                  </a:lnTo>
                  <a:lnTo>
                    <a:pt x="0" y="26"/>
                  </a:lnTo>
                  <a:lnTo>
                    <a:pt x="17" y="42"/>
                  </a:lnTo>
                  <a:lnTo>
                    <a:pt x="28" y="38"/>
                  </a:lnTo>
                  <a:lnTo>
                    <a:pt x="32" y="44"/>
                  </a:lnTo>
                  <a:lnTo>
                    <a:pt x="44" y="46"/>
                  </a:lnTo>
                  <a:lnTo>
                    <a:pt x="51" y="36"/>
                  </a:lnTo>
                  <a:lnTo>
                    <a:pt x="76" y="38"/>
                  </a:lnTo>
                  <a:lnTo>
                    <a:pt x="80" y="48"/>
                  </a:lnTo>
                  <a:lnTo>
                    <a:pt x="88" y="52"/>
                  </a:lnTo>
                  <a:lnTo>
                    <a:pt x="110" y="50"/>
                  </a:lnTo>
                  <a:lnTo>
                    <a:pt x="117" y="56"/>
                  </a:lnTo>
                  <a:lnTo>
                    <a:pt x="127" y="62"/>
                  </a:lnTo>
                  <a:lnTo>
                    <a:pt x="136" y="74"/>
                  </a:lnTo>
                  <a:lnTo>
                    <a:pt x="136" y="90"/>
                  </a:lnTo>
                  <a:lnTo>
                    <a:pt x="129" y="94"/>
                  </a:lnTo>
                  <a:lnTo>
                    <a:pt x="133" y="100"/>
                  </a:lnTo>
                  <a:lnTo>
                    <a:pt x="122" y="110"/>
                  </a:lnTo>
                  <a:lnTo>
                    <a:pt x="122" y="124"/>
                  </a:lnTo>
                  <a:lnTo>
                    <a:pt x="138" y="126"/>
                  </a:lnTo>
                  <a:lnTo>
                    <a:pt x="147" y="122"/>
                  </a:lnTo>
                  <a:lnTo>
                    <a:pt x="151" y="116"/>
                  </a:lnTo>
                  <a:lnTo>
                    <a:pt x="156" y="122"/>
                  </a:lnTo>
                  <a:lnTo>
                    <a:pt x="165" y="118"/>
                  </a:lnTo>
                  <a:lnTo>
                    <a:pt x="184" y="126"/>
                  </a:lnTo>
                  <a:lnTo>
                    <a:pt x="197" y="140"/>
                  </a:lnTo>
                  <a:lnTo>
                    <a:pt x="200" y="140"/>
                  </a:lnTo>
                  <a:lnTo>
                    <a:pt x="202" y="148"/>
                  </a:lnTo>
                  <a:lnTo>
                    <a:pt x="214" y="152"/>
                  </a:lnTo>
                  <a:lnTo>
                    <a:pt x="229" y="152"/>
                  </a:lnTo>
                  <a:lnTo>
                    <a:pt x="220" y="144"/>
                  </a:lnTo>
                  <a:lnTo>
                    <a:pt x="223" y="136"/>
                  </a:lnTo>
                  <a:lnTo>
                    <a:pt x="234" y="144"/>
                  </a:lnTo>
                  <a:lnTo>
                    <a:pt x="246" y="146"/>
                  </a:lnTo>
                  <a:lnTo>
                    <a:pt x="248" y="134"/>
                  </a:lnTo>
                  <a:lnTo>
                    <a:pt x="236" y="124"/>
                  </a:lnTo>
                  <a:lnTo>
                    <a:pt x="227" y="124"/>
                  </a:lnTo>
                  <a:lnTo>
                    <a:pt x="214" y="114"/>
                  </a:lnTo>
                  <a:lnTo>
                    <a:pt x="227" y="114"/>
                  </a:lnTo>
                  <a:lnTo>
                    <a:pt x="236" y="120"/>
                  </a:lnTo>
                  <a:lnTo>
                    <a:pt x="253" y="120"/>
                  </a:lnTo>
                  <a:lnTo>
                    <a:pt x="250" y="108"/>
                  </a:lnTo>
                  <a:lnTo>
                    <a:pt x="234" y="96"/>
                  </a:lnTo>
                  <a:lnTo>
                    <a:pt x="223" y="94"/>
                  </a:lnTo>
                  <a:lnTo>
                    <a:pt x="207" y="80"/>
                  </a:lnTo>
                  <a:lnTo>
                    <a:pt x="188" y="76"/>
                  </a:lnTo>
                  <a:lnTo>
                    <a:pt x="172" y="70"/>
                  </a:lnTo>
                  <a:lnTo>
                    <a:pt x="159" y="52"/>
                  </a:lnTo>
                  <a:lnTo>
                    <a:pt x="151" y="28"/>
                  </a:lnTo>
                  <a:lnTo>
                    <a:pt x="138" y="28"/>
                  </a:lnTo>
                  <a:lnTo>
                    <a:pt x="135" y="22"/>
                  </a:lnTo>
                  <a:lnTo>
                    <a:pt x="127" y="24"/>
                  </a:lnTo>
                  <a:lnTo>
                    <a:pt x="115" y="14"/>
                  </a:lnTo>
                  <a:lnTo>
                    <a:pt x="94" y="10"/>
                  </a:lnTo>
                  <a:lnTo>
                    <a:pt x="85" y="16"/>
                  </a:lnTo>
                  <a:lnTo>
                    <a:pt x="65" y="10"/>
                  </a:lnTo>
                  <a:lnTo>
                    <a:pt x="53" y="10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2430463" y="3690938"/>
              <a:ext cx="266700" cy="1016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6" y="14"/>
                </a:cxn>
                <a:cxn ang="0">
                  <a:pos x="24" y="14"/>
                </a:cxn>
                <a:cxn ang="0">
                  <a:pos x="36" y="4"/>
                </a:cxn>
                <a:cxn ang="0">
                  <a:pos x="50" y="4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77" y="12"/>
                </a:cxn>
                <a:cxn ang="0">
                  <a:pos x="82" y="20"/>
                </a:cxn>
                <a:cxn ang="0">
                  <a:pos x="86" y="16"/>
                </a:cxn>
                <a:cxn ang="0">
                  <a:pos x="100" y="24"/>
                </a:cxn>
                <a:cxn ang="0">
                  <a:pos x="109" y="24"/>
                </a:cxn>
                <a:cxn ang="0">
                  <a:pos x="116" y="30"/>
                </a:cxn>
                <a:cxn ang="0">
                  <a:pos x="128" y="34"/>
                </a:cxn>
                <a:cxn ang="0">
                  <a:pos x="128" y="44"/>
                </a:cxn>
                <a:cxn ang="0">
                  <a:pos x="151" y="44"/>
                </a:cxn>
                <a:cxn ang="0">
                  <a:pos x="157" y="54"/>
                </a:cxn>
                <a:cxn ang="0">
                  <a:pos x="171" y="54"/>
                </a:cxn>
                <a:cxn ang="0">
                  <a:pos x="180" y="65"/>
                </a:cxn>
                <a:cxn ang="0">
                  <a:pos x="174" y="67"/>
                </a:cxn>
                <a:cxn ang="0">
                  <a:pos x="171" y="63"/>
                </a:cxn>
                <a:cxn ang="0">
                  <a:pos x="169" y="61"/>
                </a:cxn>
                <a:cxn ang="0">
                  <a:pos x="157" y="63"/>
                </a:cxn>
                <a:cxn ang="0">
                  <a:pos x="153" y="65"/>
                </a:cxn>
                <a:cxn ang="0">
                  <a:pos x="142" y="67"/>
                </a:cxn>
                <a:cxn ang="0">
                  <a:pos x="126" y="67"/>
                </a:cxn>
                <a:cxn ang="0">
                  <a:pos x="116" y="67"/>
                </a:cxn>
                <a:cxn ang="0">
                  <a:pos x="116" y="61"/>
                </a:cxn>
                <a:cxn ang="0">
                  <a:pos x="100" y="46"/>
                </a:cxn>
                <a:cxn ang="0">
                  <a:pos x="100" y="36"/>
                </a:cxn>
                <a:cxn ang="0">
                  <a:pos x="82" y="36"/>
                </a:cxn>
                <a:cxn ang="0">
                  <a:pos x="75" y="30"/>
                </a:cxn>
                <a:cxn ang="0">
                  <a:pos x="70" y="36"/>
                </a:cxn>
                <a:cxn ang="0">
                  <a:pos x="64" y="28"/>
                </a:cxn>
                <a:cxn ang="0">
                  <a:pos x="59" y="28"/>
                </a:cxn>
                <a:cxn ang="0">
                  <a:pos x="59" y="18"/>
                </a:cxn>
                <a:cxn ang="0">
                  <a:pos x="54" y="14"/>
                </a:cxn>
                <a:cxn ang="0">
                  <a:pos x="38" y="16"/>
                </a:cxn>
                <a:cxn ang="0">
                  <a:pos x="27" y="28"/>
                </a:cxn>
                <a:cxn ang="0">
                  <a:pos x="15" y="30"/>
                </a:cxn>
                <a:cxn ang="0">
                  <a:pos x="0" y="34"/>
                </a:cxn>
              </a:cxnLst>
              <a:rect l="0" t="0" r="r" b="b"/>
              <a:pathLst>
                <a:path w="180" h="67">
                  <a:moveTo>
                    <a:pt x="0" y="34"/>
                  </a:moveTo>
                  <a:lnTo>
                    <a:pt x="16" y="14"/>
                  </a:lnTo>
                  <a:lnTo>
                    <a:pt x="24" y="14"/>
                  </a:lnTo>
                  <a:lnTo>
                    <a:pt x="36" y="4"/>
                  </a:lnTo>
                  <a:lnTo>
                    <a:pt x="50" y="4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77" y="12"/>
                  </a:lnTo>
                  <a:lnTo>
                    <a:pt x="82" y="20"/>
                  </a:lnTo>
                  <a:lnTo>
                    <a:pt x="86" y="16"/>
                  </a:lnTo>
                  <a:lnTo>
                    <a:pt x="100" y="24"/>
                  </a:lnTo>
                  <a:lnTo>
                    <a:pt x="109" y="24"/>
                  </a:lnTo>
                  <a:lnTo>
                    <a:pt x="116" y="30"/>
                  </a:lnTo>
                  <a:lnTo>
                    <a:pt x="128" y="34"/>
                  </a:lnTo>
                  <a:lnTo>
                    <a:pt x="128" y="44"/>
                  </a:lnTo>
                  <a:lnTo>
                    <a:pt x="151" y="44"/>
                  </a:lnTo>
                  <a:lnTo>
                    <a:pt x="157" y="54"/>
                  </a:lnTo>
                  <a:lnTo>
                    <a:pt x="171" y="54"/>
                  </a:lnTo>
                  <a:lnTo>
                    <a:pt x="180" y="65"/>
                  </a:lnTo>
                  <a:lnTo>
                    <a:pt x="174" y="67"/>
                  </a:lnTo>
                  <a:lnTo>
                    <a:pt x="171" y="63"/>
                  </a:lnTo>
                  <a:lnTo>
                    <a:pt x="169" y="61"/>
                  </a:lnTo>
                  <a:lnTo>
                    <a:pt x="157" y="63"/>
                  </a:lnTo>
                  <a:lnTo>
                    <a:pt x="153" y="65"/>
                  </a:lnTo>
                  <a:lnTo>
                    <a:pt x="142" y="67"/>
                  </a:lnTo>
                  <a:lnTo>
                    <a:pt x="126" y="67"/>
                  </a:lnTo>
                  <a:lnTo>
                    <a:pt x="116" y="67"/>
                  </a:lnTo>
                  <a:lnTo>
                    <a:pt x="116" y="61"/>
                  </a:lnTo>
                  <a:lnTo>
                    <a:pt x="100" y="46"/>
                  </a:lnTo>
                  <a:lnTo>
                    <a:pt x="100" y="36"/>
                  </a:lnTo>
                  <a:lnTo>
                    <a:pt x="82" y="36"/>
                  </a:lnTo>
                  <a:lnTo>
                    <a:pt x="75" y="30"/>
                  </a:lnTo>
                  <a:lnTo>
                    <a:pt x="70" y="36"/>
                  </a:lnTo>
                  <a:lnTo>
                    <a:pt x="64" y="28"/>
                  </a:lnTo>
                  <a:lnTo>
                    <a:pt x="59" y="28"/>
                  </a:lnTo>
                  <a:lnTo>
                    <a:pt x="59" y="18"/>
                  </a:lnTo>
                  <a:lnTo>
                    <a:pt x="54" y="14"/>
                  </a:lnTo>
                  <a:lnTo>
                    <a:pt x="38" y="16"/>
                  </a:lnTo>
                  <a:lnTo>
                    <a:pt x="27" y="28"/>
                  </a:lnTo>
                  <a:lnTo>
                    <a:pt x="15" y="3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2665413" y="3765550"/>
              <a:ext cx="168275" cy="8572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1" y="45"/>
                </a:cxn>
                <a:cxn ang="0">
                  <a:pos x="36" y="43"/>
                </a:cxn>
                <a:cxn ang="0">
                  <a:pos x="47" y="55"/>
                </a:cxn>
                <a:cxn ang="0">
                  <a:pos x="61" y="57"/>
                </a:cxn>
                <a:cxn ang="0">
                  <a:pos x="68" y="43"/>
                </a:cxn>
                <a:cxn ang="0">
                  <a:pos x="64" y="39"/>
                </a:cxn>
                <a:cxn ang="0">
                  <a:pos x="71" y="33"/>
                </a:cxn>
                <a:cxn ang="0">
                  <a:pos x="86" y="43"/>
                </a:cxn>
                <a:cxn ang="0">
                  <a:pos x="96" y="43"/>
                </a:cxn>
                <a:cxn ang="0">
                  <a:pos x="96" y="37"/>
                </a:cxn>
                <a:cxn ang="0">
                  <a:pos x="103" y="37"/>
                </a:cxn>
                <a:cxn ang="0">
                  <a:pos x="114" y="27"/>
                </a:cxn>
                <a:cxn ang="0">
                  <a:pos x="107" y="25"/>
                </a:cxn>
                <a:cxn ang="0">
                  <a:pos x="107" y="15"/>
                </a:cxn>
                <a:cxn ang="0">
                  <a:pos x="107" y="7"/>
                </a:cxn>
                <a:cxn ang="0">
                  <a:pos x="91" y="6"/>
                </a:cxn>
                <a:cxn ang="0">
                  <a:pos x="78" y="7"/>
                </a:cxn>
                <a:cxn ang="0">
                  <a:pos x="68" y="7"/>
                </a:cxn>
                <a:cxn ang="0">
                  <a:pos x="52" y="6"/>
                </a:cxn>
                <a:cxn ang="0">
                  <a:pos x="39" y="0"/>
                </a:cxn>
                <a:cxn ang="0">
                  <a:pos x="36" y="6"/>
                </a:cxn>
                <a:cxn ang="0">
                  <a:pos x="34" y="17"/>
                </a:cxn>
                <a:cxn ang="0">
                  <a:pos x="22" y="17"/>
                </a:cxn>
                <a:cxn ang="0">
                  <a:pos x="18" y="27"/>
                </a:cxn>
                <a:cxn ang="0">
                  <a:pos x="11" y="31"/>
                </a:cxn>
                <a:cxn ang="0">
                  <a:pos x="0" y="43"/>
                </a:cxn>
              </a:cxnLst>
              <a:rect l="0" t="0" r="r" b="b"/>
              <a:pathLst>
                <a:path w="114" h="57">
                  <a:moveTo>
                    <a:pt x="0" y="43"/>
                  </a:moveTo>
                  <a:lnTo>
                    <a:pt x="11" y="45"/>
                  </a:lnTo>
                  <a:lnTo>
                    <a:pt x="36" y="43"/>
                  </a:lnTo>
                  <a:lnTo>
                    <a:pt x="47" y="55"/>
                  </a:lnTo>
                  <a:lnTo>
                    <a:pt x="61" y="57"/>
                  </a:lnTo>
                  <a:lnTo>
                    <a:pt x="68" y="43"/>
                  </a:lnTo>
                  <a:lnTo>
                    <a:pt x="64" y="39"/>
                  </a:lnTo>
                  <a:lnTo>
                    <a:pt x="71" y="33"/>
                  </a:lnTo>
                  <a:lnTo>
                    <a:pt x="86" y="43"/>
                  </a:lnTo>
                  <a:lnTo>
                    <a:pt x="96" y="43"/>
                  </a:lnTo>
                  <a:lnTo>
                    <a:pt x="96" y="37"/>
                  </a:lnTo>
                  <a:lnTo>
                    <a:pt x="103" y="37"/>
                  </a:lnTo>
                  <a:lnTo>
                    <a:pt x="114" y="27"/>
                  </a:lnTo>
                  <a:lnTo>
                    <a:pt x="107" y="25"/>
                  </a:lnTo>
                  <a:lnTo>
                    <a:pt x="107" y="15"/>
                  </a:lnTo>
                  <a:lnTo>
                    <a:pt x="107" y="7"/>
                  </a:lnTo>
                  <a:lnTo>
                    <a:pt x="91" y="6"/>
                  </a:lnTo>
                  <a:lnTo>
                    <a:pt x="78" y="7"/>
                  </a:lnTo>
                  <a:lnTo>
                    <a:pt x="68" y="7"/>
                  </a:lnTo>
                  <a:lnTo>
                    <a:pt x="52" y="6"/>
                  </a:lnTo>
                  <a:lnTo>
                    <a:pt x="39" y="0"/>
                  </a:lnTo>
                  <a:lnTo>
                    <a:pt x="36" y="6"/>
                  </a:lnTo>
                  <a:lnTo>
                    <a:pt x="34" y="17"/>
                  </a:lnTo>
                  <a:lnTo>
                    <a:pt x="22" y="17"/>
                  </a:lnTo>
                  <a:lnTo>
                    <a:pt x="18" y="27"/>
                  </a:lnTo>
                  <a:lnTo>
                    <a:pt x="11" y="3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2557463" y="4014788"/>
              <a:ext cx="1082675" cy="1801813"/>
            </a:xfrm>
            <a:custGeom>
              <a:avLst/>
              <a:gdLst/>
              <a:ahLst/>
              <a:cxnLst>
                <a:cxn ang="0">
                  <a:pos x="83" y="20"/>
                </a:cxn>
                <a:cxn ang="0">
                  <a:pos x="138" y="2"/>
                </a:cxn>
                <a:cxn ang="0">
                  <a:pos x="115" y="42"/>
                </a:cxn>
                <a:cxn ang="0">
                  <a:pos x="138" y="40"/>
                </a:cxn>
                <a:cxn ang="0">
                  <a:pos x="161" y="38"/>
                </a:cxn>
                <a:cxn ang="0">
                  <a:pos x="193" y="52"/>
                </a:cxn>
                <a:cxn ang="0">
                  <a:pos x="292" y="74"/>
                </a:cxn>
                <a:cxn ang="0">
                  <a:pos x="339" y="95"/>
                </a:cxn>
                <a:cxn ang="0">
                  <a:pos x="397" y="107"/>
                </a:cxn>
                <a:cxn ang="0">
                  <a:pos x="482" y="167"/>
                </a:cxn>
                <a:cxn ang="0">
                  <a:pos x="529" y="241"/>
                </a:cxn>
                <a:cxn ang="0">
                  <a:pos x="710" y="303"/>
                </a:cxn>
                <a:cxn ang="0">
                  <a:pos x="711" y="404"/>
                </a:cxn>
                <a:cxn ang="0">
                  <a:pos x="665" y="460"/>
                </a:cxn>
                <a:cxn ang="0">
                  <a:pos x="658" y="538"/>
                </a:cxn>
                <a:cxn ang="0">
                  <a:pos x="631" y="572"/>
                </a:cxn>
                <a:cxn ang="0">
                  <a:pos x="589" y="629"/>
                </a:cxn>
                <a:cxn ang="0">
                  <a:pos x="527" y="649"/>
                </a:cxn>
                <a:cxn ang="0">
                  <a:pos x="495" y="709"/>
                </a:cxn>
                <a:cxn ang="0">
                  <a:pos x="488" y="759"/>
                </a:cxn>
                <a:cxn ang="0">
                  <a:pos x="438" y="805"/>
                </a:cxn>
                <a:cxn ang="0">
                  <a:pos x="408" y="840"/>
                </a:cxn>
                <a:cxn ang="0">
                  <a:pos x="388" y="858"/>
                </a:cxn>
                <a:cxn ang="0">
                  <a:pos x="378" y="906"/>
                </a:cxn>
                <a:cxn ang="0">
                  <a:pos x="328" y="926"/>
                </a:cxn>
                <a:cxn ang="0">
                  <a:pos x="289" y="946"/>
                </a:cxn>
                <a:cxn ang="0">
                  <a:pos x="287" y="994"/>
                </a:cxn>
                <a:cxn ang="0">
                  <a:pos x="250" y="1030"/>
                </a:cxn>
                <a:cxn ang="0">
                  <a:pos x="273" y="1062"/>
                </a:cxn>
                <a:cxn ang="0">
                  <a:pos x="236" y="1091"/>
                </a:cxn>
                <a:cxn ang="0">
                  <a:pos x="216" y="1143"/>
                </a:cxn>
                <a:cxn ang="0">
                  <a:pos x="266" y="1215"/>
                </a:cxn>
                <a:cxn ang="0">
                  <a:pos x="207" y="1179"/>
                </a:cxn>
                <a:cxn ang="0">
                  <a:pos x="170" y="1115"/>
                </a:cxn>
                <a:cxn ang="0">
                  <a:pos x="166" y="946"/>
                </a:cxn>
                <a:cxn ang="0">
                  <a:pos x="161" y="874"/>
                </a:cxn>
                <a:cxn ang="0">
                  <a:pos x="165" y="797"/>
                </a:cxn>
                <a:cxn ang="0">
                  <a:pos x="172" y="735"/>
                </a:cxn>
                <a:cxn ang="0">
                  <a:pos x="168" y="635"/>
                </a:cxn>
                <a:cxn ang="0">
                  <a:pos x="174" y="554"/>
                </a:cxn>
                <a:cxn ang="0">
                  <a:pos x="131" y="498"/>
                </a:cxn>
                <a:cxn ang="0">
                  <a:pos x="65" y="452"/>
                </a:cxn>
                <a:cxn ang="0">
                  <a:pos x="42" y="384"/>
                </a:cxn>
                <a:cxn ang="0">
                  <a:pos x="12" y="346"/>
                </a:cxn>
                <a:cxn ang="0">
                  <a:pos x="14" y="283"/>
                </a:cxn>
                <a:cxn ang="0">
                  <a:pos x="7" y="221"/>
                </a:cxn>
                <a:cxn ang="0">
                  <a:pos x="53" y="99"/>
                </a:cxn>
              </a:cxnLst>
              <a:rect l="0" t="0" r="r" b="b"/>
              <a:pathLst>
                <a:path w="729" h="1215">
                  <a:moveTo>
                    <a:pt x="56" y="54"/>
                  </a:moveTo>
                  <a:lnTo>
                    <a:pt x="65" y="40"/>
                  </a:lnTo>
                  <a:lnTo>
                    <a:pt x="83" y="20"/>
                  </a:lnTo>
                  <a:lnTo>
                    <a:pt x="110" y="8"/>
                  </a:lnTo>
                  <a:lnTo>
                    <a:pt x="124" y="0"/>
                  </a:lnTo>
                  <a:lnTo>
                    <a:pt x="138" y="2"/>
                  </a:lnTo>
                  <a:lnTo>
                    <a:pt x="135" y="12"/>
                  </a:lnTo>
                  <a:lnTo>
                    <a:pt x="119" y="22"/>
                  </a:lnTo>
                  <a:lnTo>
                    <a:pt x="115" y="42"/>
                  </a:lnTo>
                  <a:lnTo>
                    <a:pt x="119" y="58"/>
                  </a:lnTo>
                  <a:lnTo>
                    <a:pt x="133" y="58"/>
                  </a:lnTo>
                  <a:lnTo>
                    <a:pt x="138" y="40"/>
                  </a:lnTo>
                  <a:lnTo>
                    <a:pt x="142" y="22"/>
                  </a:lnTo>
                  <a:lnTo>
                    <a:pt x="150" y="28"/>
                  </a:lnTo>
                  <a:lnTo>
                    <a:pt x="161" y="38"/>
                  </a:lnTo>
                  <a:lnTo>
                    <a:pt x="179" y="34"/>
                  </a:lnTo>
                  <a:lnTo>
                    <a:pt x="190" y="42"/>
                  </a:lnTo>
                  <a:lnTo>
                    <a:pt x="193" y="52"/>
                  </a:lnTo>
                  <a:lnTo>
                    <a:pt x="220" y="48"/>
                  </a:lnTo>
                  <a:lnTo>
                    <a:pt x="273" y="42"/>
                  </a:lnTo>
                  <a:lnTo>
                    <a:pt x="292" y="74"/>
                  </a:lnTo>
                  <a:lnTo>
                    <a:pt x="326" y="89"/>
                  </a:lnTo>
                  <a:lnTo>
                    <a:pt x="324" y="103"/>
                  </a:lnTo>
                  <a:lnTo>
                    <a:pt x="339" y="95"/>
                  </a:lnTo>
                  <a:lnTo>
                    <a:pt x="355" y="95"/>
                  </a:lnTo>
                  <a:lnTo>
                    <a:pt x="374" y="109"/>
                  </a:lnTo>
                  <a:lnTo>
                    <a:pt x="397" y="107"/>
                  </a:lnTo>
                  <a:lnTo>
                    <a:pt x="417" y="109"/>
                  </a:lnTo>
                  <a:lnTo>
                    <a:pt x="449" y="135"/>
                  </a:lnTo>
                  <a:lnTo>
                    <a:pt x="482" y="167"/>
                  </a:lnTo>
                  <a:lnTo>
                    <a:pt x="497" y="203"/>
                  </a:lnTo>
                  <a:lnTo>
                    <a:pt x="488" y="231"/>
                  </a:lnTo>
                  <a:lnTo>
                    <a:pt x="529" y="241"/>
                  </a:lnTo>
                  <a:lnTo>
                    <a:pt x="596" y="255"/>
                  </a:lnTo>
                  <a:lnTo>
                    <a:pt x="665" y="271"/>
                  </a:lnTo>
                  <a:lnTo>
                    <a:pt x="710" y="303"/>
                  </a:lnTo>
                  <a:lnTo>
                    <a:pt x="729" y="332"/>
                  </a:lnTo>
                  <a:lnTo>
                    <a:pt x="729" y="370"/>
                  </a:lnTo>
                  <a:lnTo>
                    <a:pt x="711" y="404"/>
                  </a:lnTo>
                  <a:lnTo>
                    <a:pt x="692" y="422"/>
                  </a:lnTo>
                  <a:lnTo>
                    <a:pt x="679" y="434"/>
                  </a:lnTo>
                  <a:lnTo>
                    <a:pt x="665" y="460"/>
                  </a:lnTo>
                  <a:lnTo>
                    <a:pt x="663" y="482"/>
                  </a:lnTo>
                  <a:lnTo>
                    <a:pt x="665" y="510"/>
                  </a:lnTo>
                  <a:lnTo>
                    <a:pt x="658" y="538"/>
                  </a:lnTo>
                  <a:lnTo>
                    <a:pt x="647" y="544"/>
                  </a:lnTo>
                  <a:lnTo>
                    <a:pt x="644" y="560"/>
                  </a:lnTo>
                  <a:lnTo>
                    <a:pt x="631" y="572"/>
                  </a:lnTo>
                  <a:lnTo>
                    <a:pt x="630" y="585"/>
                  </a:lnTo>
                  <a:lnTo>
                    <a:pt x="614" y="601"/>
                  </a:lnTo>
                  <a:lnTo>
                    <a:pt x="589" y="629"/>
                  </a:lnTo>
                  <a:lnTo>
                    <a:pt x="568" y="637"/>
                  </a:lnTo>
                  <a:lnTo>
                    <a:pt x="553" y="635"/>
                  </a:lnTo>
                  <a:lnTo>
                    <a:pt x="527" y="649"/>
                  </a:lnTo>
                  <a:lnTo>
                    <a:pt x="500" y="681"/>
                  </a:lnTo>
                  <a:lnTo>
                    <a:pt x="495" y="693"/>
                  </a:lnTo>
                  <a:lnTo>
                    <a:pt x="495" y="709"/>
                  </a:lnTo>
                  <a:lnTo>
                    <a:pt x="500" y="727"/>
                  </a:lnTo>
                  <a:lnTo>
                    <a:pt x="488" y="745"/>
                  </a:lnTo>
                  <a:lnTo>
                    <a:pt x="488" y="759"/>
                  </a:lnTo>
                  <a:lnTo>
                    <a:pt x="466" y="775"/>
                  </a:lnTo>
                  <a:lnTo>
                    <a:pt x="450" y="787"/>
                  </a:lnTo>
                  <a:lnTo>
                    <a:pt x="438" y="805"/>
                  </a:lnTo>
                  <a:lnTo>
                    <a:pt x="433" y="823"/>
                  </a:lnTo>
                  <a:lnTo>
                    <a:pt x="415" y="844"/>
                  </a:lnTo>
                  <a:lnTo>
                    <a:pt x="408" y="840"/>
                  </a:lnTo>
                  <a:lnTo>
                    <a:pt x="394" y="840"/>
                  </a:lnTo>
                  <a:lnTo>
                    <a:pt x="376" y="848"/>
                  </a:lnTo>
                  <a:lnTo>
                    <a:pt x="388" y="858"/>
                  </a:lnTo>
                  <a:lnTo>
                    <a:pt x="388" y="878"/>
                  </a:lnTo>
                  <a:lnTo>
                    <a:pt x="387" y="894"/>
                  </a:lnTo>
                  <a:lnTo>
                    <a:pt x="378" y="906"/>
                  </a:lnTo>
                  <a:lnTo>
                    <a:pt x="355" y="908"/>
                  </a:lnTo>
                  <a:lnTo>
                    <a:pt x="337" y="914"/>
                  </a:lnTo>
                  <a:lnTo>
                    <a:pt x="328" y="926"/>
                  </a:lnTo>
                  <a:lnTo>
                    <a:pt x="328" y="946"/>
                  </a:lnTo>
                  <a:lnTo>
                    <a:pt x="307" y="950"/>
                  </a:lnTo>
                  <a:lnTo>
                    <a:pt x="289" y="946"/>
                  </a:lnTo>
                  <a:lnTo>
                    <a:pt x="284" y="956"/>
                  </a:lnTo>
                  <a:lnTo>
                    <a:pt x="292" y="964"/>
                  </a:lnTo>
                  <a:lnTo>
                    <a:pt x="287" y="994"/>
                  </a:lnTo>
                  <a:lnTo>
                    <a:pt x="280" y="1020"/>
                  </a:lnTo>
                  <a:lnTo>
                    <a:pt x="257" y="1020"/>
                  </a:lnTo>
                  <a:lnTo>
                    <a:pt x="250" y="1030"/>
                  </a:lnTo>
                  <a:lnTo>
                    <a:pt x="252" y="1050"/>
                  </a:lnTo>
                  <a:lnTo>
                    <a:pt x="264" y="1050"/>
                  </a:lnTo>
                  <a:lnTo>
                    <a:pt x="273" y="1062"/>
                  </a:lnTo>
                  <a:lnTo>
                    <a:pt x="268" y="1081"/>
                  </a:lnTo>
                  <a:lnTo>
                    <a:pt x="255" y="1083"/>
                  </a:lnTo>
                  <a:lnTo>
                    <a:pt x="236" y="1091"/>
                  </a:lnTo>
                  <a:lnTo>
                    <a:pt x="230" y="1107"/>
                  </a:lnTo>
                  <a:lnTo>
                    <a:pt x="229" y="1131"/>
                  </a:lnTo>
                  <a:lnTo>
                    <a:pt x="216" y="1143"/>
                  </a:lnTo>
                  <a:lnTo>
                    <a:pt x="261" y="1183"/>
                  </a:lnTo>
                  <a:lnTo>
                    <a:pt x="273" y="1203"/>
                  </a:lnTo>
                  <a:lnTo>
                    <a:pt x="266" y="1215"/>
                  </a:lnTo>
                  <a:lnTo>
                    <a:pt x="246" y="1207"/>
                  </a:lnTo>
                  <a:lnTo>
                    <a:pt x="230" y="1191"/>
                  </a:lnTo>
                  <a:lnTo>
                    <a:pt x="207" y="1179"/>
                  </a:lnTo>
                  <a:lnTo>
                    <a:pt x="186" y="1159"/>
                  </a:lnTo>
                  <a:lnTo>
                    <a:pt x="172" y="1135"/>
                  </a:lnTo>
                  <a:lnTo>
                    <a:pt x="170" y="1115"/>
                  </a:lnTo>
                  <a:lnTo>
                    <a:pt x="174" y="1099"/>
                  </a:lnTo>
                  <a:lnTo>
                    <a:pt x="172" y="970"/>
                  </a:lnTo>
                  <a:lnTo>
                    <a:pt x="166" y="946"/>
                  </a:lnTo>
                  <a:lnTo>
                    <a:pt x="150" y="922"/>
                  </a:lnTo>
                  <a:lnTo>
                    <a:pt x="150" y="900"/>
                  </a:lnTo>
                  <a:lnTo>
                    <a:pt x="161" y="874"/>
                  </a:lnTo>
                  <a:lnTo>
                    <a:pt x="170" y="842"/>
                  </a:lnTo>
                  <a:lnTo>
                    <a:pt x="166" y="811"/>
                  </a:lnTo>
                  <a:lnTo>
                    <a:pt x="165" y="797"/>
                  </a:lnTo>
                  <a:lnTo>
                    <a:pt x="163" y="779"/>
                  </a:lnTo>
                  <a:lnTo>
                    <a:pt x="168" y="771"/>
                  </a:lnTo>
                  <a:lnTo>
                    <a:pt x="172" y="735"/>
                  </a:lnTo>
                  <a:lnTo>
                    <a:pt x="168" y="717"/>
                  </a:lnTo>
                  <a:lnTo>
                    <a:pt x="175" y="673"/>
                  </a:lnTo>
                  <a:lnTo>
                    <a:pt x="168" y="635"/>
                  </a:lnTo>
                  <a:lnTo>
                    <a:pt x="174" y="615"/>
                  </a:lnTo>
                  <a:lnTo>
                    <a:pt x="182" y="578"/>
                  </a:lnTo>
                  <a:lnTo>
                    <a:pt x="174" y="554"/>
                  </a:lnTo>
                  <a:lnTo>
                    <a:pt x="156" y="536"/>
                  </a:lnTo>
                  <a:lnTo>
                    <a:pt x="150" y="516"/>
                  </a:lnTo>
                  <a:lnTo>
                    <a:pt x="131" y="498"/>
                  </a:lnTo>
                  <a:lnTo>
                    <a:pt x="110" y="486"/>
                  </a:lnTo>
                  <a:lnTo>
                    <a:pt x="79" y="480"/>
                  </a:lnTo>
                  <a:lnTo>
                    <a:pt x="65" y="452"/>
                  </a:lnTo>
                  <a:lnTo>
                    <a:pt x="46" y="426"/>
                  </a:lnTo>
                  <a:lnTo>
                    <a:pt x="44" y="404"/>
                  </a:lnTo>
                  <a:lnTo>
                    <a:pt x="42" y="384"/>
                  </a:lnTo>
                  <a:lnTo>
                    <a:pt x="37" y="370"/>
                  </a:lnTo>
                  <a:lnTo>
                    <a:pt x="26" y="354"/>
                  </a:lnTo>
                  <a:lnTo>
                    <a:pt x="12" y="346"/>
                  </a:lnTo>
                  <a:lnTo>
                    <a:pt x="1" y="331"/>
                  </a:lnTo>
                  <a:lnTo>
                    <a:pt x="14" y="317"/>
                  </a:lnTo>
                  <a:lnTo>
                    <a:pt x="14" y="283"/>
                  </a:lnTo>
                  <a:lnTo>
                    <a:pt x="7" y="265"/>
                  </a:lnTo>
                  <a:lnTo>
                    <a:pt x="0" y="247"/>
                  </a:lnTo>
                  <a:lnTo>
                    <a:pt x="7" y="221"/>
                  </a:lnTo>
                  <a:lnTo>
                    <a:pt x="35" y="157"/>
                  </a:lnTo>
                  <a:lnTo>
                    <a:pt x="37" y="129"/>
                  </a:lnTo>
                  <a:lnTo>
                    <a:pt x="53" y="99"/>
                  </a:lnTo>
                  <a:lnTo>
                    <a:pt x="53" y="84"/>
                  </a:lnTo>
                  <a:lnTo>
                    <a:pt x="56" y="54"/>
                  </a:lnTo>
                  <a:close/>
                </a:path>
              </a:pathLst>
            </a:custGeom>
            <a:solidFill>
              <a:srgbClr val="E7D1BB"/>
            </a:solidFill>
            <a:ln w="11176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u="sng">
                <a:latin typeface="Arial" charset="0"/>
                <a:cs typeface="+mn-cs"/>
              </a:endParaRPr>
            </a:p>
          </p:txBody>
        </p:sp>
      </p:grpSp>
      <p:sp>
        <p:nvSpPr>
          <p:cNvPr id="15363" name="Rectangle 60"/>
          <p:cNvSpPr>
            <a:spLocks noChangeArrowheads="1"/>
          </p:cNvSpPr>
          <p:nvPr/>
        </p:nvSpPr>
        <p:spPr bwMode="auto">
          <a:xfrm>
            <a:off x="4457700" y="5956300"/>
            <a:ext cx="363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76238" indent="-376238" algn="r" defTabSz="839788">
              <a:spcBef>
                <a:spcPct val="30000"/>
              </a:spcBef>
            </a:pPr>
            <a:r>
              <a:rPr lang="en-US" sz="900" b="0" dirty="0">
                <a:solidFill>
                  <a:srgbClr val="5F5F5F"/>
                </a:solidFill>
              </a:rPr>
              <a:t>* </a:t>
            </a:r>
            <a:r>
              <a:rPr lang="en-US" sz="900" b="0" dirty="0" smtClean="0">
                <a:solidFill>
                  <a:srgbClr val="5F5F5F"/>
                </a:solidFill>
                <a:ea typeface="LF_Kai"/>
                <a:cs typeface="LF_Kai"/>
              </a:rPr>
              <a:t>Au 31 </a:t>
            </a:r>
            <a:r>
              <a:rPr lang="en-US" sz="900" b="0" dirty="0" err="1" smtClean="0">
                <a:solidFill>
                  <a:srgbClr val="5F5F5F"/>
                </a:solidFill>
                <a:ea typeface="LF_Kai"/>
                <a:cs typeface="LF_Kai"/>
              </a:rPr>
              <a:t>Décembre</a:t>
            </a:r>
            <a:r>
              <a:rPr lang="en-US" sz="900" b="0" dirty="0" smtClean="0">
                <a:solidFill>
                  <a:srgbClr val="5F5F5F"/>
                </a:solidFill>
                <a:ea typeface="LF_Kai"/>
                <a:cs typeface="LF_Kai"/>
              </a:rPr>
              <a:t> 2009</a:t>
            </a:r>
            <a:r>
              <a:rPr lang="en-US" sz="900" b="0" dirty="0">
                <a:solidFill>
                  <a:srgbClr val="5F5F5F"/>
                </a:solidFill>
              </a:rPr>
              <a:t>.</a:t>
            </a:r>
          </a:p>
        </p:txBody>
      </p:sp>
      <p:sp>
        <p:nvSpPr>
          <p:cNvPr id="15365" name="Freeform 94"/>
          <p:cNvSpPr>
            <a:spLocks/>
          </p:cNvSpPr>
          <p:nvPr/>
        </p:nvSpPr>
        <p:spPr bwMode="auto">
          <a:xfrm>
            <a:off x="5140325" y="3295650"/>
            <a:ext cx="296863" cy="195263"/>
          </a:xfrm>
          <a:custGeom>
            <a:avLst/>
            <a:gdLst>
              <a:gd name="T0" fmla="*/ 2147483647 w 187"/>
              <a:gd name="T1" fmla="*/ 2147483647 h 123"/>
              <a:gd name="T2" fmla="*/ 2147483647 w 187"/>
              <a:gd name="T3" fmla="*/ 2147483647 h 123"/>
              <a:gd name="T4" fmla="*/ 2147483647 w 187"/>
              <a:gd name="T5" fmla="*/ 2147483647 h 123"/>
              <a:gd name="T6" fmla="*/ 2147483647 w 187"/>
              <a:gd name="T7" fmla="*/ 2147483647 h 123"/>
              <a:gd name="T8" fmla="*/ 2147483647 w 187"/>
              <a:gd name="T9" fmla="*/ 0 h 123"/>
              <a:gd name="T10" fmla="*/ 2147483647 w 187"/>
              <a:gd name="T11" fmla="*/ 2147483647 h 123"/>
              <a:gd name="T12" fmla="*/ 2147483647 w 187"/>
              <a:gd name="T13" fmla="*/ 2147483647 h 123"/>
              <a:gd name="T14" fmla="*/ 2147483647 w 187"/>
              <a:gd name="T15" fmla="*/ 2147483647 h 123"/>
              <a:gd name="T16" fmla="*/ 2147483647 w 187"/>
              <a:gd name="T17" fmla="*/ 2147483647 h 123"/>
              <a:gd name="T18" fmla="*/ 2147483647 w 187"/>
              <a:gd name="T19" fmla="*/ 2147483647 h 123"/>
              <a:gd name="T20" fmla="*/ 2147483647 w 187"/>
              <a:gd name="T21" fmla="*/ 2147483647 h 123"/>
              <a:gd name="T22" fmla="*/ 2147483647 w 187"/>
              <a:gd name="T23" fmla="*/ 2147483647 h 123"/>
              <a:gd name="T24" fmla="*/ 2147483647 w 187"/>
              <a:gd name="T25" fmla="*/ 2147483647 h 123"/>
              <a:gd name="T26" fmla="*/ 2147483647 w 187"/>
              <a:gd name="T27" fmla="*/ 2147483647 h 123"/>
              <a:gd name="T28" fmla="*/ 2147483647 w 187"/>
              <a:gd name="T29" fmla="*/ 2147483647 h 123"/>
              <a:gd name="T30" fmla="*/ 0 w 187"/>
              <a:gd name="T31" fmla="*/ 2147483647 h 123"/>
              <a:gd name="T32" fmla="*/ 2147483647 w 187"/>
              <a:gd name="T33" fmla="*/ 2147483647 h 123"/>
              <a:gd name="T34" fmla="*/ 2147483647 w 187"/>
              <a:gd name="T35" fmla="*/ 2147483647 h 123"/>
              <a:gd name="T36" fmla="*/ 2147483647 w 187"/>
              <a:gd name="T37" fmla="*/ 2147483647 h 1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7"/>
              <a:gd name="T58" fmla="*/ 0 h 123"/>
              <a:gd name="T59" fmla="*/ 187 w 187"/>
              <a:gd name="T60" fmla="*/ 123 h 12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7" h="123">
                <a:moveTo>
                  <a:pt x="49" y="18"/>
                </a:moveTo>
                <a:lnTo>
                  <a:pt x="109" y="36"/>
                </a:lnTo>
                <a:lnTo>
                  <a:pt x="97" y="57"/>
                </a:lnTo>
                <a:lnTo>
                  <a:pt x="82" y="36"/>
                </a:lnTo>
                <a:lnTo>
                  <a:pt x="148" y="0"/>
                </a:lnTo>
                <a:lnTo>
                  <a:pt x="166" y="9"/>
                </a:lnTo>
                <a:lnTo>
                  <a:pt x="145" y="45"/>
                </a:lnTo>
                <a:lnTo>
                  <a:pt x="187" y="81"/>
                </a:lnTo>
                <a:lnTo>
                  <a:pt x="181" y="102"/>
                </a:lnTo>
                <a:lnTo>
                  <a:pt x="126" y="101"/>
                </a:lnTo>
                <a:lnTo>
                  <a:pt x="111" y="93"/>
                </a:lnTo>
                <a:lnTo>
                  <a:pt x="90" y="92"/>
                </a:lnTo>
                <a:lnTo>
                  <a:pt x="69" y="102"/>
                </a:lnTo>
                <a:lnTo>
                  <a:pt x="22" y="99"/>
                </a:lnTo>
                <a:lnTo>
                  <a:pt x="4" y="123"/>
                </a:lnTo>
                <a:lnTo>
                  <a:pt x="0" y="113"/>
                </a:lnTo>
                <a:lnTo>
                  <a:pt x="13" y="93"/>
                </a:lnTo>
                <a:lnTo>
                  <a:pt x="7" y="66"/>
                </a:lnTo>
                <a:lnTo>
                  <a:pt x="49" y="18"/>
                </a:lnTo>
                <a:close/>
              </a:path>
            </a:pathLst>
          </a:custGeom>
          <a:solidFill>
            <a:schemeClr val="bg1"/>
          </a:solidFill>
          <a:ln w="11176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6" name="Freeform 95"/>
          <p:cNvSpPr>
            <a:spLocks/>
          </p:cNvSpPr>
          <p:nvPr/>
        </p:nvSpPr>
        <p:spPr bwMode="auto">
          <a:xfrm>
            <a:off x="5556250" y="3303588"/>
            <a:ext cx="133350" cy="230187"/>
          </a:xfrm>
          <a:custGeom>
            <a:avLst/>
            <a:gdLst>
              <a:gd name="T0" fmla="*/ 2147483647 w 84"/>
              <a:gd name="T1" fmla="*/ 2147483647 h 145"/>
              <a:gd name="T2" fmla="*/ 2147483647 w 84"/>
              <a:gd name="T3" fmla="*/ 2147483647 h 145"/>
              <a:gd name="T4" fmla="*/ 2147483647 w 84"/>
              <a:gd name="T5" fmla="*/ 2147483647 h 145"/>
              <a:gd name="T6" fmla="*/ 2147483647 w 84"/>
              <a:gd name="T7" fmla="*/ 0 h 145"/>
              <a:gd name="T8" fmla="*/ 2147483647 w 84"/>
              <a:gd name="T9" fmla="*/ 2147483647 h 145"/>
              <a:gd name="T10" fmla="*/ 2147483647 w 84"/>
              <a:gd name="T11" fmla="*/ 2147483647 h 145"/>
              <a:gd name="T12" fmla="*/ 2147483647 w 84"/>
              <a:gd name="T13" fmla="*/ 2147483647 h 145"/>
              <a:gd name="T14" fmla="*/ 2147483647 w 84"/>
              <a:gd name="T15" fmla="*/ 2147483647 h 145"/>
              <a:gd name="T16" fmla="*/ 2147483647 w 84"/>
              <a:gd name="T17" fmla="*/ 2147483647 h 145"/>
              <a:gd name="T18" fmla="*/ 2147483647 w 84"/>
              <a:gd name="T19" fmla="*/ 2147483647 h 145"/>
              <a:gd name="T20" fmla="*/ 2147483647 w 84"/>
              <a:gd name="T21" fmla="*/ 2147483647 h 145"/>
              <a:gd name="T22" fmla="*/ 2147483647 w 84"/>
              <a:gd name="T23" fmla="*/ 2147483647 h 145"/>
              <a:gd name="T24" fmla="*/ 2147483647 w 84"/>
              <a:gd name="T25" fmla="*/ 2147483647 h 145"/>
              <a:gd name="T26" fmla="*/ 2147483647 w 84"/>
              <a:gd name="T27" fmla="*/ 2147483647 h 145"/>
              <a:gd name="T28" fmla="*/ 2147483647 w 84"/>
              <a:gd name="T29" fmla="*/ 2147483647 h 145"/>
              <a:gd name="T30" fmla="*/ 2147483647 w 84"/>
              <a:gd name="T31" fmla="*/ 2147483647 h 145"/>
              <a:gd name="T32" fmla="*/ 2147483647 w 84"/>
              <a:gd name="T33" fmla="*/ 2147483647 h 145"/>
              <a:gd name="T34" fmla="*/ 2147483647 w 84"/>
              <a:gd name="T35" fmla="*/ 2147483647 h 145"/>
              <a:gd name="T36" fmla="*/ 2147483647 w 84"/>
              <a:gd name="T37" fmla="*/ 2147483647 h 145"/>
              <a:gd name="T38" fmla="*/ 2147483647 w 84"/>
              <a:gd name="T39" fmla="*/ 2147483647 h 145"/>
              <a:gd name="T40" fmla="*/ 2147483647 w 84"/>
              <a:gd name="T41" fmla="*/ 2147483647 h 145"/>
              <a:gd name="T42" fmla="*/ 0 w 84"/>
              <a:gd name="T43" fmla="*/ 2147483647 h 145"/>
              <a:gd name="T44" fmla="*/ 2147483647 w 84"/>
              <a:gd name="T45" fmla="*/ 2147483647 h 1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4"/>
              <a:gd name="T70" fmla="*/ 0 h 145"/>
              <a:gd name="T71" fmla="*/ 84 w 84"/>
              <a:gd name="T72" fmla="*/ 145 h 1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4" h="145">
                <a:moveTo>
                  <a:pt x="15" y="13"/>
                </a:moveTo>
                <a:lnTo>
                  <a:pt x="24" y="21"/>
                </a:lnTo>
                <a:lnTo>
                  <a:pt x="24" y="9"/>
                </a:lnTo>
                <a:lnTo>
                  <a:pt x="56" y="0"/>
                </a:lnTo>
                <a:lnTo>
                  <a:pt x="80" y="18"/>
                </a:lnTo>
                <a:lnTo>
                  <a:pt x="84" y="42"/>
                </a:lnTo>
                <a:lnTo>
                  <a:pt x="59" y="42"/>
                </a:lnTo>
                <a:lnTo>
                  <a:pt x="62" y="90"/>
                </a:lnTo>
                <a:lnTo>
                  <a:pt x="68" y="78"/>
                </a:lnTo>
                <a:lnTo>
                  <a:pt x="81" y="85"/>
                </a:lnTo>
                <a:lnTo>
                  <a:pt x="81" y="96"/>
                </a:lnTo>
                <a:lnTo>
                  <a:pt x="65" y="96"/>
                </a:lnTo>
                <a:lnTo>
                  <a:pt x="66" y="115"/>
                </a:lnTo>
                <a:lnTo>
                  <a:pt x="81" y="121"/>
                </a:lnTo>
                <a:lnTo>
                  <a:pt x="80" y="144"/>
                </a:lnTo>
                <a:lnTo>
                  <a:pt x="59" y="145"/>
                </a:lnTo>
                <a:lnTo>
                  <a:pt x="23" y="136"/>
                </a:lnTo>
                <a:lnTo>
                  <a:pt x="23" y="109"/>
                </a:lnTo>
                <a:lnTo>
                  <a:pt x="32" y="93"/>
                </a:lnTo>
                <a:lnTo>
                  <a:pt x="21" y="91"/>
                </a:lnTo>
                <a:lnTo>
                  <a:pt x="5" y="73"/>
                </a:lnTo>
                <a:lnTo>
                  <a:pt x="0" y="40"/>
                </a:lnTo>
                <a:lnTo>
                  <a:pt x="15" y="13"/>
                </a:lnTo>
                <a:close/>
              </a:path>
            </a:pathLst>
          </a:custGeom>
          <a:solidFill>
            <a:schemeClr val="bg1"/>
          </a:solidFill>
          <a:ln w="11176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7" name="Oval 96"/>
          <p:cNvSpPr>
            <a:spLocks noChangeArrowheads="1"/>
          </p:cNvSpPr>
          <p:nvPr/>
        </p:nvSpPr>
        <p:spPr bwMode="auto">
          <a:xfrm>
            <a:off x="2593975" y="4595813"/>
            <a:ext cx="1057275" cy="1057275"/>
          </a:xfrm>
          <a:prstGeom prst="ellipse">
            <a:avLst/>
          </a:prstGeom>
          <a:solidFill>
            <a:srgbClr val="FFBE3C"/>
          </a:solidFill>
          <a:ln w="19050">
            <a:solidFill>
              <a:schemeClr val="bg1"/>
            </a:solidFill>
            <a:round/>
            <a:headEnd type="none" w="med" len="sm"/>
            <a:tailEnd type="non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 </a:t>
            </a:r>
            <a:r>
              <a:rPr lang="en-US" sz="1200" b="0" dirty="0" smtClean="0">
                <a:solidFill>
                  <a:schemeClr val="bg1"/>
                </a:solidFill>
              </a:rPr>
              <a:t>: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>
                <a:solidFill>
                  <a:schemeClr val="bg1"/>
                </a:solidFill>
              </a:rPr>
              <a:t>2.6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3 400 </a:t>
            </a:r>
            <a:r>
              <a:rPr lang="en-US" sz="1200" b="0" dirty="0">
                <a:solidFill>
                  <a:schemeClr val="bg1"/>
                </a:solidFill>
              </a:rPr>
              <a:t>emp.</a:t>
            </a:r>
            <a:endParaRPr lang="en-US" sz="1400" b="0" dirty="0">
              <a:solidFill>
                <a:schemeClr val="bg1"/>
              </a:solidFill>
            </a:endParaRP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10.7 </a:t>
            </a:r>
            <a:r>
              <a:rPr lang="en-US" sz="1200" b="0" dirty="0">
                <a:solidFill>
                  <a:schemeClr val="bg1"/>
                </a:solidFill>
              </a:rPr>
              <a:t>GW</a:t>
            </a:r>
          </a:p>
        </p:txBody>
      </p:sp>
      <p:sp>
        <p:nvSpPr>
          <p:cNvPr id="15368" name="Oval 97"/>
          <p:cNvSpPr>
            <a:spLocks noChangeArrowheads="1"/>
          </p:cNvSpPr>
          <p:nvPr/>
        </p:nvSpPr>
        <p:spPr bwMode="auto">
          <a:xfrm>
            <a:off x="6986588" y="3578225"/>
            <a:ext cx="1173162" cy="1173163"/>
          </a:xfrm>
          <a:prstGeom prst="ellipse">
            <a:avLst/>
          </a:prstGeom>
          <a:solidFill>
            <a:srgbClr val="694164"/>
          </a:solidFill>
          <a:ln w="19050">
            <a:solidFill>
              <a:schemeClr val="bg1"/>
            </a:solidFill>
            <a:round/>
            <a:headEnd type="none" w="med" len="sm"/>
            <a:tailEnd type="non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 </a:t>
            </a:r>
            <a:r>
              <a:rPr lang="en-US" sz="1200" b="0" dirty="0" smtClean="0">
                <a:solidFill>
                  <a:schemeClr val="bg1"/>
                </a:solidFill>
              </a:rPr>
              <a:t>: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>
                <a:solidFill>
                  <a:schemeClr val="bg1"/>
                </a:solidFill>
              </a:rPr>
              <a:t>3.2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8 200 </a:t>
            </a:r>
            <a:r>
              <a:rPr lang="en-US" sz="1200" b="0" dirty="0">
                <a:solidFill>
                  <a:schemeClr val="bg1"/>
                </a:solidFill>
              </a:rPr>
              <a:t>emp.</a:t>
            </a:r>
            <a:endParaRPr lang="en-US" sz="1400" b="0" dirty="0">
              <a:solidFill>
                <a:schemeClr val="bg1"/>
              </a:solidFill>
            </a:endParaRP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12.4 </a:t>
            </a:r>
            <a:r>
              <a:rPr lang="en-US" sz="1200" b="0" dirty="0">
                <a:solidFill>
                  <a:schemeClr val="bg1"/>
                </a:solidFill>
              </a:rPr>
              <a:t>GW</a:t>
            </a:r>
          </a:p>
        </p:txBody>
      </p:sp>
      <p:sp>
        <p:nvSpPr>
          <p:cNvPr id="15369" name="Oval 98"/>
          <p:cNvSpPr>
            <a:spLocks noChangeArrowheads="1"/>
          </p:cNvSpPr>
          <p:nvPr/>
        </p:nvSpPr>
        <p:spPr bwMode="auto">
          <a:xfrm>
            <a:off x="1443038" y="3349625"/>
            <a:ext cx="1222375" cy="122237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bg1"/>
            </a:solidFill>
            <a:round/>
            <a:headEnd type="none" w="med" len="sm"/>
            <a:tailEnd type="non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 </a:t>
            </a:r>
            <a:r>
              <a:rPr lang="en-US" sz="1200" b="0" dirty="0" smtClean="0">
                <a:solidFill>
                  <a:schemeClr val="bg1"/>
                </a:solidFill>
              </a:rPr>
              <a:t>: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>
                <a:solidFill>
                  <a:schemeClr val="bg1"/>
                </a:solidFill>
              </a:rPr>
              <a:t>4.6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5 650 </a:t>
            </a:r>
            <a:r>
              <a:rPr lang="en-US" sz="1200" b="0" dirty="0">
                <a:solidFill>
                  <a:schemeClr val="bg1"/>
                </a:solidFill>
              </a:rPr>
              <a:t>emp.</a:t>
            </a:r>
            <a:endParaRPr lang="en-US" sz="1400" b="0" dirty="0">
              <a:solidFill>
                <a:schemeClr val="bg1"/>
              </a:solidFill>
            </a:endParaRP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7.4 </a:t>
            </a:r>
            <a:r>
              <a:rPr lang="en-US" sz="1200" b="0" dirty="0">
                <a:solidFill>
                  <a:schemeClr val="bg1"/>
                </a:solidFill>
              </a:rPr>
              <a:t>GW</a:t>
            </a:r>
          </a:p>
        </p:txBody>
      </p:sp>
      <p:sp>
        <p:nvSpPr>
          <p:cNvPr id="15370" name="Oval 99"/>
          <p:cNvSpPr>
            <a:spLocks noChangeArrowheads="1"/>
          </p:cNvSpPr>
          <p:nvPr/>
        </p:nvSpPr>
        <p:spPr bwMode="auto">
          <a:xfrm>
            <a:off x="4368800" y="2300288"/>
            <a:ext cx="1543050" cy="1543050"/>
          </a:xfrm>
          <a:prstGeom prst="ellipse">
            <a:avLst/>
          </a:prstGeom>
          <a:solidFill>
            <a:srgbClr val="005073"/>
          </a:solidFill>
          <a:ln w="19050">
            <a:solidFill>
              <a:schemeClr val="bg1"/>
            </a:solidFill>
            <a:round/>
            <a:headEnd type="none" w="med" len="sm"/>
            <a:tailEnd type="non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 </a:t>
            </a:r>
            <a:r>
              <a:rPr lang="en-US" sz="1200" b="0" dirty="0" smtClean="0">
                <a:solidFill>
                  <a:schemeClr val="bg1"/>
                </a:solidFill>
              </a:rPr>
              <a:t>: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>
                <a:solidFill>
                  <a:schemeClr val="bg1"/>
                </a:solidFill>
              </a:rPr>
              <a:t>68.6</a:t>
            </a:r>
            <a:endParaRPr lang="en-US" sz="1200" b="0" dirty="0">
              <a:solidFill>
                <a:schemeClr val="bg1"/>
              </a:solidFill>
            </a:endParaRP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179 300 </a:t>
            </a:r>
            <a:r>
              <a:rPr lang="en-US" sz="1200" b="0" dirty="0">
                <a:solidFill>
                  <a:schemeClr val="bg1"/>
                </a:solidFill>
              </a:rPr>
              <a:t>emp.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42.2 </a:t>
            </a:r>
            <a:r>
              <a:rPr lang="en-US" sz="1200" b="0" dirty="0">
                <a:solidFill>
                  <a:schemeClr val="bg1"/>
                </a:solidFill>
              </a:rPr>
              <a:t>GW</a:t>
            </a:r>
          </a:p>
        </p:txBody>
      </p:sp>
      <p:sp>
        <p:nvSpPr>
          <p:cNvPr id="15371" name="Rectangle 62"/>
          <p:cNvSpPr>
            <a:spLocks noChangeArrowheads="1"/>
          </p:cNvSpPr>
          <p:nvPr/>
        </p:nvSpPr>
        <p:spPr bwMode="auto">
          <a:xfrm>
            <a:off x="3640138" y="3049588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5073"/>
                </a:solidFill>
              </a:rPr>
              <a:t>Europe</a:t>
            </a:r>
          </a:p>
        </p:txBody>
      </p:sp>
      <p:sp>
        <p:nvSpPr>
          <p:cNvPr id="15372" name="Rectangle 64"/>
          <p:cNvSpPr>
            <a:spLocks noChangeArrowheads="1"/>
          </p:cNvSpPr>
          <p:nvPr/>
        </p:nvSpPr>
        <p:spPr bwMode="auto">
          <a:xfrm>
            <a:off x="304800" y="3581400"/>
            <a:ext cx="8842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dirty="0" err="1" smtClean="0">
                <a:solidFill>
                  <a:srgbClr val="CC0000"/>
                </a:solidFill>
              </a:rPr>
              <a:t>Amérique</a:t>
            </a:r>
            <a:r>
              <a:rPr lang="en-US" sz="1400" b="0" dirty="0" smtClean="0">
                <a:solidFill>
                  <a:srgbClr val="CC0000"/>
                </a:solidFill>
              </a:rPr>
              <a:t> du Nord</a:t>
            </a:r>
            <a:endParaRPr lang="en-US" sz="1400" b="0" dirty="0">
              <a:solidFill>
                <a:srgbClr val="CC0000"/>
              </a:solidFill>
            </a:endParaRPr>
          </a:p>
        </p:txBody>
      </p:sp>
      <p:sp>
        <p:nvSpPr>
          <p:cNvPr id="15373" name="Rectangle 66"/>
          <p:cNvSpPr>
            <a:spLocks noChangeArrowheads="1"/>
          </p:cNvSpPr>
          <p:nvPr/>
        </p:nvSpPr>
        <p:spPr bwMode="auto">
          <a:xfrm>
            <a:off x="3633783" y="5256212"/>
            <a:ext cx="8620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0" dirty="0" err="1" smtClean="0">
                <a:solidFill>
                  <a:srgbClr val="FFBE3C"/>
                </a:solidFill>
              </a:rPr>
              <a:t>Amérique</a:t>
            </a:r>
            <a:r>
              <a:rPr lang="en-US" sz="1400" b="0" dirty="0" smtClean="0">
                <a:solidFill>
                  <a:srgbClr val="FFBE3C"/>
                </a:solidFill>
              </a:rPr>
              <a:t> du </a:t>
            </a:r>
            <a:r>
              <a:rPr lang="en-US" sz="1400" b="0" dirty="0" err="1" smtClean="0">
                <a:solidFill>
                  <a:srgbClr val="FFBE3C"/>
                </a:solidFill>
              </a:rPr>
              <a:t>Sud</a:t>
            </a:r>
            <a:endParaRPr lang="en-US" sz="1400" b="0" dirty="0">
              <a:solidFill>
                <a:srgbClr val="FFBE3C"/>
              </a:solidFill>
            </a:endParaRPr>
          </a:p>
        </p:txBody>
      </p:sp>
      <p:sp>
        <p:nvSpPr>
          <p:cNvPr id="15374" name="Rectangle 68"/>
          <p:cNvSpPr>
            <a:spLocks noChangeArrowheads="1"/>
          </p:cNvSpPr>
          <p:nvPr/>
        </p:nvSpPr>
        <p:spPr bwMode="auto">
          <a:xfrm>
            <a:off x="7680325" y="3049588"/>
            <a:ext cx="907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 dirty="0" err="1" smtClean="0">
                <a:solidFill>
                  <a:srgbClr val="694164"/>
                </a:solidFill>
              </a:rPr>
              <a:t>Asie</a:t>
            </a:r>
            <a:r>
              <a:rPr lang="en-US" sz="1400" b="0" dirty="0" smtClean="0">
                <a:solidFill>
                  <a:srgbClr val="694164"/>
                </a:solidFill>
              </a:rPr>
              <a:t> </a:t>
            </a:r>
            <a:r>
              <a:rPr lang="en-US" sz="1400" b="0" dirty="0">
                <a:solidFill>
                  <a:srgbClr val="694164"/>
                </a:solidFill>
              </a:rPr>
              <a:t/>
            </a:r>
            <a:br>
              <a:rPr lang="en-US" sz="1400" b="0" dirty="0">
                <a:solidFill>
                  <a:srgbClr val="694164"/>
                </a:solidFill>
              </a:rPr>
            </a:br>
            <a:r>
              <a:rPr lang="en-US" sz="1400" b="0" dirty="0">
                <a:solidFill>
                  <a:srgbClr val="694164"/>
                </a:solidFill>
              </a:rPr>
              <a:t>&amp; </a:t>
            </a:r>
            <a:r>
              <a:rPr lang="en-US" sz="1400" b="0" dirty="0" err="1" smtClean="0">
                <a:solidFill>
                  <a:srgbClr val="694164"/>
                </a:solidFill>
              </a:rPr>
              <a:t>Pacifique</a:t>
            </a:r>
            <a:endParaRPr lang="en-US" sz="1400" b="0" dirty="0">
              <a:solidFill>
                <a:srgbClr val="694164"/>
              </a:solidFill>
            </a:endParaRPr>
          </a:p>
        </p:txBody>
      </p:sp>
      <p:sp>
        <p:nvSpPr>
          <p:cNvPr id="15375" name="Rectangle 62"/>
          <p:cNvSpPr>
            <a:spLocks noChangeArrowheads="1"/>
          </p:cNvSpPr>
          <p:nvPr/>
        </p:nvSpPr>
        <p:spPr bwMode="auto">
          <a:xfrm>
            <a:off x="5815013" y="4695824"/>
            <a:ext cx="10001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0" dirty="0" err="1" smtClean="0">
                <a:solidFill>
                  <a:srgbClr val="BED700"/>
                </a:solidFill>
              </a:rPr>
              <a:t>Moyen</a:t>
            </a:r>
            <a:r>
              <a:rPr lang="en-US" sz="1400" b="0" dirty="0" smtClean="0">
                <a:solidFill>
                  <a:srgbClr val="BED700"/>
                </a:solidFill>
              </a:rPr>
              <a:t> Orient  &amp; </a:t>
            </a:r>
            <a:r>
              <a:rPr lang="en-US" sz="1400" b="0" dirty="0" err="1" smtClean="0">
                <a:solidFill>
                  <a:srgbClr val="BED700"/>
                </a:solidFill>
              </a:rPr>
              <a:t>Afrique</a:t>
            </a:r>
            <a:r>
              <a:rPr lang="en-US" sz="1400" b="0" dirty="0" smtClean="0">
                <a:solidFill>
                  <a:srgbClr val="BED700"/>
                </a:solidFill>
              </a:rPr>
              <a:t> du Nord</a:t>
            </a:r>
            <a:endParaRPr lang="en-US" sz="1400" b="0" dirty="0">
              <a:solidFill>
                <a:srgbClr val="BED700"/>
              </a:solidFill>
            </a:endParaRPr>
          </a:p>
        </p:txBody>
      </p:sp>
      <p:sp>
        <p:nvSpPr>
          <p:cNvPr id="15376" name="Oval 105"/>
          <p:cNvSpPr>
            <a:spLocks noChangeArrowheads="1"/>
          </p:cNvSpPr>
          <p:nvPr/>
        </p:nvSpPr>
        <p:spPr bwMode="auto">
          <a:xfrm>
            <a:off x="4822825" y="4278313"/>
            <a:ext cx="866775" cy="866775"/>
          </a:xfrm>
          <a:prstGeom prst="ellipse">
            <a:avLst/>
          </a:prstGeom>
          <a:solidFill>
            <a:srgbClr val="BED700"/>
          </a:solidFill>
          <a:ln w="19050">
            <a:solidFill>
              <a:schemeClr val="bg1"/>
            </a:solidFill>
            <a:round/>
            <a:headEnd type="none" w="med" len="sm"/>
            <a:tailEnd type="non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sz="1200" dirty="0" smtClean="0">
                <a:solidFill>
                  <a:srgbClr val="5F5F5F"/>
                </a:solidFill>
              </a:rPr>
              <a:t>CA </a:t>
            </a:r>
            <a:r>
              <a:rPr lang="en-US" sz="1200" b="0" dirty="0" smtClean="0">
                <a:solidFill>
                  <a:srgbClr val="5F5F5F"/>
                </a:solidFill>
              </a:rPr>
              <a:t>:</a:t>
            </a:r>
            <a:r>
              <a:rPr lang="en-US" sz="1400" b="0" dirty="0" smtClean="0">
                <a:solidFill>
                  <a:srgbClr val="5F5F5F"/>
                </a:solidFill>
              </a:rPr>
              <a:t> </a:t>
            </a:r>
            <a:r>
              <a:rPr lang="en-US" sz="1400" b="0" dirty="0">
                <a:solidFill>
                  <a:srgbClr val="5F5F5F"/>
                </a:solidFill>
              </a:rPr>
              <a:t>0.9</a:t>
            </a:r>
          </a:p>
          <a:p>
            <a:pPr algn="ctr"/>
            <a:r>
              <a:rPr lang="en-US" sz="1400" b="0" dirty="0" smtClean="0">
                <a:solidFill>
                  <a:srgbClr val="5F5F5F"/>
                </a:solidFill>
              </a:rPr>
              <a:t>4 100 </a:t>
            </a:r>
            <a:r>
              <a:rPr lang="en-US" sz="1400" b="0" dirty="0">
                <a:solidFill>
                  <a:srgbClr val="5F5F5F"/>
                </a:solidFill>
              </a:rPr>
              <a:t/>
            </a:r>
            <a:br>
              <a:rPr lang="en-US" sz="1400" b="0" dirty="0">
                <a:solidFill>
                  <a:srgbClr val="5F5F5F"/>
                </a:solidFill>
              </a:rPr>
            </a:br>
            <a:r>
              <a:rPr lang="en-US" sz="1400" b="0" dirty="0">
                <a:solidFill>
                  <a:srgbClr val="5F5F5F"/>
                </a:solidFill>
              </a:rPr>
              <a:t> </a:t>
            </a:r>
            <a:r>
              <a:rPr lang="en-US" sz="1200" b="0" dirty="0">
                <a:solidFill>
                  <a:srgbClr val="5F5F5F"/>
                </a:solidFill>
              </a:rPr>
              <a:t>emp.</a:t>
            </a:r>
          </a:p>
        </p:txBody>
      </p:sp>
      <p:sp>
        <p:nvSpPr>
          <p:cNvPr id="47" name="Rectangle 2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304800" y="2286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-12" charset="2"/>
              <a:buNone/>
              <a:defRPr/>
            </a:pPr>
            <a:r>
              <a:rPr lang="fr-FR" sz="32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Une présence internationale</a:t>
            </a:r>
            <a:endParaRPr lang="en-US" sz="32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746125" y="1536700"/>
          <a:ext cx="1539875" cy="1089025"/>
        </p:xfrm>
        <a:graphic>
          <a:graphicData uri="http://schemas.openxmlformats.org/presentationml/2006/ole">
            <p:oleObj spid="_x0000_s33794" name="Photo Editor Photo" r:id="rId4" imgW="2572109" imgH="1819529" progId="">
              <p:embed/>
            </p:oleObj>
          </a:graphicData>
        </a:graphic>
      </p:graphicFrame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3459163" y="1422400"/>
          <a:ext cx="1228725" cy="1063625"/>
        </p:xfrm>
        <a:graphic>
          <a:graphicData uri="http://schemas.openxmlformats.org/presentationml/2006/ole">
            <p:oleObj spid="_x0000_s33795" name="Photo Editor Photo" r:id="rId5" imgW="2057143" imgH="1781424" progId="">
              <p:embed/>
            </p:oleObj>
          </a:graphicData>
        </a:graphic>
      </p:graphicFrame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6572250" y="1458913"/>
          <a:ext cx="1619250" cy="885825"/>
        </p:xfrm>
        <a:graphic>
          <a:graphicData uri="http://schemas.openxmlformats.org/presentationml/2006/ole">
            <p:oleObj spid="_x0000_s33796" name="Photo Editor Photo" r:id="rId6" imgW="2647619" imgH="1448002" progId="">
              <p:embed/>
            </p:oleObj>
          </a:graphicData>
        </a:graphic>
      </p:graphicFrame>
      <p:graphicFrame>
        <p:nvGraphicFramePr>
          <p:cNvPr id="4101" name="Object 16"/>
          <p:cNvGraphicFramePr>
            <a:graphicFrameLocks noChangeAspect="1"/>
          </p:cNvGraphicFramePr>
          <p:nvPr/>
        </p:nvGraphicFramePr>
        <p:xfrm>
          <a:off x="4953000" y="1581150"/>
          <a:ext cx="1357313" cy="919163"/>
        </p:xfrm>
        <a:graphic>
          <a:graphicData uri="http://schemas.openxmlformats.org/presentationml/2006/ole">
            <p:oleObj spid="_x0000_s33797" name="Photo Editor Photo" r:id="rId7" imgW="2600000" imgH="1762371" progId="">
              <p:embed/>
            </p:oleObj>
          </a:graphicData>
        </a:graphic>
      </p:graphicFrame>
      <p:graphicFrame>
        <p:nvGraphicFramePr>
          <p:cNvPr id="4102" name="Object 17"/>
          <p:cNvGraphicFramePr>
            <a:graphicFrameLocks noChangeAspect="1"/>
          </p:cNvGraphicFramePr>
          <p:nvPr/>
        </p:nvGraphicFramePr>
        <p:xfrm>
          <a:off x="6965950" y="2486025"/>
          <a:ext cx="1508125" cy="723900"/>
        </p:xfrm>
        <a:graphic>
          <a:graphicData uri="http://schemas.openxmlformats.org/presentationml/2006/ole">
            <p:oleObj spid="_x0000_s33798" name="Photo Editor Photo" r:id="rId8" imgW="3734321" imgH="1790476" progId="">
              <p:embed/>
            </p:oleObj>
          </a:graphicData>
        </a:graphic>
      </p:graphicFrame>
      <p:graphicFrame>
        <p:nvGraphicFramePr>
          <p:cNvPr id="4103" name="Object 18"/>
          <p:cNvGraphicFramePr>
            <a:graphicFrameLocks noChangeAspect="1"/>
          </p:cNvGraphicFramePr>
          <p:nvPr/>
        </p:nvGraphicFramePr>
        <p:xfrm>
          <a:off x="3221038" y="2500313"/>
          <a:ext cx="1552575" cy="715962"/>
        </p:xfrm>
        <a:graphic>
          <a:graphicData uri="http://schemas.openxmlformats.org/presentationml/2006/ole">
            <p:oleObj spid="_x0000_s33799" name="Photo Editor Photo" r:id="rId9" imgW="3885714" imgH="1790476" progId="">
              <p:embed/>
            </p:oleObj>
          </a:graphicData>
        </a:graphic>
      </p:graphicFrame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8474075" y="6396038"/>
            <a:ext cx="361950" cy="266700"/>
          </a:xfrm>
          <a:prstGeom prst="rect">
            <a:avLst/>
          </a:prstGeom>
          <a:noFill/>
          <a:ln w="6350">
            <a:noFill/>
            <a:prstDash val="sysDot"/>
            <a:miter lim="800000"/>
            <a:headEnd type="none" w="med" len="sm"/>
            <a:tailEnd type="none" w="med" len="sm"/>
          </a:ln>
        </p:spPr>
        <p:txBody>
          <a:bodyPr lIns="0" tIns="0" rIns="0" bIns="0" anchor="b"/>
          <a:lstStyle/>
          <a:p>
            <a:pPr algn="r"/>
            <a:fld id="{9A419872-B01D-4680-8F6C-E8238712862F}" type="slidenum">
              <a:rPr lang="en-US" sz="1200" b="0">
                <a:solidFill>
                  <a:srgbClr val="5F5F5F"/>
                </a:solidFill>
                <a:latin typeface="Franklin Gothic Demi" pitchFamily="34" charset="0"/>
              </a:rPr>
              <a:pPr algn="r"/>
              <a:t>4</a:t>
            </a:fld>
            <a:endParaRPr lang="en-US" sz="1200" b="0">
              <a:solidFill>
                <a:srgbClr val="5F5F5F"/>
              </a:solidFill>
              <a:latin typeface="Franklin Gothic Demi" pitchFamily="34" charset="0"/>
            </a:endParaRPr>
          </a:p>
        </p:txBody>
      </p:sp>
      <p:graphicFrame>
        <p:nvGraphicFramePr>
          <p:cNvPr id="4105" name="Object 22"/>
          <p:cNvGraphicFramePr>
            <a:graphicFrameLocks noChangeAspect="1"/>
          </p:cNvGraphicFramePr>
          <p:nvPr/>
        </p:nvGraphicFramePr>
        <p:xfrm>
          <a:off x="3117850" y="4346575"/>
          <a:ext cx="1520825" cy="828675"/>
        </p:xfrm>
        <a:graphic>
          <a:graphicData uri="http://schemas.openxmlformats.org/presentationml/2006/ole">
            <p:oleObj spid="_x0000_s33801" name="Photo Editor Photo" r:id="rId10" imgW="3285714" imgH="1790476" progId="">
              <p:embed/>
            </p:oleObj>
          </a:graphicData>
        </a:graphic>
      </p:graphicFrame>
      <p:graphicFrame>
        <p:nvGraphicFramePr>
          <p:cNvPr id="4106" name="Object 23"/>
          <p:cNvGraphicFramePr>
            <a:graphicFrameLocks noChangeAspect="1"/>
          </p:cNvGraphicFramePr>
          <p:nvPr/>
        </p:nvGraphicFramePr>
        <p:xfrm>
          <a:off x="6780213" y="4289425"/>
          <a:ext cx="1693862" cy="725488"/>
        </p:xfrm>
        <a:graphic>
          <a:graphicData uri="http://schemas.openxmlformats.org/presentationml/2006/ole">
            <p:oleObj spid="_x0000_s33802" name="Photo Editor Photo" r:id="rId11" imgW="4172532" imgH="1790476" progId="">
              <p:embed/>
            </p:oleObj>
          </a:graphicData>
        </a:graphic>
      </p:graphicFrame>
      <p:graphicFrame>
        <p:nvGraphicFramePr>
          <p:cNvPr id="4107" name="Object 24"/>
          <p:cNvGraphicFramePr>
            <a:graphicFrameLocks noChangeAspect="1"/>
          </p:cNvGraphicFramePr>
          <p:nvPr/>
        </p:nvGraphicFramePr>
        <p:xfrm>
          <a:off x="7277100" y="3621088"/>
          <a:ext cx="1317625" cy="765175"/>
        </p:xfrm>
        <a:graphic>
          <a:graphicData uri="http://schemas.openxmlformats.org/presentationml/2006/ole">
            <p:oleObj spid="_x0000_s33803" name="Photo Editor Photo" r:id="rId12" imgW="3086531" imgH="1790476" progId="">
              <p:embed/>
            </p:oleObj>
          </a:graphicData>
        </a:graphic>
      </p:graphicFrame>
      <p:graphicFrame>
        <p:nvGraphicFramePr>
          <p:cNvPr id="4108" name="Object 25"/>
          <p:cNvGraphicFramePr>
            <a:graphicFrameLocks noChangeAspect="1"/>
          </p:cNvGraphicFramePr>
          <p:nvPr/>
        </p:nvGraphicFramePr>
        <p:xfrm>
          <a:off x="5762625" y="5624513"/>
          <a:ext cx="1419225" cy="908050"/>
        </p:xfrm>
        <a:graphic>
          <a:graphicData uri="http://schemas.openxmlformats.org/presentationml/2006/ole">
            <p:oleObj spid="_x0000_s33804" name="Photo Editor Photo" r:id="rId13" imgW="2800741" imgH="1790476" progId="">
              <p:embed/>
            </p:oleObj>
          </a:graphicData>
        </a:graphic>
      </p:graphicFrame>
      <p:graphicFrame>
        <p:nvGraphicFramePr>
          <p:cNvPr id="4109" name="Object 26"/>
          <p:cNvGraphicFramePr>
            <a:graphicFrameLocks noChangeAspect="1"/>
          </p:cNvGraphicFramePr>
          <p:nvPr/>
        </p:nvGraphicFramePr>
        <p:xfrm>
          <a:off x="4287838" y="5608638"/>
          <a:ext cx="1330325" cy="989012"/>
        </p:xfrm>
        <a:graphic>
          <a:graphicData uri="http://schemas.openxmlformats.org/presentationml/2006/ole">
            <p:oleObj spid="_x0000_s33805" name="Photo Editor Photo" r:id="rId14" imgW="2381582" imgH="1771429" progId="">
              <p:embed/>
            </p:oleObj>
          </a:graphicData>
        </a:graphic>
      </p:graphicFrame>
      <p:graphicFrame>
        <p:nvGraphicFramePr>
          <p:cNvPr id="4110" name="Object 27"/>
          <p:cNvGraphicFramePr>
            <a:graphicFrameLocks noChangeAspect="1"/>
          </p:cNvGraphicFramePr>
          <p:nvPr/>
        </p:nvGraphicFramePr>
        <p:xfrm>
          <a:off x="7405688" y="5554663"/>
          <a:ext cx="1098550" cy="969962"/>
        </p:xfrm>
        <a:graphic>
          <a:graphicData uri="http://schemas.openxmlformats.org/presentationml/2006/ole">
            <p:oleObj spid="_x0000_s33806" name="Photo Editor Photo" r:id="rId15" imgW="2038095" imgH="1800476" progId="">
              <p:embed/>
            </p:oleObj>
          </a:graphicData>
        </a:graphic>
      </p:graphicFrame>
      <p:sp>
        <p:nvSpPr>
          <p:cNvPr id="2096156" name="AutoShape 28"/>
          <p:cNvSpPr>
            <a:spLocks noChangeArrowheads="1"/>
          </p:cNvSpPr>
          <p:nvPr/>
        </p:nvSpPr>
        <p:spPr bwMode="auto">
          <a:xfrm>
            <a:off x="4953000" y="2784475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BE3C"/>
          </a:solidFill>
          <a:ln w="9525">
            <a:noFill/>
            <a:round/>
            <a:headEnd type="none" w="med" len="sm"/>
            <a:tailEnd type="none" w="med" len="sm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Production </a:t>
            </a:r>
            <a:r>
              <a:rPr lang="en-US" sz="1200" dirty="0" err="1" smtClean="0">
                <a:solidFill>
                  <a:schemeClr val="bg1"/>
                </a:solidFill>
              </a:rPr>
              <a:t>d’électricité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96157" name="AutoShape 29"/>
          <p:cNvSpPr>
            <a:spLocks noChangeArrowheads="1"/>
          </p:cNvSpPr>
          <p:nvPr/>
        </p:nvSpPr>
        <p:spPr bwMode="auto">
          <a:xfrm>
            <a:off x="746125" y="3810000"/>
            <a:ext cx="1692275" cy="431800"/>
          </a:xfrm>
          <a:prstGeom prst="roundRect">
            <a:avLst>
              <a:gd name="adj" fmla="val 16667"/>
            </a:avLst>
          </a:prstGeom>
          <a:solidFill>
            <a:srgbClr val="694164"/>
          </a:solidFill>
          <a:ln w="9525">
            <a:noFill/>
            <a:round/>
            <a:headEnd type="none" w="med" len="sm"/>
            <a:tailEnd type="none" w="med" len="sm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Approvisionnement</a:t>
            </a:r>
            <a:r>
              <a:rPr lang="en-US" sz="1200" dirty="0" smtClean="0">
                <a:solidFill>
                  <a:schemeClr val="bg1"/>
                </a:solidFill>
              </a:rPr>
              <a:t> et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infrastructures</a:t>
            </a:r>
          </a:p>
        </p:txBody>
      </p:sp>
      <p:sp>
        <p:nvSpPr>
          <p:cNvPr id="2096158" name="AutoShape 30"/>
          <p:cNvSpPr>
            <a:spLocks noChangeArrowheads="1"/>
          </p:cNvSpPr>
          <p:nvPr/>
        </p:nvSpPr>
        <p:spPr bwMode="auto">
          <a:xfrm>
            <a:off x="5422900" y="5014913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 type="none" w="med" len="sm"/>
            <a:tailEnd type="none" w="med" len="sm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Ventes</a:t>
            </a:r>
            <a:r>
              <a:rPr lang="en-US" sz="1200" dirty="0" smtClean="0">
                <a:solidFill>
                  <a:schemeClr val="bg1"/>
                </a:solidFill>
              </a:rPr>
              <a:t> et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services à </a:t>
            </a:r>
            <a:r>
              <a:rPr lang="en-US" sz="1200" dirty="0" err="1" smtClean="0">
                <a:solidFill>
                  <a:schemeClr val="bg1"/>
                </a:solidFill>
              </a:rPr>
              <a:t>l’énergie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96159" name="AutoShape 31"/>
          <p:cNvSpPr>
            <a:spLocks noChangeArrowheads="1"/>
          </p:cNvSpPr>
          <p:nvPr/>
        </p:nvSpPr>
        <p:spPr bwMode="auto">
          <a:xfrm>
            <a:off x="5422900" y="3810000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 type="none" w="med" len="sm"/>
            <a:tailEnd type="none" w="med" len="sm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2096160" name="AutoShape 32"/>
          <p:cNvSpPr>
            <a:spLocks noChangeArrowheads="1"/>
          </p:cNvSpPr>
          <p:nvPr/>
        </p:nvSpPr>
        <p:spPr bwMode="auto">
          <a:xfrm>
            <a:off x="746125" y="2784475"/>
            <a:ext cx="1619250" cy="431800"/>
          </a:xfrm>
          <a:prstGeom prst="roundRect">
            <a:avLst>
              <a:gd name="adj" fmla="val 16667"/>
            </a:avLst>
          </a:prstGeom>
          <a:solidFill>
            <a:srgbClr val="0078BB"/>
          </a:solidFill>
          <a:ln w="9525">
            <a:noFill/>
            <a:round/>
            <a:headEnd type="none" w="med" len="sm"/>
            <a:tailEnd type="none" w="med" len="sm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Exploration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et </a:t>
            </a:r>
            <a:r>
              <a:rPr lang="en-US" sz="12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096161" name="AutoShape 33"/>
          <p:cNvSpPr>
            <a:spLocks noChangeArrowheads="1"/>
          </p:cNvSpPr>
          <p:nvPr/>
        </p:nvSpPr>
        <p:spPr bwMode="auto">
          <a:xfrm>
            <a:off x="3124200" y="3657600"/>
            <a:ext cx="1905000" cy="513191"/>
          </a:xfrm>
          <a:prstGeom prst="roundRect">
            <a:avLst>
              <a:gd name="adj" fmla="val 16667"/>
            </a:avLst>
          </a:prstGeom>
          <a:solidFill>
            <a:srgbClr val="BED700"/>
          </a:solidFill>
          <a:ln w="9525">
            <a:noFill/>
            <a:round/>
            <a:headEnd type="none" w="med" len="sm"/>
            <a:tailEnd type="none" w="med" len="sm"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just">
              <a:defRPr/>
            </a:pPr>
            <a:r>
              <a:rPr lang="en-US" sz="1200" dirty="0" err="1" smtClean="0">
                <a:solidFill>
                  <a:schemeClr val="bg1"/>
                </a:solidFill>
              </a:rPr>
              <a:t>Négoce</a:t>
            </a:r>
            <a:r>
              <a:rPr lang="en-US" sz="1200" dirty="0" smtClean="0">
                <a:solidFill>
                  <a:schemeClr val="bg1"/>
                </a:solidFill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</a:rPr>
              <a:t>gestion</a:t>
            </a:r>
            <a:r>
              <a:rPr lang="en-US" sz="1200" dirty="0" smtClean="0">
                <a:solidFill>
                  <a:schemeClr val="bg1"/>
                </a:solidFill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</a:rPr>
              <a:t>portefeuille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122" name="AutoShape 34"/>
          <p:cNvCxnSpPr>
            <a:cxnSpLocks noChangeShapeType="1"/>
            <a:stCxn id="2096160" idx="2"/>
            <a:endCxn id="2096157" idx="0"/>
          </p:cNvCxnSpPr>
          <p:nvPr/>
        </p:nvCxnSpPr>
        <p:spPr bwMode="auto">
          <a:xfrm rot="16200000" flipH="1">
            <a:off x="1277144" y="3494880"/>
            <a:ext cx="593725" cy="36513"/>
          </a:xfrm>
          <a:prstGeom prst="straightConnector1">
            <a:avLst/>
          </a:prstGeom>
          <a:noFill/>
          <a:ln w="50800" cap="rnd">
            <a:solidFill>
              <a:srgbClr val="C0C0C0"/>
            </a:solidFill>
            <a:prstDash val="sysDot"/>
            <a:round/>
            <a:headEnd type="none" w="med" len="sm"/>
            <a:tailEnd type="triangle" w="sm" len="sm"/>
          </a:ln>
        </p:spPr>
      </p:cxnSp>
      <p:cxnSp>
        <p:nvCxnSpPr>
          <p:cNvPr id="4123" name="AutoShape 35"/>
          <p:cNvCxnSpPr>
            <a:cxnSpLocks noChangeShapeType="1"/>
            <a:stCxn id="2096157" idx="3"/>
            <a:endCxn id="2096161" idx="1"/>
          </p:cNvCxnSpPr>
          <p:nvPr/>
        </p:nvCxnSpPr>
        <p:spPr bwMode="auto">
          <a:xfrm flipV="1">
            <a:off x="2438400" y="3914196"/>
            <a:ext cx="685800" cy="111704"/>
          </a:xfrm>
          <a:prstGeom prst="straightConnector1">
            <a:avLst/>
          </a:prstGeom>
          <a:noFill/>
          <a:ln w="50800" cap="rnd">
            <a:solidFill>
              <a:srgbClr val="C0C0C0"/>
            </a:solidFill>
            <a:prstDash val="sysDot"/>
            <a:round/>
            <a:headEnd type="none" w="med" len="sm"/>
            <a:tailEnd type="triangle" w="sm" len="sm"/>
          </a:ln>
        </p:spPr>
      </p:cxnSp>
      <p:cxnSp>
        <p:nvCxnSpPr>
          <p:cNvPr id="4124" name="AutoShape 36"/>
          <p:cNvCxnSpPr>
            <a:cxnSpLocks noChangeShapeType="1"/>
            <a:stCxn id="2096161" idx="0"/>
            <a:endCxn id="2096156" idx="2"/>
          </p:cNvCxnSpPr>
          <p:nvPr/>
        </p:nvCxnSpPr>
        <p:spPr bwMode="auto">
          <a:xfrm rot="5400000" flipH="1" flipV="1">
            <a:off x="4770438" y="2522538"/>
            <a:ext cx="441325" cy="1828800"/>
          </a:xfrm>
          <a:prstGeom prst="bentConnector3">
            <a:avLst>
              <a:gd name="adj1" fmla="val 50000"/>
            </a:avLst>
          </a:prstGeom>
          <a:noFill/>
          <a:ln w="50800" cap="rnd">
            <a:solidFill>
              <a:srgbClr val="C0C0C0"/>
            </a:solidFill>
            <a:prstDash val="sysDot"/>
            <a:miter lim="800000"/>
            <a:headEnd type="triangle" w="sm" len="sm"/>
            <a:tailEnd type="triangle" w="sm" len="sm"/>
          </a:ln>
        </p:spPr>
      </p:cxnSp>
      <p:cxnSp>
        <p:nvCxnSpPr>
          <p:cNvPr id="4125" name="AutoShape 37"/>
          <p:cNvCxnSpPr>
            <a:cxnSpLocks noChangeShapeType="1"/>
            <a:stCxn id="2096161" idx="3"/>
            <a:endCxn id="2096159" idx="1"/>
          </p:cNvCxnSpPr>
          <p:nvPr/>
        </p:nvCxnSpPr>
        <p:spPr bwMode="auto">
          <a:xfrm>
            <a:off x="5029200" y="3914196"/>
            <a:ext cx="393700" cy="111704"/>
          </a:xfrm>
          <a:prstGeom prst="straightConnector1">
            <a:avLst/>
          </a:prstGeom>
          <a:noFill/>
          <a:ln w="50800" cap="rnd">
            <a:solidFill>
              <a:srgbClr val="C0C0C0"/>
            </a:solidFill>
            <a:prstDash val="sysDot"/>
            <a:round/>
            <a:headEnd type="none" w="med" len="sm"/>
            <a:tailEnd type="triangle" w="sm" len="sm"/>
          </a:ln>
        </p:spPr>
      </p:cxnSp>
      <p:cxnSp>
        <p:nvCxnSpPr>
          <p:cNvPr id="4126" name="AutoShape 38"/>
          <p:cNvCxnSpPr>
            <a:cxnSpLocks noChangeShapeType="1"/>
            <a:stCxn id="2096158" idx="0"/>
            <a:endCxn id="2096159" idx="2"/>
          </p:cNvCxnSpPr>
          <p:nvPr/>
        </p:nvCxnSpPr>
        <p:spPr bwMode="auto">
          <a:xfrm flipV="1">
            <a:off x="6232525" y="4241800"/>
            <a:ext cx="0" cy="773113"/>
          </a:xfrm>
          <a:prstGeom prst="straightConnector1">
            <a:avLst/>
          </a:prstGeom>
          <a:noFill/>
          <a:ln w="50800" cap="rnd">
            <a:solidFill>
              <a:srgbClr val="C0C0C0"/>
            </a:solidFill>
            <a:prstDash val="sysDot"/>
            <a:round/>
            <a:headEnd type="triangle" w="sm" len="sm"/>
            <a:tailEnd type="none" w="sm" len="sm"/>
          </a:ln>
        </p:spPr>
      </p:cxnSp>
      <p:graphicFrame>
        <p:nvGraphicFramePr>
          <p:cNvPr id="4111" name="Object 39"/>
          <p:cNvGraphicFramePr>
            <a:graphicFrameLocks noChangeAspect="1"/>
          </p:cNvGraphicFramePr>
          <p:nvPr/>
        </p:nvGraphicFramePr>
        <p:xfrm>
          <a:off x="749300" y="4386263"/>
          <a:ext cx="1536700" cy="722312"/>
        </p:xfrm>
        <a:graphic>
          <a:graphicData uri="http://schemas.openxmlformats.org/presentationml/2006/ole">
            <p:oleObj spid="_x0000_s33807" name="Photo Editor Photo" r:id="rId16" imgW="3057143" imgH="1438095" progId="">
              <p:embed/>
            </p:oleObj>
          </a:graphicData>
        </a:graphic>
      </p:graphicFrame>
      <p:graphicFrame>
        <p:nvGraphicFramePr>
          <p:cNvPr id="4112" name="Object 40"/>
          <p:cNvGraphicFramePr>
            <a:graphicFrameLocks noChangeAspect="1"/>
          </p:cNvGraphicFramePr>
          <p:nvPr/>
        </p:nvGraphicFramePr>
        <p:xfrm>
          <a:off x="1555750" y="5108575"/>
          <a:ext cx="1393825" cy="803275"/>
        </p:xfrm>
        <a:graphic>
          <a:graphicData uri="http://schemas.openxmlformats.org/presentationml/2006/ole">
            <p:oleObj spid="_x0000_s33808" name="Photo Editor Photo" r:id="rId17" imgW="2495238" imgH="1438095" progId="">
              <p:embed/>
            </p:oleObj>
          </a:graphicData>
        </a:graphic>
      </p:graphicFrame>
      <p:graphicFrame>
        <p:nvGraphicFramePr>
          <p:cNvPr id="4113" name="Object 41"/>
          <p:cNvGraphicFramePr>
            <a:graphicFrameLocks noChangeAspect="1"/>
          </p:cNvGraphicFramePr>
          <p:nvPr/>
        </p:nvGraphicFramePr>
        <p:xfrm>
          <a:off x="746125" y="5911850"/>
          <a:ext cx="1362075" cy="685800"/>
        </p:xfrm>
        <a:graphic>
          <a:graphicData uri="http://schemas.openxmlformats.org/presentationml/2006/ole">
            <p:oleObj spid="_x0000_s33809" name="Photo Editor Photo" r:id="rId18" imgW="2876190" imgH="1448002" progId="">
              <p:embed/>
            </p:oleObj>
          </a:graphicData>
        </a:graphic>
      </p:graphicFrame>
      <p:sp>
        <p:nvSpPr>
          <p:cNvPr id="32" name="Rectangle 2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304800" y="381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-12" charset="2"/>
              <a:buNone/>
              <a:defRPr/>
            </a:pPr>
            <a:r>
              <a:rPr lang="fr-FR" sz="32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Une présence sur toute la chaîne de valeur de l’énergie</a:t>
            </a:r>
            <a:endParaRPr lang="en-US" sz="32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Users\BG1177\AppData\Local\Microsoft\Windows\Temporary Internet Files\Content.Outlook\7YM79IHW\waste_water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33524"/>
            <a:ext cx="8534400" cy="4714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 bwMode="gray">
          <a:xfrm>
            <a:off x="228600" y="3048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-12" charset="2"/>
              <a:buNone/>
              <a:defRPr/>
            </a:pPr>
            <a:r>
              <a:rPr lang="fr-FR" sz="32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Une présence sur la chaîne de l’eau et des déchets</a:t>
            </a:r>
            <a:endParaRPr lang="en-US" sz="32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Atelier “Contrainte Carbone en Méditerranée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25 </a:t>
            </a:r>
            <a:r>
              <a:rPr lang="en-GB" dirty="0" err="1" smtClean="0"/>
              <a:t>Juin</a:t>
            </a:r>
            <a:r>
              <a:rPr lang="en-GB" dirty="0" smtClean="0"/>
              <a:t> </a:t>
            </a:r>
            <a:r>
              <a:rPr lang="en-GB" dirty="0"/>
              <a:t>2010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071563" y="2071688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800"/>
              <a:t>GDF SUEZ inscrit la croissance responsable au cœur de ses métiers (Energie, Services, Environnement)  pour relever les grands enjeux énergétiques et environnementaux : </a:t>
            </a:r>
          </a:p>
          <a:p>
            <a:pPr algn="just"/>
            <a:endParaRPr lang="fr-FR" sz="1800"/>
          </a:p>
          <a:p>
            <a:pPr lvl="1" algn="just">
              <a:buFont typeface="Arial" charset="0"/>
              <a:buChar char="•"/>
            </a:pPr>
            <a:r>
              <a:rPr lang="fr-FR" sz="1800"/>
              <a:t>répondre aux besoins en énergie, </a:t>
            </a:r>
          </a:p>
          <a:p>
            <a:pPr lvl="1" algn="just">
              <a:buFont typeface="Arial" charset="0"/>
              <a:buChar char="•"/>
            </a:pPr>
            <a:r>
              <a:rPr lang="fr-FR" sz="1800"/>
              <a:t>assurer la sécurité d’approvisionnement, </a:t>
            </a:r>
          </a:p>
          <a:p>
            <a:pPr lvl="1" algn="just">
              <a:buFont typeface="Arial" charset="0"/>
              <a:buChar char="•"/>
            </a:pPr>
            <a:r>
              <a:rPr lang="fr-FR" sz="1800" b="1">
                <a:solidFill>
                  <a:srgbClr val="0070C0"/>
                </a:solidFill>
              </a:rPr>
              <a:t>lutter contre les changements climatiques</a:t>
            </a:r>
            <a:r>
              <a:rPr lang="fr-FR" sz="1800">
                <a:solidFill>
                  <a:srgbClr val="0070C0"/>
                </a:solidFill>
              </a:rPr>
              <a:t> </a:t>
            </a:r>
            <a:r>
              <a:rPr lang="fr-FR" sz="1800"/>
              <a:t>et </a:t>
            </a:r>
          </a:p>
          <a:p>
            <a:pPr lvl="1" algn="just">
              <a:buFont typeface="Arial" charset="0"/>
              <a:buChar char="•"/>
            </a:pPr>
            <a:r>
              <a:rPr lang="fr-FR" sz="1800"/>
              <a:t>optimiser l’utilisation des ressources.</a:t>
            </a:r>
            <a:endParaRPr lang="en-US" sz="180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81000" y="457200"/>
            <a:ext cx="70183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-12" charset="2"/>
              <a:buNone/>
              <a:defRPr/>
            </a:pPr>
            <a:r>
              <a:rPr lang="fr-FR" sz="32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Les grands enjeux à relever</a:t>
            </a:r>
            <a:endParaRPr lang="en-US" sz="32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visuel_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93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Group 10"/>
          <p:cNvGrpSpPr>
            <a:grpSpLocks/>
          </p:cNvGrpSpPr>
          <p:nvPr/>
        </p:nvGrpSpPr>
        <p:grpSpPr bwMode="auto">
          <a:xfrm>
            <a:off x="0" y="76200"/>
            <a:ext cx="9144000" cy="6019800"/>
            <a:chOff x="0" y="0"/>
            <a:chExt cx="5760" cy="3792"/>
          </a:xfrm>
        </p:grpSpPr>
        <p:sp>
          <p:nvSpPr>
            <p:cNvPr id="6149" name="Rectangle 6"/>
            <p:cNvSpPr>
              <a:spLocks noChangeArrowheads="1"/>
            </p:cNvSpPr>
            <p:nvPr/>
          </p:nvSpPr>
          <p:spPr bwMode="gray">
            <a:xfrm>
              <a:off x="0" y="2160"/>
              <a:ext cx="5760" cy="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513" y="0"/>
              <a:ext cx="124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267200"/>
            <a:ext cx="7715250" cy="1143000"/>
          </a:xfrm>
        </p:spPr>
        <p:txBody>
          <a:bodyPr/>
          <a:lstStyle/>
          <a:p>
            <a:r>
              <a:rPr lang="en-GB" dirty="0" err="1" smtClean="0"/>
              <a:t>Quels</a:t>
            </a:r>
            <a:r>
              <a:rPr lang="en-GB" dirty="0" smtClean="0"/>
              <a:t> </a:t>
            </a:r>
            <a:r>
              <a:rPr lang="en-GB" dirty="0" err="1" smtClean="0"/>
              <a:t>enjeux</a:t>
            </a:r>
            <a:r>
              <a:rPr lang="en-GB" dirty="0" smtClean="0"/>
              <a:t> de la </a:t>
            </a:r>
            <a:r>
              <a:rPr lang="en-GB" dirty="0" err="1" smtClean="0"/>
              <a:t>contrainte</a:t>
            </a:r>
            <a:r>
              <a:rPr lang="en-GB" dirty="0" smtClean="0"/>
              <a:t> Carbone pour le </a:t>
            </a:r>
            <a:r>
              <a:rPr lang="en-GB" dirty="0" err="1" smtClean="0"/>
              <a:t>groupe</a:t>
            </a:r>
            <a:r>
              <a:rPr lang="en-GB" dirty="0" smtClean="0"/>
              <a:t> GDF SUEZ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660525"/>
            <a:ext cx="2509838" cy="3697288"/>
          </a:xfrm>
        </p:spPr>
        <p:txBody>
          <a:bodyPr/>
          <a:lstStyle/>
          <a:p>
            <a:pPr marL="0" indent="0"/>
            <a:endParaRPr lang="en-GB" dirty="0" smtClean="0"/>
          </a:p>
          <a:p>
            <a:pPr lvl="2"/>
            <a:r>
              <a:rPr lang="en-GB" sz="1800" dirty="0" err="1" smtClean="0"/>
              <a:t>Une</a:t>
            </a:r>
            <a:r>
              <a:rPr lang="en-GB" sz="1800" dirty="0" smtClean="0"/>
              <a:t> </a:t>
            </a:r>
            <a:r>
              <a:rPr lang="en-GB" sz="1800" dirty="0" err="1" smtClean="0"/>
              <a:t>responsabilité</a:t>
            </a:r>
            <a:r>
              <a:rPr lang="en-GB" sz="1800" dirty="0" smtClean="0"/>
              <a:t> </a:t>
            </a:r>
            <a:r>
              <a:rPr lang="en-GB" sz="1800" dirty="0" err="1" smtClean="0"/>
              <a:t>d’entreprise</a:t>
            </a:r>
            <a:endParaRPr lang="en-GB" sz="1800" dirty="0" smtClean="0"/>
          </a:p>
          <a:p>
            <a:pPr lvl="2"/>
            <a:r>
              <a:rPr lang="en-GB" sz="1800" dirty="0" err="1" smtClean="0"/>
              <a:t>Une</a:t>
            </a:r>
            <a:r>
              <a:rPr lang="en-GB" sz="1800" dirty="0" smtClean="0"/>
              <a:t> </a:t>
            </a:r>
            <a:r>
              <a:rPr lang="en-GB" sz="1800" dirty="0" err="1" smtClean="0"/>
              <a:t>attente</a:t>
            </a:r>
            <a:r>
              <a:rPr lang="en-GB" sz="1800" dirty="0" smtClean="0"/>
              <a:t> de plus en plus fortes des parties </a:t>
            </a:r>
            <a:r>
              <a:rPr lang="en-GB" sz="1800" dirty="0" err="1" smtClean="0"/>
              <a:t>prenantes</a:t>
            </a:r>
            <a:r>
              <a:rPr lang="en-GB" sz="1800" dirty="0" smtClean="0"/>
              <a:t> et </a:t>
            </a:r>
            <a:r>
              <a:rPr lang="en-GB" sz="1800" dirty="0" err="1" smtClean="0"/>
              <a:t>agences</a:t>
            </a:r>
            <a:r>
              <a:rPr lang="en-GB" sz="1800" dirty="0" smtClean="0"/>
              <a:t> de notations </a:t>
            </a:r>
            <a:r>
              <a:rPr lang="en-GB" sz="1800" dirty="0" err="1" smtClean="0"/>
              <a:t>extrafinancières</a:t>
            </a:r>
            <a:endParaRPr lang="en-GB" sz="1800" dirty="0" smtClean="0"/>
          </a:p>
          <a:p>
            <a:pPr lvl="2"/>
            <a:endParaRPr lang="en-GB" sz="1800" dirty="0" smtClean="0"/>
          </a:p>
          <a:p>
            <a:pPr lvl="2">
              <a:buNone/>
            </a:pPr>
            <a:endParaRPr lang="en-GB" sz="1800" dirty="0" smtClean="0"/>
          </a:p>
        </p:txBody>
      </p:sp>
      <p:pic>
        <p:nvPicPr>
          <p:cNvPr id="7172" name="Content Placeholder 6" descr="GHG-protoco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89400" y="2286000"/>
            <a:ext cx="4864100" cy="2638425"/>
          </a:xfrm>
        </p:spPr>
      </p:pic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E3E095-0D40-47DD-A8E8-7BB1C2417C98}" type="slidenum">
              <a:rPr lang="en-GB"/>
              <a:pPr/>
              <a:t>8</a:t>
            </a:fld>
            <a:endParaRPr lang="en-GB"/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786438" y="4929188"/>
            <a:ext cx="3066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1200" dirty="0" err="1" smtClean="0"/>
              <a:t>Classification</a:t>
            </a:r>
            <a:r>
              <a:rPr lang="nl-BE" sz="1200" dirty="0" smtClean="0"/>
              <a:t> </a:t>
            </a:r>
            <a:r>
              <a:rPr lang="nl-BE" sz="1200" dirty="0"/>
              <a:t>des </a:t>
            </a:r>
            <a:r>
              <a:rPr lang="nl-BE" sz="1200" dirty="0" err="1"/>
              <a:t>émissions</a:t>
            </a:r>
            <a:r>
              <a:rPr lang="nl-BE" sz="1200" dirty="0"/>
              <a:t> </a:t>
            </a:r>
            <a:r>
              <a:rPr lang="nl-BE" sz="1200" dirty="0" err="1"/>
              <a:t>selon</a:t>
            </a:r>
            <a:r>
              <a:rPr lang="nl-BE" sz="1200" dirty="0"/>
              <a:t> </a:t>
            </a:r>
            <a:r>
              <a:rPr lang="nl-BE" sz="1200" dirty="0" err="1"/>
              <a:t>le</a:t>
            </a:r>
            <a:r>
              <a:rPr lang="nl-BE" sz="1200" dirty="0"/>
              <a:t> GHG</a:t>
            </a:r>
            <a:endParaRPr lang="en-US" sz="1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228600" y="457200"/>
            <a:ext cx="70183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-12" charset="2"/>
              <a:buNone/>
              <a:defRPr/>
            </a:pPr>
            <a:r>
              <a:rPr lang="fr-FR" sz="32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Les émissions de GES pour un énergéticien</a:t>
            </a:r>
            <a:endParaRPr lang="en-US" sz="32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4438" y="2286000"/>
            <a:ext cx="3000375" cy="3214688"/>
          </a:xfrm>
        </p:spPr>
        <p:txBody>
          <a:bodyPr/>
          <a:lstStyle/>
          <a:p>
            <a:pPr marL="0" indent="0"/>
            <a:endParaRPr lang="en-GB" dirty="0" smtClean="0"/>
          </a:p>
          <a:p>
            <a:pPr lvl="2"/>
            <a:r>
              <a:rPr lang="en-GB" sz="1600" dirty="0" err="1" smtClean="0"/>
              <a:t>Maintenir</a:t>
            </a:r>
            <a:r>
              <a:rPr lang="en-GB" sz="1600" dirty="0" smtClean="0"/>
              <a:t> un </a:t>
            </a:r>
            <a:r>
              <a:rPr lang="en-GB" sz="1600" dirty="0" err="1" smtClean="0"/>
              <a:t>parc</a:t>
            </a:r>
            <a:r>
              <a:rPr lang="en-GB" sz="1600" dirty="0" smtClean="0"/>
              <a:t> de production bas-</a:t>
            </a:r>
            <a:r>
              <a:rPr lang="en-GB" sz="1600" dirty="0" err="1" smtClean="0"/>
              <a:t>carbone</a:t>
            </a:r>
            <a:endParaRPr lang="en-GB" sz="1600" dirty="0" smtClean="0"/>
          </a:p>
          <a:p>
            <a:pPr lvl="2"/>
            <a:r>
              <a:rPr lang="en-GB" sz="1600" dirty="0" smtClean="0"/>
              <a:t>Proposer des services </a:t>
            </a:r>
            <a:r>
              <a:rPr lang="en-GB" sz="1600" dirty="0" err="1" smtClean="0"/>
              <a:t>ou</a:t>
            </a:r>
            <a:r>
              <a:rPr lang="en-GB" sz="1600" dirty="0" smtClean="0"/>
              <a:t> </a:t>
            </a:r>
            <a:r>
              <a:rPr lang="en-GB" sz="1600" dirty="0" err="1" smtClean="0"/>
              <a:t>produits</a:t>
            </a:r>
            <a:r>
              <a:rPr lang="en-GB" sz="1600" dirty="0" smtClean="0"/>
              <a:t>  </a:t>
            </a:r>
            <a:r>
              <a:rPr lang="en-GB" sz="1600" dirty="0" err="1" smtClean="0"/>
              <a:t>performants</a:t>
            </a:r>
            <a:r>
              <a:rPr lang="en-GB" sz="1600" dirty="0" smtClean="0"/>
              <a:t>  en </a:t>
            </a:r>
            <a:r>
              <a:rPr lang="en-GB" sz="1600" dirty="0" err="1" smtClean="0"/>
              <a:t>matière</a:t>
            </a:r>
            <a:r>
              <a:rPr lang="en-GB" sz="1600" dirty="0" smtClean="0"/>
              <a:t> </a:t>
            </a:r>
            <a:r>
              <a:rPr lang="en-GB" sz="1600" dirty="0" err="1" smtClean="0"/>
              <a:t>d’énergie</a:t>
            </a:r>
            <a:r>
              <a:rPr lang="en-GB" sz="1600" dirty="0" smtClean="0"/>
              <a:t> et </a:t>
            </a:r>
            <a:r>
              <a:rPr lang="en-GB" sz="1600" dirty="0" err="1" smtClean="0"/>
              <a:t>d’environnement</a:t>
            </a:r>
            <a:endParaRPr lang="en-GB" sz="1600" dirty="0" smtClean="0"/>
          </a:p>
          <a:p>
            <a:pPr lvl="2"/>
            <a:r>
              <a:rPr lang="en-GB" sz="1600" dirty="0" err="1" smtClean="0"/>
              <a:t>Favoriser</a:t>
            </a:r>
            <a:r>
              <a:rPr lang="en-GB" sz="1600" dirty="0" smtClean="0"/>
              <a:t> </a:t>
            </a:r>
            <a:r>
              <a:rPr lang="en-GB" sz="1600" dirty="0" err="1" smtClean="0"/>
              <a:t>l’innovation</a:t>
            </a:r>
            <a:r>
              <a:rPr lang="en-GB" sz="1600" dirty="0" smtClean="0"/>
              <a:t> pour les  </a:t>
            </a:r>
            <a:r>
              <a:rPr lang="en-GB" sz="1600" dirty="0" err="1" smtClean="0"/>
              <a:t>nouvelles</a:t>
            </a:r>
            <a:r>
              <a:rPr lang="en-GB" sz="1600" dirty="0" smtClean="0"/>
              <a:t> technologies</a:t>
            </a:r>
          </a:p>
          <a:p>
            <a:pPr lvl="2">
              <a:buFont typeface="Wingdings" pitchFamily="-12" charset="2"/>
              <a:buNone/>
            </a:pPr>
            <a:endParaRPr lang="en-GB" sz="1600" dirty="0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29035A-1C78-4147-98EE-3ABAED32C11C}" type="slidenum">
              <a:rPr lang="en-GB"/>
              <a:pPr/>
              <a:t>9</a:t>
            </a:fld>
            <a:endParaRPr lang="en-GB"/>
          </a:p>
        </p:txBody>
      </p:sp>
      <p:sp>
        <p:nvSpPr>
          <p:cNvPr id="8198" name="Rectangle 27"/>
          <p:cNvSpPr>
            <a:spLocks noChangeArrowheads="1"/>
          </p:cNvSpPr>
          <p:nvPr/>
        </p:nvSpPr>
        <p:spPr bwMode="auto">
          <a:xfrm>
            <a:off x="5105400" y="6172200"/>
            <a:ext cx="3055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376238" indent="-376238" algn="r" defTabSz="839788">
              <a:spcBef>
                <a:spcPct val="30000"/>
              </a:spcBef>
            </a:pPr>
            <a:r>
              <a:rPr lang="fr-FR" sz="9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  <a:t>* Intégrant 100% des capacités des actifs détenus </a:t>
            </a:r>
            <a:br>
              <a:rPr lang="fr-FR" sz="9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fr-FR" sz="9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  <a:t>par le Groupe quel que soit le taux de détention.</a:t>
            </a:r>
          </a:p>
        </p:txBody>
      </p:sp>
      <p:sp>
        <p:nvSpPr>
          <p:cNvPr id="26" name="Bouée 65"/>
          <p:cNvSpPr/>
          <p:nvPr/>
        </p:nvSpPr>
        <p:spPr bwMode="auto">
          <a:xfrm>
            <a:off x="5500688" y="2786063"/>
            <a:ext cx="2109787" cy="2109787"/>
          </a:xfrm>
          <a:prstGeom prst="donut">
            <a:avLst>
              <a:gd name="adj" fmla="val 2451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sm"/>
            <a:tailEnd type="none" w="med" len="sm"/>
          </a:ln>
          <a:effectLst>
            <a:outerShdw blurRad="152400" dist="889000" dir="5400000" sx="90000" sy="-19000" rotWithShape="0">
              <a:prstClr val="black">
                <a:alpha val="15000"/>
              </a:prstClr>
            </a:outerShdw>
          </a:effectLst>
        </p:spPr>
        <p:txBody>
          <a:bodyPr lIns="90000" tIns="46800" rIns="90000" bIns="46800"/>
          <a:lstStyle/>
          <a:p>
            <a:pPr algn="ctr" defTabSz="839788" eaLnBrk="1" hangingPunct="1">
              <a:defRPr/>
            </a:pPr>
            <a:endParaRPr lang="fr-FR" sz="1700" b="1"/>
          </a:p>
        </p:txBody>
      </p:sp>
      <p:grpSp>
        <p:nvGrpSpPr>
          <p:cNvPr id="8200" name="Group 54"/>
          <p:cNvGrpSpPr>
            <a:grpSpLocks/>
          </p:cNvGrpSpPr>
          <p:nvPr/>
        </p:nvGrpSpPr>
        <p:grpSpPr bwMode="auto">
          <a:xfrm rot="-4850966">
            <a:off x="5499100" y="2798763"/>
            <a:ext cx="2160587" cy="2147888"/>
            <a:chOff x="968" y="1824"/>
            <a:chExt cx="1361" cy="1353"/>
          </a:xfrm>
        </p:grpSpPr>
        <p:sp>
          <p:nvSpPr>
            <p:cNvPr id="8209" name="Freeform 55"/>
            <p:cNvSpPr>
              <a:spLocks/>
            </p:cNvSpPr>
            <p:nvPr/>
          </p:nvSpPr>
          <p:spPr bwMode="auto">
            <a:xfrm rot="-5764493">
              <a:off x="929" y="1997"/>
              <a:ext cx="580" cy="502"/>
            </a:xfrm>
            <a:custGeom>
              <a:avLst/>
              <a:gdLst>
                <a:gd name="T0" fmla="*/ 6 w 625"/>
                <a:gd name="T1" fmla="*/ 0 h 541"/>
                <a:gd name="T2" fmla="*/ 21 w 625"/>
                <a:gd name="T3" fmla="*/ 0 h 541"/>
                <a:gd name="T4" fmla="*/ 36 w 625"/>
                <a:gd name="T5" fmla="*/ 0 h 541"/>
                <a:gd name="T6" fmla="*/ 50 w 625"/>
                <a:gd name="T7" fmla="*/ 6 h 541"/>
                <a:gd name="T8" fmla="*/ 64 w 625"/>
                <a:gd name="T9" fmla="*/ 6 h 541"/>
                <a:gd name="T10" fmla="*/ 78 w 625"/>
                <a:gd name="T11" fmla="*/ 6 h 541"/>
                <a:gd name="T12" fmla="*/ 96 w 625"/>
                <a:gd name="T13" fmla="*/ 11 h 541"/>
                <a:gd name="T14" fmla="*/ 110 w 625"/>
                <a:gd name="T15" fmla="*/ 15 h 541"/>
                <a:gd name="T16" fmla="*/ 125 w 625"/>
                <a:gd name="T17" fmla="*/ 18 h 541"/>
                <a:gd name="T18" fmla="*/ 136 w 625"/>
                <a:gd name="T19" fmla="*/ 21 h 541"/>
                <a:gd name="T20" fmla="*/ 149 w 625"/>
                <a:gd name="T21" fmla="*/ 29 h 541"/>
                <a:gd name="T22" fmla="*/ 163 w 625"/>
                <a:gd name="T23" fmla="*/ 32 h 541"/>
                <a:gd name="T24" fmla="*/ 177 w 625"/>
                <a:gd name="T25" fmla="*/ 39 h 541"/>
                <a:gd name="T26" fmla="*/ 192 w 625"/>
                <a:gd name="T27" fmla="*/ 46 h 541"/>
                <a:gd name="T28" fmla="*/ 202 w 625"/>
                <a:gd name="T29" fmla="*/ 54 h 541"/>
                <a:gd name="T30" fmla="*/ 217 w 625"/>
                <a:gd name="T31" fmla="*/ 61 h 541"/>
                <a:gd name="T32" fmla="*/ 232 w 625"/>
                <a:gd name="T33" fmla="*/ 67 h 541"/>
                <a:gd name="T34" fmla="*/ 242 w 625"/>
                <a:gd name="T35" fmla="*/ 75 h 541"/>
                <a:gd name="T36" fmla="*/ 252 w 625"/>
                <a:gd name="T37" fmla="*/ 85 h 541"/>
                <a:gd name="T38" fmla="*/ 267 w 625"/>
                <a:gd name="T39" fmla="*/ 93 h 541"/>
                <a:gd name="T40" fmla="*/ 277 w 625"/>
                <a:gd name="T41" fmla="*/ 102 h 541"/>
                <a:gd name="T42" fmla="*/ 289 w 625"/>
                <a:gd name="T43" fmla="*/ 114 h 541"/>
                <a:gd name="T44" fmla="*/ 299 w 625"/>
                <a:gd name="T45" fmla="*/ 125 h 541"/>
                <a:gd name="T46" fmla="*/ 309 w 625"/>
                <a:gd name="T47" fmla="*/ 136 h 541"/>
                <a:gd name="T48" fmla="*/ 320 w 625"/>
                <a:gd name="T49" fmla="*/ 147 h 541"/>
                <a:gd name="T50" fmla="*/ 328 w 625"/>
                <a:gd name="T51" fmla="*/ 158 h 541"/>
                <a:gd name="T52" fmla="*/ 339 w 625"/>
                <a:gd name="T53" fmla="*/ 168 h 541"/>
                <a:gd name="T54" fmla="*/ 345 w 625"/>
                <a:gd name="T55" fmla="*/ 182 h 541"/>
                <a:gd name="T56" fmla="*/ 356 w 625"/>
                <a:gd name="T57" fmla="*/ 193 h 541"/>
                <a:gd name="T58" fmla="*/ 364 w 625"/>
                <a:gd name="T59" fmla="*/ 207 h 541"/>
                <a:gd name="T60" fmla="*/ 370 w 625"/>
                <a:gd name="T61" fmla="*/ 217 h 541"/>
                <a:gd name="T62" fmla="*/ 182 w 625"/>
                <a:gd name="T63" fmla="*/ 316 h 541"/>
                <a:gd name="T64" fmla="*/ 177 w 625"/>
                <a:gd name="T65" fmla="*/ 315 h 541"/>
                <a:gd name="T66" fmla="*/ 174 w 625"/>
                <a:gd name="T67" fmla="*/ 305 h 541"/>
                <a:gd name="T68" fmla="*/ 168 w 625"/>
                <a:gd name="T69" fmla="*/ 300 h 541"/>
                <a:gd name="T70" fmla="*/ 163 w 625"/>
                <a:gd name="T71" fmla="*/ 295 h 541"/>
                <a:gd name="T72" fmla="*/ 161 w 625"/>
                <a:gd name="T73" fmla="*/ 289 h 541"/>
                <a:gd name="T74" fmla="*/ 157 w 625"/>
                <a:gd name="T75" fmla="*/ 282 h 541"/>
                <a:gd name="T76" fmla="*/ 149 w 625"/>
                <a:gd name="T77" fmla="*/ 278 h 541"/>
                <a:gd name="T78" fmla="*/ 147 w 625"/>
                <a:gd name="T79" fmla="*/ 271 h 541"/>
                <a:gd name="T80" fmla="*/ 138 w 625"/>
                <a:gd name="T81" fmla="*/ 267 h 541"/>
                <a:gd name="T82" fmla="*/ 136 w 625"/>
                <a:gd name="T83" fmla="*/ 263 h 541"/>
                <a:gd name="T84" fmla="*/ 128 w 625"/>
                <a:gd name="T85" fmla="*/ 257 h 541"/>
                <a:gd name="T86" fmla="*/ 120 w 625"/>
                <a:gd name="T87" fmla="*/ 252 h 541"/>
                <a:gd name="T88" fmla="*/ 118 w 625"/>
                <a:gd name="T89" fmla="*/ 250 h 541"/>
                <a:gd name="T90" fmla="*/ 110 w 625"/>
                <a:gd name="T91" fmla="*/ 245 h 541"/>
                <a:gd name="T92" fmla="*/ 102 w 625"/>
                <a:gd name="T93" fmla="*/ 243 h 541"/>
                <a:gd name="T94" fmla="*/ 96 w 625"/>
                <a:gd name="T95" fmla="*/ 238 h 541"/>
                <a:gd name="T96" fmla="*/ 93 w 625"/>
                <a:gd name="T97" fmla="*/ 234 h 541"/>
                <a:gd name="T98" fmla="*/ 85 w 625"/>
                <a:gd name="T99" fmla="*/ 232 h 541"/>
                <a:gd name="T100" fmla="*/ 78 w 625"/>
                <a:gd name="T101" fmla="*/ 227 h 541"/>
                <a:gd name="T102" fmla="*/ 71 w 625"/>
                <a:gd name="T103" fmla="*/ 225 h 541"/>
                <a:gd name="T104" fmla="*/ 64 w 625"/>
                <a:gd name="T105" fmla="*/ 225 h 541"/>
                <a:gd name="T106" fmla="*/ 57 w 625"/>
                <a:gd name="T107" fmla="*/ 221 h 541"/>
                <a:gd name="T108" fmla="*/ 50 w 625"/>
                <a:gd name="T109" fmla="*/ 221 h 541"/>
                <a:gd name="T110" fmla="*/ 43 w 625"/>
                <a:gd name="T111" fmla="*/ 217 h 541"/>
                <a:gd name="T112" fmla="*/ 36 w 625"/>
                <a:gd name="T113" fmla="*/ 217 h 541"/>
                <a:gd name="T114" fmla="*/ 29 w 625"/>
                <a:gd name="T115" fmla="*/ 214 h 541"/>
                <a:gd name="T116" fmla="*/ 21 w 625"/>
                <a:gd name="T117" fmla="*/ 214 h 541"/>
                <a:gd name="T118" fmla="*/ 15 w 625"/>
                <a:gd name="T119" fmla="*/ 214 h 541"/>
                <a:gd name="T120" fmla="*/ 6 w 625"/>
                <a:gd name="T121" fmla="*/ 214 h 541"/>
                <a:gd name="T122" fmla="*/ 0 w 625"/>
                <a:gd name="T123" fmla="*/ 214 h 5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5"/>
                <a:gd name="T187" fmla="*/ 0 h 541"/>
                <a:gd name="T188" fmla="*/ 625 w 625"/>
                <a:gd name="T189" fmla="*/ 541 h 5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5" h="541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6"/>
                  </a:lnTo>
                  <a:lnTo>
                    <a:pt x="96" y="6"/>
                  </a:lnTo>
                  <a:lnTo>
                    <a:pt x="108" y="6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44" y="12"/>
                  </a:lnTo>
                  <a:lnTo>
                    <a:pt x="162" y="18"/>
                  </a:lnTo>
                  <a:lnTo>
                    <a:pt x="174" y="18"/>
                  </a:lnTo>
                  <a:lnTo>
                    <a:pt x="186" y="24"/>
                  </a:lnTo>
                  <a:lnTo>
                    <a:pt x="198" y="24"/>
                  </a:lnTo>
                  <a:lnTo>
                    <a:pt x="210" y="30"/>
                  </a:lnTo>
                  <a:lnTo>
                    <a:pt x="222" y="36"/>
                  </a:lnTo>
                  <a:lnTo>
                    <a:pt x="228" y="36"/>
                  </a:lnTo>
                  <a:lnTo>
                    <a:pt x="240" y="42"/>
                  </a:lnTo>
                  <a:lnTo>
                    <a:pt x="252" y="48"/>
                  </a:lnTo>
                  <a:lnTo>
                    <a:pt x="264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0" y="66"/>
                  </a:lnTo>
                  <a:lnTo>
                    <a:pt x="312" y="72"/>
                  </a:lnTo>
                  <a:lnTo>
                    <a:pt x="324" y="78"/>
                  </a:lnTo>
                  <a:lnTo>
                    <a:pt x="336" y="84"/>
                  </a:lnTo>
                  <a:lnTo>
                    <a:pt x="342" y="90"/>
                  </a:lnTo>
                  <a:lnTo>
                    <a:pt x="354" y="96"/>
                  </a:lnTo>
                  <a:lnTo>
                    <a:pt x="366" y="102"/>
                  </a:lnTo>
                  <a:lnTo>
                    <a:pt x="378" y="108"/>
                  </a:lnTo>
                  <a:lnTo>
                    <a:pt x="390" y="114"/>
                  </a:lnTo>
                  <a:lnTo>
                    <a:pt x="396" y="120"/>
                  </a:lnTo>
                  <a:lnTo>
                    <a:pt x="408" y="126"/>
                  </a:lnTo>
                  <a:lnTo>
                    <a:pt x="420" y="138"/>
                  </a:lnTo>
                  <a:lnTo>
                    <a:pt x="426" y="144"/>
                  </a:lnTo>
                  <a:lnTo>
                    <a:pt x="438" y="150"/>
                  </a:lnTo>
                  <a:lnTo>
                    <a:pt x="450" y="156"/>
                  </a:lnTo>
                  <a:lnTo>
                    <a:pt x="456" y="168"/>
                  </a:lnTo>
                  <a:lnTo>
                    <a:pt x="468" y="174"/>
                  </a:lnTo>
                  <a:lnTo>
                    <a:pt x="474" y="180"/>
                  </a:lnTo>
                  <a:lnTo>
                    <a:pt x="486" y="193"/>
                  </a:lnTo>
                  <a:lnTo>
                    <a:pt x="492" y="199"/>
                  </a:lnTo>
                  <a:lnTo>
                    <a:pt x="504" y="211"/>
                  </a:lnTo>
                  <a:lnTo>
                    <a:pt x="510" y="217"/>
                  </a:lnTo>
                  <a:lnTo>
                    <a:pt x="522" y="229"/>
                  </a:lnTo>
                  <a:lnTo>
                    <a:pt x="528" y="235"/>
                  </a:lnTo>
                  <a:lnTo>
                    <a:pt x="540" y="247"/>
                  </a:lnTo>
                  <a:lnTo>
                    <a:pt x="546" y="253"/>
                  </a:lnTo>
                  <a:lnTo>
                    <a:pt x="552" y="265"/>
                  </a:lnTo>
                  <a:lnTo>
                    <a:pt x="564" y="277"/>
                  </a:lnTo>
                  <a:lnTo>
                    <a:pt x="570" y="283"/>
                  </a:lnTo>
                  <a:lnTo>
                    <a:pt x="576" y="295"/>
                  </a:lnTo>
                  <a:lnTo>
                    <a:pt x="582" y="307"/>
                  </a:lnTo>
                  <a:lnTo>
                    <a:pt x="588" y="313"/>
                  </a:lnTo>
                  <a:lnTo>
                    <a:pt x="601" y="325"/>
                  </a:lnTo>
                  <a:lnTo>
                    <a:pt x="607" y="337"/>
                  </a:lnTo>
                  <a:lnTo>
                    <a:pt x="613" y="349"/>
                  </a:lnTo>
                  <a:lnTo>
                    <a:pt x="619" y="355"/>
                  </a:lnTo>
                  <a:lnTo>
                    <a:pt x="625" y="367"/>
                  </a:lnTo>
                  <a:lnTo>
                    <a:pt x="306" y="541"/>
                  </a:lnTo>
                  <a:lnTo>
                    <a:pt x="306" y="535"/>
                  </a:lnTo>
                  <a:lnTo>
                    <a:pt x="300" y="535"/>
                  </a:lnTo>
                  <a:lnTo>
                    <a:pt x="300" y="529"/>
                  </a:lnTo>
                  <a:lnTo>
                    <a:pt x="294" y="523"/>
                  </a:lnTo>
                  <a:lnTo>
                    <a:pt x="294" y="517"/>
                  </a:lnTo>
                  <a:lnTo>
                    <a:pt x="288" y="511"/>
                  </a:lnTo>
                  <a:lnTo>
                    <a:pt x="282" y="505"/>
                  </a:lnTo>
                  <a:lnTo>
                    <a:pt x="282" y="499"/>
                  </a:lnTo>
                  <a:lnTo>
                    <a:pt x="276" y="499"/>
                  </a:lnTo>
                  <a:lnTo>
                    <a:pt x="276" y="493"/>
                  </a:lnTo>
                  <a:lnTo>
                    <a:pt x="270" y="487"/>
                  </a:lnTo>
                  <a:lnTo>
                    <a:pt x="264" y="481"/>
                  </a:lnTo>
                  <a:lnTo>
                    <a:pt x="264" y="475"/>
                  </a:lnTo>
                  <a:lnTo>
                    <a:pt x="258" y="475"/>
                  </a:lnTo>
                  <a:lnTo>
                    <a:pt x="252" y="469"/>
                  </a:lnTo>
                  <a:lnTo>
                    <a:pt x="246" y="463"/>
                  </a:lnTo>
                  <a:lnTo>
                    <a:pt x="246" y="457"/>
                  </a:lnTo>
                  <a:lnTo>
                    <a:pt x="240" y="457"/>
                  </a:lnTo>
                  <a:lnTo>
                    <a:pt x="234" y="451"/>
                  </a:lnTo>
                  <a:lnTo>
                    <a:pt x="228" y="445"/>
                  </a:lnTo>
                  <a:lnTo>
                    <a:pt x="222" y="439"/>
                  </a:lnTo>
                  <a:lnTo>
                    <a:pt x="216" y="433"/>
                  </a:lnTo>
                  <a:lnTo>
                    <a:pt x="210" y="433"/>
                  </a:lnTo>
                  <a:lnTo>
                    <a:pt x="204" y="427"/>
                  </a:lnTo>
                  <a:lnTo>
                    <a:pt x="198" y="421"/>
                  </a:lnTo>
                  <a:lnTo>
                    <a:pt x="192" y="415"/>
                  </a:lnTo>
                  <a:lnTo>
                    <a:pt x="186" y="415"/>
                  </a:lnTo>
                  <a:lnTo>
                    <a:pt x="180" y="409"/>
                  </a:lnTo>
                  <a:lnTo>
                    <a:pt x="174" y="409"/>
                  </a:lnTo>
                  <a:lnTo>
                    <a:pt x="168" y="403"/>
                  </a:lnTo>
                  <a:lnTo>
                    <a:pt x="162" y="403"/>
                  </a:lnTo>
                  <a:lnTo>
                    <a:pt x="162" y="397"/>
                  </a:lnTo>
                  <a:lnTo>
                    <a:pt x="156" y="397"/>
                  </a:lnTo>
                  <a:lnTo>
                    <a:pt x="150" y="391"/>
                  </a:lnTo>
                  <a:lnTo>
                    <a:pt x="144" y="391"/>
                  </a:lnTo>
                  <a:lnTo>
                    <a:pt x="138" y="385"/>
                  </a:lnTo>
                  <a:lnTo>
                    <a:pt x="132" y="385"/>
                  </a:lnTo>
                  <a:lnTo>
                    <a:pt x="126" y="385"/>
                  </a:lnTo>
                  <a:lnTo>
                    <a:pt x="120" y="379"/>
                  </a:lnTo>
                  <a:lnTo>
                    <a:pt x="114" y="379"/>
                  </a:lnTo>
                  <a:lnTo>
                    <a:pt x="108" y="379"/>
                  </a:lnTo>
                  <a:lnTo>
                    <a:pt x="102" y="373"/>
                  </a:lnTo>
                  <a:lnTo>
                    <a:pt x="96" y="373"/>
                  </a:lnTo>
                  <a:lnTo>
                    <a:pt x="90" y="373"/>
                  </a:lnTo>
                  <a:lnTo>
                    <a:pt x="84" y="373"/>
                  </a:lnTo>
                  <a:lnTo>
                    <a:pt x="78" y="367"/>
                  </a:lnTo>
                  <a:lnTo>
                    <a:pt x="72" y="367"/>
                  </a:lnTo>
                  <a:lnTo>
                    <a:pt x="66" y="367"/>
                  </a:lnTo>
                  <a:lnTo>
                    <a:pt x="60" y="367"/>
                  </a:lnTo>
                  <a:lnTo>
                    <a:pt x="54" y="361"/>
                  </a:lnTo>
                  <a:lnTo>
                    <a:pt x="48" y="361"/>
                  </a:lnTo>
                  <a:lnTo>
                    <a:pt x="42" y="361"/>
                  </a:lnTo>
                  <a:lnTo>
                    <a:pt x="36" y="361"/>
                  </a:lnTo>
                  <a:lnTo>
                    <a:pt x="30" y="361"/>
                  </a:lnTo>
                  <a:lnTo>
                    <a:pt x="24" y="361"/>
                  </a:lnTo>
                  <a:lnTo>
                    <a:pt x="18" y="361"/>
                  </a:lnTo>
                  <a:lnTo>
                    <a:pt x="12" y="361"/>
                  </a:lnTo>
                  <a:lnTo>
                    <a:pt x="6" y="361"/>
                  </a:lnTo>
                  <a:lnTo>
                    <a:pt x="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A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56"/>
            <p:cNvSpPr>
              <a:spLocks/>
            </p:cNvSpPr>
            <p:nvPr/>
          </p:nvSpPr>
          <p:spPr bwMode="auto">
            <a:xfrm rot="-5764493">
              <a:off x="1340" y="1787"/>
              <a:ext cx="380" cy="486"/>
            </a:xfrm>
            <a:custGeom>
              <a:avLst/>
              <a:gdLst>
                <a:gd name="T0" fmla="*/ 194 w 409"/>
                <a:gd name="T1" fmla="*/ 7 h 523"/>
                <a:gd name="T2" fmla="*/ 201 w 409"/>
                <a:gd name="T3" fmla="*/ 21 h 523"/>
                <a:gd name="T4" fmla="*/ 205 w 409"/>
                <a:gd name="T5" fmla="*/ 36 h 523"/>
                <a:gd name="T6" fmla="*/ 213 w 409"/>
                <a:gd name="T7" fmla="*/ 46 h 523"/>
                <a:gd name="T8" fmla="*/ 220 w 409"/>
                <a:gd name="T9" fmla="*/ 61 h 523"/>
                <a:gd name="T10" fmla="*/ 223 w 409"/>
                <a:gd name="T11" fmla="*/ 75 h 523"/>
                <a:gd name="T12" fmla="*/ 226 w 409"/>
                <a:gd name="T13" fmla="*/ 90 h 523"/>
                <a:gd name="T14" fmla="*/ 230 w 409"/>
                <a:gd name="T15" fmla="*/ 104 h 523"/>
                <a:gd name="T16" fmla="*/ 233 w 409"/>
                <a:gd name="T17" fmla="*/ 119 h 523"/>
                <a:gd name="T18" fmla="*/ 238 w 409"/>
                <a:gd name="T19" fmla="*/ 131 h 523"/>
                <a:gd name="T20" fmla="*/ 240 w 409"/>
                <a:gd name="T21" fmla="*/ 151 h 523"/>
                <a:gd name="T22" fmla="*/ 240 w 409"/>
                <a:gd name="T23" fmla="*/ 164 h 523"/>
                <a:gd name="T24" fmla="*/ 240 w 409"/>
                <a:gd name="T25" fmla="*/ 179 h 523"/>
                <a:gd name="T26" fmla="*/ 244 w 409"/>
                <a:gd name="T27" fmla="*/ 194 h 523"/>
                <a:gd name="T28" fmla="*/ 244 w 409"/>
                <a:gd name="T29" fmla="*/ 209 h 523"/>
                <a:gd name="T30" fmla="*/ 244 w 409"/>
                <a:gd name="T31" fmla="*/ 223 h 523"/>
                <a:gd name="T32" fmla="*/ 240 w 409"/>
                <a:gd name="T33" fmla="*/ 241 h 523"/>
                <a:gd name="T34" fmla="*/ 240 w 409"/>
                <a:gd name="T35" fmla="*/ 256 h 523"/>
                <a:gd name="T36" fmla="*/ 240 w 409"/>
                <a:gd name="T37" fmla="*/ 269 h 523"/>
                <a:gd name="T38" fmla="*/ 238 w 409"/>
                <a:gd name="T39" fmla="*/ 284 h 523"/>
                <a:gd name="T40" fmla="*/ 233 w 409"/>
                <a:gd name="T41" fmla="*/ 299 h 523"/>
                <a:gd name="T42" fmla="*/ 230 w 409"/>
                <a:gd name="T43" fmla="*/ 312 h 523"/>
                <a:gd name="T44" fmla="*/ 21 w 409"/>
                <a:gd name="T45" fmla="*/ 259 h 523"/>
                <a:gd name="T46" fmla="*/ 25 w 409"/>
                <a:gd name="T47" fmla="*/ 251 h 523"/>
                <a:gd name="T48" fmla="*/ 25 w 409"/>
                <a:gd name="T49" fmla="*/ 244 h 523"/>
                <a:gd name="T50" fmla="*/ 25 w 409"/>
                <a:gd name="T51" fmla="*/ 238 h 523"/>
                <a:gd name="T52" fmla="*/ 29 w 409"/>
                <a:gd name="T53" fmla="*/ 226 h 523"/>
                <a:gd name="T54" fmla="*/ 29 w 409"/>
                <a:gd name="T55" fmla="*/ 220 h 523"/>
                <a:gd name="T56" fmla="*/ 29 w 409"/>
                <a:gd name="T57" fmla="*/ 213 h 523"/>
                <a:gd name="T58" fmla="*/ 29 w 409"/>
                <a:gd name="T59" fmla="*/ 205 h 523"/>
                <a:gd name="T60" fmla="*/ 29 w 409"/>
                <a:gd name="T61" fmla="*/ 198 h 523"/>
                <a:gd name="T62" fmla="*/ 29 w 409"/>
                <a:gd name="T63" fmla="*/ 190 h 523"/>
                <a:gd name="T64" fmla="*/ 25 w 409"/>
                <a:gd name="T65" fmla="*/ 183 h 523"/>
                <a:gd name="T66" fmla="*/ 25 w 409"/>
                <a:gd name="T67" fmla="*/ 177 h 523"/>
                <a:gd name="T68" fmla="*/ 25 w 409"/>
                <a:gd name="T69" fmla="*/ 168 h 523"/>
                <a:gd name="T70" fmla="*/ 21 w 409"/>
                <a:gd name="T71" fmla="*/ 163 h 523"/>
                <a:gd name="T72" fmla="*/ 21 w 409"/>
                <a:gd name="T73" fmla="*/ 153 h 523"/>
                <a:gd name="T74" fmla="*/ 18 w 409"/>
                <a:gd name="T75" fmla="*/ 148 h 523"/>
                <a:gd name="T76" fmla="*/ 18 w 409"/>
                <a:gd name="T77" fmla="*/ 140 h 523"/>
                <a:gd name="T78" fmla="*/ 15 w 409"/>
                <a:gd name="T79" fmla="*/ 131 h 523"/>
                <a:gd name="T80" fmla="*/ 11 w 409"/>
                <a:gd name="T81" fmla="*/ 125 h 523"/>
                <a:gd name="T82" fmla="*/ 7 w 409"/>
                <a:gd name="T83" fmla="*/ 119 h 523"/>
                <a:gd name="T84" fmla="*/ 6 w 409"/>
                <a:gd name="T85" fmla="*/ 112 h 523"/>
                <a:gd name="T86" fmla="*/ 0 w 409"/>
                <a:gd name="T87" fmla="*/ 104 h 5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9"/>
                <a:gd name="T133" fmla="*/ 0 h 523"/>
                <a:gd name="T134" fmla="*/ 409 w 409"/>
                <a:gd name="T135" fmla="*/ 523 h 5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9" h="523">
                  <a:moveTo>
                    <a:pt x="319" y="0"/>
                  </a:moveTo>
                  <a:lnTo>
                    <a:pt x="325" y="12"/>
                  </a:lnTo>
                  <a:lnTo>
                    <a:pt x="331" y="24"/>
                  </a:lnTo>
                  <a:lnTo>
                    <a:pt x="337" y="36"/>
                  </a:lnTo>
                  <a:lnTo>
                    <a:pt x="343" y="48"/>
                  </a:lnTo>
                  <a:lnTo>
                    <a:pt x="343" y="60"/>
                  </a:lnTo>
                  <a:lnTo>
                    <a:pt x="349" y="72"/>
                  </a:lnTo>
                  <a:lnTo>
                    <a:pt x="355" y="78"/>
                  </a:lnTo>
                  <a:lnTo>
                    <a:pt x="361" y="90"/>
                  </a:lnTo>
                  <a:lnTo>
                    <a:pt x="367" y="102"/>
                  </a:lnTo>
                  <a:lnTo>
                    <a:pt x="367" y="114"/>
                  </a:lnTo>
                  <a:lnTo>
                    <a:pt x="373" y="126"/>
                  </a:lnTo>
                  <a:lnTo>
                    <a:pt x="379" y="138"/>
                  </a:lnTo>
                  <a:lnTo>
                    <a:pt x="379" y="150"/>
                  </a:lnTo>
                  <a:lnTo>
                    <a:pt x="385" y="162"/>
                  </a:lnTo>
                  <a:lnTo>
                    <a:pt x="385" y="174"/>
                  </a:lnTo>
                  <a:lnTo>
                    <a:pt x="391" y="186"/>
                  </a:lnTo>
                  <a:lnTo>
                    <a:pt x="391" y="198"/>
                  </a:lnTo>
                  <a:lnTo>
                    <a:pt x="397" y="210"/>
                  </a:lnTo>
                  <a:lnTo>
                    <a:pt x="397" y="222"/>
                  </a:lnTo>
                  <a:lnTo>
                    <a:pt x="397" y="240"/>
                  </a:lnTo>
                  <a:lnTo>
                    <a:pt x="403" y="252"/>
                  </a:lnTo>
                  <a:lnTo>
                    <a:pt x="403" y="264"/>
                  </a:lnTo>
                  <a:lnTo>
                    <a:pt x="403" y="276"/>
                  </a:lnTo>
                  <a:lnTo>
                    <a:pt x="403" y="288"/>
                  </a:lnTo>
                  <a:lnTo>
                    <a:pt x="403" y="300"/>
                  </a:lnTo>
                  <a:lnTo>
                    <a:pt x="409" y="312"/>
                  </a:lnTo>
                  <a:lnTo>
                    <a:pt x="409" y="324"/>
                  </a:lnTo>
                  <a:lnTo>
                    <a:pt x="409" y="336"/>
                  </a:lnTo>
                  <a:lnTo>
                    <a:pt x="409" y="349"/>
                  </a:lnTo>
                  <a:lnTo>
                    <a:pt x="409" y="361"/>
                  </a:lnTo>
                  <a:lnTo>
                    <a:pt x="409" y="373"/>
                  </a:lnTo>
                  <a:lnTo>
                    <a:pt x="409" y="391"/>
                  </a:lnTo>
                  <a:lnTo>
                    <a:pt x="403" y="403"/>
                  </a:lnTo>
                  <a:lnTo>
                    <a:pt x="403" y="415"/>
                  </a:lnTo>
                  <a:lnTo>
                    <a:pt x="403" y="427"/>
                  </a:lnTo>
                  <a:lnTo>
                    <a:pt x="403" y="439"/>
                  </a:lnTo>
                  <a:lnTo>
                    <a:pt x="403" y="451"/>
                  </a:lnTo>
                  <a:lnTo>
                    <a:pt x="397" y="463"/>
                  </a:lnTo>
                  <a:lnTo>
                    <a:pt x="397" y="475"/>
                  </a:lnTo>
                  <a:lnTo>
                    <a:pt x="397" y="487"/>
                  </a:lnTo>
                  <a:lnTo>
                    <a:pt x="391" y="499"/>
                  </a:lnTo>
                  <a:lnTo>
                    <a:pt x="391" y="511"/>
                  </a:lnTo>
                  <a:lnTo>
                    <a:pt x="385" y="523"/>
                  </a:lnTo>
                  <a:lnTo>
                    <a:pt x="36" y="439"/>
                  </a:lnTo>
                  <a:lnTo>
                    <a:pt x="36" y="433"/>
                  </a:lnTo>
                  <a:lnTo>
                    <a:pt x="36" y="427"/>
                  </a:lnTo>
                  <a:lnTo>
                    <a:pt x="42" y="421"/>
                  </a:lnTo>
                  <a:lnTo>
                    <a:pt x="42" y="415"/>
                  </a:lnTo>
                  <a:lnTo>
                    <a:pt x="42" y="409"/>
                  </a:lnTo>
                  <a:lnTo>
                    <a:pt x="42" y="403"/>
                  </a:lnTo>
                  <a:lnTo>
                    <a:pt x="42" y="397"/>
                  </a:lnTo>
                  <a:lnTo>
                    <a:pt x="42" y="385"/>
                  </a:lnTo>
                  <a:lnTo>
                    <a:pt x="48" y="379"/>
                  </a:lnTo>
                  <a:lnTo>
                    <a:pt x="48" y="373"/>
                  </a:lnTo>
                  <a:lnTo>
                    <a:pt x="48" y="367"/>
                  </a:lnTo>
                  <a:lnTo>
                    <a:pt x="48" y="361"/>
                  </a:lnTo>
                  <a:lnTo>
                    <a:pt x="48" y="355"/>
                  </a:lnTo>
                  <a:lnTo>
                    <a:pt x="48" y="349"/>
                  </a:lnTo>
                  <a:lnTo>
                    <a:pt x="48" y="343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8" y="324"/>
                  </a:lnTo>
                  <a:lnTo>
                    <a:pt x="48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76"/>
                  </a:lnTo>
                  <a:lnTo>
                    <a:pt x="36" y="270"/>
                  </a:lnTo>
                  <a:lnTo>
                    <a:pt x="36" y="264"/>
                  </a:lnTo>
                  <a:lnTo>
                    <a:pt x="36" y="258"/>
                  </a:lnTo>
                  <a:lnTo>
                    <a:pt x="30" y="252"/>
                  </a:lnTo>
                  <a:lnTo>
                    <a:pt x="30" y="246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18" y="216"/>
                  </a:lnTo>
                  <a:lnTo>
                    <a:pt x="18" y="210"/>
                  </a:lnTo>
                  <a:lnTo>
                    <a:pt x="18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6" y="186"/>
                  </a:lnTo>
                  <a:lnTo>
                    <a:pt x="6" y="180"/>
                  </a:lnTo>
                  <a:lnTo>
                    <a:pt x="0" y="174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5F5F5F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57"/>
            <p:cNvSpPr>
              <a:spLocks/>
            </p:cNvSpPr>
            <p:nvPr/>
          </p:nvSpPr>
          <p:spPr bwMode="auto">
            <a:xfrm rot="-5764493">
              <a:off x="1261" y="2061"/>
              <a:ext cx="1306" cy="831"/>
            </a:xfrm>
            <a:custGeom>
              <a:avLst/>
              <a:gdLst>
                <a:gd name="T0" fmla="*/ 823 w 1407"/>
                <a:gd name="T1" fmla="*/ 241 h 896"/>
                <a:gd name="T2" fmla="*/ 810 w 1407"/>
                <a:gd name="T3" fmla="*/ 284 h 896"/>
                <a:gd name="T4" fmla="*/ 789 w 1407"/>
                <a:gd name="T5" fmla="*/ 323 h 896"/>
                <a:gd name="T6" fmla="*/ 763 w 1407"/>
                <a:gd name="T7" fmla="*/ 358 h 896"/>
                <a:gd name="T8" fmla="*/ 735 w 1407"/>
                <a:gd name="T9" fmla="*/ 393 h 896"/>
                <a:gd name="T10" fmla="*/ 703 w 1407"/>
                <a:gd name="T11" fmla="*/ 423 h 896"/>
                <a:gd name="T12" fmla="*/ 666 w 1407"/>
                <a:gd name="T13" fmla="*/ 452 h 896"/>
                <a:gd name="T14" fmla="*/ 629 w 1407"/>
                <a:gd name="T15" fmla="*/ 477 h 896"/>
                <a:gd name="T16" fmla="*/ 589 w 1407"/>
                <a:gd name="T17" fmla="*/ 493 h 896"/>
                <a:gd name="T18" fmla="*/ 550 w 1407"/>
                <a:gd name="T19" fmla="*/ 511 h 896"/>
                <a:gd name="T20" fmla="*/ 504 w 1407"/>
                <a:gd name="T21" fmla="*/ 522 h 896"/>
                <a:gd name="T22" fmla="*/ 460 w 1407"/>
                <a:gd name="T23" fmla="*/ 525 h 896"/>
                <a:gd name="T24" fmla="*/ 418 w 1407"/>
                <a:gd name="T25" fmla="*/ 529 h 896"/>
                <a:gd name="T26" fmla="*/ 370 w 1407"/>
                <a:gd name="T27" fmla="*/ 525 h 896"/>
                <a:gd name="T28" fmla="*/ 329 w 1407"/>
                <a:gd name="T29" fmla="*/ 518 h 896"/>
                <a:gd name="T30" fmla="*/ 284 w 1407"/>
                <a:gd name="T31" fmla="*/ 505 h 896"/>
                <a:gd name="T32" fmla="*/ 243 w 1407"/>
                <a:gd name="T33" fmla="*/ 490 h 896"/>
                <a:gd name="T34" fmla="*/ 203 w 1407"/>
                <a:gd name="T35" fmla="*/ 468 h 896"/>
                <a:gd name="T36" fmla="*/ 168 w 1407"/>
                <a:gd name="T37" fmla="*/ 444 h 896"/>
                <a:gd name="T38" fmla="*/ 137 w 1407"/>
                <a:gd name="T39" fmla="*/ 416 h 896"/>
                <a:gd name="T40" fmla="*/ 103 w 1407"/>
                <a:gd name="T41" fmla="*/ 383 h 896"/>
                <a:gd name="T42" fmla="*/ 76 w 1407"/>
                <a:gd name="T43" fmla="*/ 347 h 896"/>
                <a:gd name="T44" fmla="*/ 54 w 1407"/>
                <a:gd name="T45" fmla="*/ 309 h 896"/>
                <a:gd name="T46" fmla="*/ 32 w 1407"/>
                <a:gd name="T47" fmla="*/ 269 h 896"/>
                <a:gd name="T48" fmla="*/ 18 w 1407"/>
                <a:gd name="T49" fmla="*/ 227 h 896"/>
                <a:gd name="T50" fmla="*/ 6 w 1407"/>
                <a:gd name="T51" fmla="*/ 184 h 896"/>
                <a:gd name="T52" fmla="*/ 0 w 1407"/>
                <a:gd name="T53" fmla="*/ 143 h 896"/>
                <a:gd name="T54" fmla="*/ 0 w 1407"/>
                <a:gd name="T55" fmla="*/ 96 h 896"/>
                <a:gd name="T56" fmla="*/ 6 w 1407"/>
                <a:gd name="T57" fmla="*/ 53 h 896"/>
                <a:gd name="T58" fmla="*/ 11 w 1407"/>
                <a:gd name="T59" fmla="*/ 6 h 896"/>
                <a:gd name="T60" fmla="*/ 218 w 1407"/>
                <a:gd name="T61" fmla="*/ 67 h 896"/>
                <a:gd name="T62" fmla="*/ 214 w 1407"/>
                <a:gd name="T63" fmla="*/ 89 h 896"/>
                <a:gd name="T64" fmla="*/ 214 w 1407"/>
                <a:gd name="T65" fmla="*/ 109 h 896"/>
                <a:gd name="T66" fmla="*/ 214 w 1407"/>
                <a:gd name="T67" fmla="*/ 136 h 896"/>
                <a:gd name="T68" fmla="*/ 222 w 1407"/>
                <a:gd name="T69" fmla="*/ 157 h 896"/>
                <a:gd name="T70" fmla="*/ 226 w 1407"/>
                <a:gd name="T71" fmla="*/ 178 h 896"/>
                <a:gd name="T72" fmla="*/ 236 w 1407"/>
                <a:gd name="T73" fmla="*/ 196 h 896"/>
                <a:gd name="T74" fmla="*/ 246 w 1407"/>
                <a:gd name="T75" fmla="*/ 216 h 896"/>
                <a:gd name="T76" fmla="*/ 257 w 1407"/>
                <a:gd name="T77" fmla="*/ 234 h 896"/>
                <a:gd name="T78" fmla="*/ 272 w 1407"/>
                <a:gd name="T79" fmla="*/ 251 h 896"/>
                <a:gd name="T80" fmla="*/ 290 w 1407"/>
                <a:gd name="T81" fmla="*/ 267 h 896"/>
                <a:gd name="T82" fmla="*/ 306 w 1407"/>
                <a:gd name="T83" fmla="*/ 280 h 896"/>
                <a:gd name="T84" fmla="*/ 326 w 1407"/>
                <a:gd name="T85" fmla="*/ 290 h 896"/>
                <a:gd name="T86" fmla="*/ 346 w 1407"/>
                <a:gd name="T87" fmla="*/ 299 h 896"/>
                <a:gd name="T88" fmla="*/ 364 w 1407"/>
                <a:gd name="T89" fmla="*/ 304 h 896"/>
                <a:gd name="T90" fmla="*/ 389 w 1407"/>
                <a:gd name="T91" fmla="*/ 313 h 896"/>
                <a:gd name="T92" fmla="*/ 409 w 1407"/>
                <a:gd name="T93" fmla="*/ 315 h 896"/>
                <a:gd name="T94" fmla="*/ 432 w 1407"/>
                <a:gd name="T95" fmla="*/ 315 h 896"/>
                <a:gd name="T96" fmla="*/ 453 w 1407"/>
                <a:gd name="T97" fmla="*/ 313 h 896"/>
                <a:gd name="T98" fmla="*/ 474 w 1407"/>
                <a:gd name="T99" fmla="*/ 309 h 896"/>
                <a:gd name="T100" fmla="*/ 496 w 1407"/>
                <a:gd name="T101" fmla="*/ 302 h 896"/>
                <a:gd name="T102" fmla="*/ 518 w 1407"/>
                <a:gd name="T103" fmla="*/ 294 h 896"/>
                <a:gd name="T104" fmla="*/ 535 w 1407"/>
                <a:gd name="T105" fmla="*/ 284 h 896"/>
                <a:gd name="T106" fmla="*/ 553 w 1407"/>
                <a:gd name="T107" fmla="*/ 269 h 896"/>
                <a:gd name="T108" fmla="*/ 571 w 1407"/>
                <a:gd name="T109" fmla="*/ 256 h 896"/>
                <a:gd name="T110" fmla="*/ 585 w 1407"/>
                <a:gd name="T111" fmla="*/ 238 h 896"/>
                <a:gd name="T112" fmla="*/ 600 w 1407"/>
                <a:gd name="T113" fmla="*/ 224 h 896"/>
                <a:gd name="T114" fmla="*/ 610 w 1407"/>
                <a:gd name="T115" fmla="*/ 203 h 896"/>
                <a:gd name="T116" fmla="*/ 618 w 1407"/>
                <a:gd name="T117" fmla="*/ 184 h 896"/>
                <a:gd name="T118" fmla="*/ 625 w 1407"/>
                <a:gd name="T119" fmla="*/ 163 h 8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7"/>
                <a:gd name="T181" fmla="*/ 0 h 896"/>
                <a:gd name="T182" fmla="*/ 1407 w 1407"/>
                <a:gd name="T183" fmla="*/ 896 h 8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7" h="896">
                  <a:moveTo>
                    <a:pt x="1407" y="349"/>
                  </a:moveTo>
                  <a:lnTo>
                    <a:pt x="1407" y="361"/>
                  </a:lnTo>
                  <a:lnTo>
                    <a:pt x="1401" y="373"/>
                  </a:lnTo>
                  <a:lnTo>
                    <a:pt x="1401" y="385"/>
                  </a:lnTo>
                  <a:lnTo>
                    <a:pt x="1395" y="397"/>
                  </a:lnTo>
                  <a:lnTo>
                    <a:pt x="1389" y="409"/>
                  </a:lnTo>
                  <a:lnTo>
                    <a:pt x="1389" y="421"/>
                  </a:lnTo>
                  <a:lnTo>
                    <a:pt x="1383" y="433"/>
                  </a:lnTo>
                  <a:lnTo>
                    <a:pt x="1377" y="445"/>
                  </a:lnTo>
                  <a:lnTo>
                    <a:pt x="1371" y="457"/>
                  </a:lnTo>
                  <a:lnTo>
                    <a:pt x="1365" y="469"/>
                  </a:lnTo>
                  <a:lnTo>
                    <a:pt x="1365" y="481"/>
                  </a:lnTo>
                  <a:lnTo>
                    <a:pt x="1359" y="493"/>
                  </a:lnTo>
                  <a:lnTo>
                    <a:pt x="1353" y="505"/>
                  </a:lnTo>
                  <a:lnTo>
                    <a:pt x="1347" y="511"/>
                  </a:lnTo>
                  <a:lnTo>
                    <a:pt x="1341" y="523"/>
                  </a:lnTo>
                  <a:lnTo>
                    <a:pt x="1335" y="535"/>
                  </a:lnTo>
                  <a:lnTo>
                    <a:pt x="1329" y="547"/>
                  </a:lnTo>
                  <a:lnTo>
                    <a:pt x="1323" y="559"/>
                  </a:lnTo>
                  <a:lnTo>
                    <a:pt x="1317" y="565"/>
                  </a:lnTo>
                  <a:lnTo>
                    <a:pt x="1304" y="577"/>
                  </a:lnTo>
                  <a:lnTo>
                    <a:pt x="1298" y="589"/>
                  </a:lnTo>
                  <a:lnTo>
                    <a:pt x="1292" y="595"/>
                  </a:lnTo>
                  <a:lnTo>
                    <a:pt x="1286" y="607"/>
                  </a:lnTo>
                  <a:lnTo>
                    <a:pt x="1280" y="619"/>
                  </a:lnTo>
                  <a:lnTo>
                    <a:pt x="1268" y="625"/>
                  </a:lnTo>
                  <a:lnTo>
                    <a:pt x="1262" y="637"/>
                  </a:lnTo>
                  <a:lnTo>
                    <a:pt x="1256" y="649"/>
                  </a:lnTo>
                  <a:lnTo>
                    <a:pt x="1244" y="655"/>
                  </a:lnTo>
                  <a:lnTo>
                    <a:pt x="1238" y="667"/>
                  </a:lnTo>
                  <a:lnTo>
                    <a:pt x="1226" y="673"/>
                  </a:lnTo>
                  <a:lnTo>
                    <a:pt x="1220" y="686"/>
                  </a:lnTo>
                  <a:lnTo>
                    <a:pt x="1208" y="692"/>
                  </a:lnTo>
                  <a:lnTo>
                    <a:pt x="1202" y="704"/>
                  </a:lnTo>
                  <a:lnTo>
                    <a:pt x="1190" y="710"/>
                  </a:lnTo>
                  <a:lnTo>
                    <a:pt x="1184" y="716"/>
                  </a:lnTo>
                  <a:lnTo>
                    <a:pt x="1172" y="728"/>
                  </a:lnTo>
                  <a:lnTo>
                    <a:pt x="1166" y="734"/>
                  </a:lnTo>
                  <a:lnTo>
                    <a:pt x="1154" y="740"/>
                  </a:lnTo>
                  <a:lnTo>
                    <a:pt x="1142" y="752"/>
                  </a:lnTo>
                  <a:lnTo>
                    <a:pt x="1136" y="758"/>
                  </a:lnTo>
                  <a:lnTo>
                    <a:pt x="1124" y="764"/>
                  </a:lnTo>
                  <a:lnTo>
                    <a:pt x="1112" y="770"/>
                  </a:lnTo>
                  <a:lnTo>
                    <a:pt x="1106" y="776"/>
                  </a:lnTo>
                  <a:lnTo>
                    <a:pt x="1094" y="788"/>
                  </a:lnTo>
                  <a:lnTo>
                    <a:pt x="1082" y="794"/>
                  </a:lnTo>
                  <a:lnTo>
                    <a:pt x="1070" y="800"/>
                  </a:lnTo>
                  <a:lnTo>
                    <a:pt x="1058" y="806"/>
                  </a:lnTo>
                  <a:lnTo>
                    <a:pt x="1052" y="812"/>
                  </a:lnTo>
                  <a:lnTo>
                    <a:pt x="1040" y="818"/>
                  </a:lnTo>
                  <a:lnTo>
                    <a:pt x="1028" y="824"/>
                  </a:lnTo>
                  <a:lnTo>
                    <a:pt x="1016" y="830"/>
                  </a:lnTo>
                  <a:lnTo>
                    <a:pt x="1004" y="830"/>
                  </a:lnTo>
                  <a:lnTo>
                    <a:pt x="992" y="836"/>
                  </a:lnTo>
                  <a:lnTo>
                    <a:pt x="980" y="842"/>
                  </a:lnTo>
                  <a:lnTo>
                    <a:pt x="968" y="848"/>
                  </a:lnTo>
                  <a:lnTo>
                    <a:pt x="956" y="854"/>
                  </a:lnTo>
                  <a:lnTo>
                    <a:pt x="944" y="854"/>
                  </a:lnTo>
                  <a:lnTo>
                    <a:pt x="938" y="860"/>
                  </a:lnTo>
                  <a:lnTo>
                    <a:pt x="926" y="866"/>
                  </a:lnTo>
                  <a:lnTo>
                    <a:pt x="914" y="866"/>
                  </a:lnTo>
                  <a:lnTo>
                    <a:pt x="902" y="872"/>
                  </a:lnTo>
                  <a:lnTo>
                    <a:pt x="890" y="872"/>
                  </a:lnTo>
                  <a:lnTo>
                    <a:pt x="878" y="878"/>
                  </a:lnTo>
                  <a:lnTo>
                    <a:pt x="860" y="878"/>
                  </a:lnTo>
                  <a:lnTo>
                    <a:pt x="848" y="884"/>
                  </a:lnTo>
                  <a:lnTo>
                    <a:pt x="836" y="884"/>
                  </a:lnTo>
                  <a:lnTo>
                    <a:pt x="824" y="884"/>
                  </a:lnTo>
                  <a:lnTo>
                    <a:pt x="812" y="890"/>
                  </a:lnTo>
                  <a:lnTo>
                    <a:pt x="800" y="890"/>
                  </a:lnTo>
                  <a:lnTo>
                    <a:pt x="788" y="890"/>
                  </a:lnTo>
                  <a:lnTo>
                    <a:pt x="776" y="890"/>
                  </a:lnTo>
                  <a:lnTo>
                    <a:pt x="764" y="890"/>
                  </a:lnTo>
                  <a:lnTo>
                    <a:pt x="752" y="896"/>
                  </a:lnTo>
                  <a:lnTo>
                    <a:pt x="740" y="896"/>
                  </a:lnTo>
                  <a:lnTo>
                    <a:pt x="728" y="896"/>
                  </a:lnTo>
                  <a:lnTo>
                    <a:pt x="716" y="896"/>
                  </a:lnTo>
                  <a:lnTo>
                    <a:pt x="703" y="896"/>
                  </a:lnTo>
                  <a:lnTo>
                    <a:pt x="691" y="896"/>
                  </a:lnTo>
                  <a:lnTo>
                    <a:pt x="679" y="896"/>
                  </a:lnTo>
                  <a:lnTo>
                    <a:pt x="661" y="890"/>
                  </a:lnTo>
                  <a:lnTo>
                    <a:pt x="649" y="890"/>
                  </a:lnTo>
                  <a:lnTo>
                    <a:pt x="637" y="890"/>
                  </a:lnTo>
                  <a:lnTo>
                    <a:pt x="625" y="890"/>
                  </a:lnTo>
                  <a:lnTo>
                    <a:pt x="613" y="890"/>
                  </a:lnTo>
                  <a:lnTo>
                    <a:pt x="601" y="884"/>
                  </a:lnTo>
                  <a:lnTo>
                    <a:pt x="589" y="884"/>
                  </a:lnTo>
                  <a:lnTo>
                    <a:pt x="577" y="884"/>
                  </a:lnTo>
                  <a:lnTo>
                    <a:pt x="565" y="878"/>
                  </a:lnTo>
                  <a:lnTo>
                    <a:pt x="553" y="878"/>
                  </a:lnTo>
                  <a:lnTo>
                    <a:pt x="541" y="872"/>
                  </a:lnTo>
                  <a:lnTo>
                    <a:pt x="529" y="872"/>
                  </a:lnTo>
                  <a:lnTo>
                    <a:pt x="517" y="866"/>
                  </a:lnTo>
                  <a:lnTo>
                    <a:pt x="505" y="866"/>
                  </a:lnTo>
                  <a:lnTo>
                    <a:pt x="493" y="860"/>
                  </a:lnTo>
                  <a:lnTo>
                    <a:pt x="481" y="854"/>
                  </a:lnTo>
                  <a:lnTo>
                    <a:pt x="469" y="854"/>
                  </a:lnTo>
                  <a:lnTo>
                    <a:pt x="457" y="848"/>
                  </a:lnTo>
                  <a:lnTo>
                    <a:pt x="445" y="842"/>
                  </a:lnTo>
                  <a:lnTo>
                    <a:pt x="433" y="836"/>
                  </a:lnTo>
                  <a:lnTo>
                    <a:pt x="421" y="830"/>
                  </a:lnTo>
                  <a:lnTo>
                    <a:pt x="409" y="830"/>
                  </a:lnTo>
                  <a:lnTo>
                    <a:pt x="403" y="824"/>
                  </a:lnTo>
                  <a:lnTo>
                    <a:pt x="391" y="818"/>
                  </a:lnTo>
                  <a:lnTo>
                    <a:pt x="379" y="812"/>
                  </a:lnTo>
                  <a:lnTo>
                    <a:pt x="367" y="806"/>
                  </a:lnTo>
                  <a:lnTo>
                    <a:pt x="355" y="800"/>
                  </a:lnTo>
                  <a:lnTo>
                    <a:pt x="343" y="794"/>
                  </a:lnTo>
                  <a:lnTo>
                    <a:pt x="337" y="788"/>
                  </a:lnTo>
                  <a:lnTo>
                    <a:pt x="325" y="776"/>
                  </a:lnTo>
                  <a:lnTo>
                    <a:pt x="313" y="770"/>
                  </a:lnTo>
                  <a:lnTo>
                    <a:pt x="301" y="764"/>
                  </a:lnTo>
                  <a:lnTo>
                    <a:pt x="295" y="758"/>
                  </a:lnTo>
                  <a:lnTo>
                    <a:pt x="283" y="752"/>
                  </a:lnTo>
                  <a:lnTo>
                    <a:pt x="271" y="740"/>
                  </a:lnTo>
                  <a:lnTo>
                    <a:pt x="265" y="734"/>
                  </a:lnTo>
                  <a:lnTo>
                    <a:pt x="253" y="728"/>
                  </a:lnTo>
                  <a:lnTo>
                    <a:pt x="247" y="716"/>
                  </a:lnTo>
                  <a:lnTo>
                    <a:pt x="235" y="710"/>
                  </a:lnTo>
                  <a:lnTo>
                    <a:pt x="229" y="704"/>
                  </a:lnTo>
                  <a:lnTo>
                    <a:pt x="217" y="692"/>
                  </a:lnTo>
                  <a:lnTo>
                    <a:pt x="211" y="686"/>
                  </a:lnTo>
                  <a:lnTo>
                    <a:pt x="199" y="673"/>
                  </a:lnTo>
                  <a:lnTo>
                    <a:pt x="193" y="667"/>
                  </a:lnTo>
                  <a:lnTo>
                    <a:pt x="181" y="655"/>
                  </a:lnTo>
                  <a:lnTo>
                    <a:pt x="175" y="649"/>
                  </a:lnTo>
                  <a:lnTo>
                    <a:pt x="169" y="637"/>
                  </a:lnTo>
                  <a:lnTo>
                    <a:pt x="157" y="625"/>
                  </a:lnTo>
                  <a:lnTo>
                    <a:pt x="151" y="619"/>
                  </a:lnTo>
                  <a:lnTo>
                    <a:pt x="145" y="607"/>
                  </a:lnTo>
                  <a:lnTo>
                    <a:pt x="133" y="595"/>
                  </a:lnTo>
                  <a:lnTo>
                    <a:pt x="127" y="589"/>
                  </a:lnTo>
                  <a:lnTo>
                    <a:pt x="121" y="577"/>
                  </a:lnTo>
                  <a:lnTo>
                    <a:pt x="114" y="565"/>
                  </a:lnTo>
                  <a:lnTo>
                    <a:pt x="108" y="559"/>
                  </a:lnTo>
                  <a:lnTo>
                    <a:pt x="102" y="547"/>
                  </a:lnTo>
                  <a:lnTo>
                    <a:pt x="96" y="535"/>
                  </a:lnTo>
                  <a:lnTo>
                    <a:pt x="90" y="523"/>
                  </a:lnTo>
                  <a:lnTo>
                    <a:pt x="84" y="511"/>
                  </a:lnTo>
                  <a:lnTo>
                    <a:pt x="78" y="505"/>
                  </a:lnTo>
                  <a:lnTo>
                    <a:pt x="72" y="493"/>
                  </a:lnTo>
                  <a:lnTo>
                    <a:pt x="66" y="481"/>
                  </a:lnTo>
                  <a:lnTo>
                    <a:pt x="60" y="469"/>
                  </a:lnTo>
                  <a:lnTo>
                    <a:pt x="54" y="457"/>
                  </a:lnTo>
                  <a:lnTo>
                    <a:pt x="48" y="445"/>
                  </a:lnTo>
                  <a:lnTo>
                    <a:pt x="48" y="433"/>
                  </a:lnTo>
                  <a:lnTo>
                    <a:pt x="42" y="421"/>
                  </a:lnTo>
                  <a:lnTo>
                    <a:pt x="36" y="409"/>
                  </a:lnTo>
                  <a:lnTo>
                    <a:pt x="36" y="397"/>
                  </a:lnTo>
                  <a:lnTo>
                    <a:pt x="30" y="385"/>
                  </a:lnTo>
                  <a:lnTo>
                    <a:pt x="24" y="373"/>
                  </a:lnTo>
                  <a:lnTo>
                    <a:pt x="24" y="361"/>
                  </a:lnTo>
                  <a:lnTo>
                    <a:pt x="18" y="349"/>
                  </a:lnTo>
                  <a:lnTo>
                    <a:pt x="18" y="337"/>
                  </a:lnTo>
                  <a:lnTo>
                    <a:pt x="12" y="325"/>
                  </a:lnTo>
                  <a:lnTo>
                    <a:pt x="12" y="313"/>
                  </a:lnTo>
                  <a:lnTo>
                    <a:pt x="12" y="301"/>
                  </a:lnTo>
                  <a:lnTo>
                    <a:pt x="6" y="289"/>
                  </a:lnTo>
                  <a:lnTo>
                    <a:pt x="6" y="277"/>
                  </a:lnTo>
                  <a:lnTo>
                    <a:pt x="6" y="265"/>
                  </a:lnTo>
                  <a:lnTo>
                    <a:pt x="0" y="253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199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6" y="66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73" y="90"/>
                  </a:lnTo>
                  <a:lnTo>
                    <a:pt x="367" y="96"/>
                  </a:lnTo>
                  <a:lnTo>
                    <a:pt x="367" y="102"/>
                  </a:lnTo>
                  <a:lnTo>
                    <a:pt x="367" y="108"/>
                  </a:lnTo>
                  <a:lnTo>
                    <a:pt x="367" y="114"/>
                  </a:lnTo>
                  <a:lnTo>
                    <a:pt x="361" y="120"/>
                  </a:lnTo>
                  <a:lnTo>
                    <a:pt x="361" y="126"/>
                  </a:lnTo>
                  <a:lnTo>
                    <a:pt x="361" y="132"/>
                  </a:lnTo>
                  <a:lnTo>
                    <a:pt x="361" y="138"/>
                  </a:lnTo>
                  <a:lnTo>
                    <a:pt x="361" y="144"/>
                  </a:lnTo>
                  <a:lnTo>
                    <a:pt x="361" y="150"/>
                  </a:lnTo>
                  <a:lnTo>
                    <a:pt x="361" y="156"/>
                  </a:lnTo>
                  <a:lnTo>
                    <a:pt x="361" y="162"/>
                  </a:lnTo>
                  <a:lnTo>
                    <a:pt x="361" y="169"/>
                  </a:lnTo>
                  <a:lnTo>
                    <a:pt x="361" y="175"/>
                  </a:lnTo>
                  <a:lnTo>
                    <a:pt x="361" y="181"/>
                  </a:lnTo>
                  <a:lnTo>
                    <a:pt x="361" y="187"/>
                  </a:lnTo>
                  <a:lnTo>
                    <a:pt x="361" y="193"/>
                  </a:lnTo>
                  <a:lnTo>
                    <a:pt x="361" y="199"/>
                  </a:lnTo>
                  <a:lnTo>
                    <a:pt x="361" y="205"/>
                  </a:lnTo>
                  <a:lnTo>
                    <a:pt x="361" y="211"/>
                  </a:lnTo>
                  <a:lnTo>
                    <a:pt x="361" y="223"/>
                  </a:lnTo>
                  <a:lnTo>
                    <a:pt x="361" y="229"/>
                  </a:lnTo>
                  <a:lnTo>
                    <a:pt x="361" y="235"/>
                  </a:lnTo>
                  <a:lnTo>
                    <a:pt x="367" y="241"/>
                  </a:lnTo>
                  <a:lnTo>
                    <a:pt x="367" y="247"/>
                  </a:lnTo>
                  <a:lnTo>
                    <a:pt x="367" y="253"/>
                  </a:lnTo>
                  <a:lnTo>
                    <a:pt x="367" y="259"/>
                  </a:lnTo>
                  <a:lnTo>
                    <a:pt x="373" y="265"/>
                  </a:lnTo>
                  <a:lnTo>
                    <a:pt x="373" y="271"/>
                  </a:lnTo>
                  <a:lnTo>
                    <a:pt x="373" y="277"/>
                  </a:lnTo>
                  <a:lnTo>
                    <a:pt x="373" y="283"/>
                  </a:lnTo>
                  <a:lnTo>
                    <a:pt x="379" y="289"/>
                  </a:lnTo>
                  <a:lnTo>
                    <a:pt x="379" y="295"/>
                  </a:lnTo>
                  <a:lnTo>
                    <a:pt x="379" y="301"/>
                  </a:lnTo>
                  <a:lnTo>
                    <a:pt x="385" y="307"/>
                  </a:lnTo>
                  <a:lnTo>
                    <a:pt x="385" y="313"/>
                  </a:lnTo>
                  <a:lnTo>
                    <a:pt x="391" y="319"/>
                  </a:lnTo>
                  <a:lnTo>
                    <a:pt x="391" y="325"/>
                  </a:lnTo>
                  <a:lnTo>
                    <a:pt x="397" y="331"/>
                  </a:lnTo>
                  <a:lnTo>
                    <a:pt x="397" y="337"/>
                  </a:lnTo>
                  <a:lnTo>
                    <a:pt x="403" y="343"/>
                  </a:lnTo>
                  <a:lnTo>
                    <a:pt x="403" y="349"/>
                  </a:lnTo>
                  <a:lnTo>
                    <a:pt x="409" y="355"/>
                  </a:lnTo>
                  <a:lnTo>
                    <a:pt x="409" y="361"/>
                  </a:lnTo>
                  <a:lnTo>
                    <a:pt x="415" y="367"/>
                  </a:lnTo>
                  <a:lnTo>
                    <a:pt x="415" y="373"/>
                  </a:lnTo>
                  <a:lnTo>
                    <a:pt x="421" y="379"/>
                  </a:lnTo>
                  <a:lnTo>
                    <a:pt x="427" y="385"/>
                  </a:lnTo>
                  <a:lnTo>
                    <a:pt x="433" y="391"/>
                  </a:lnTo>
                  <a:lnTo>
                    <a:pt x="433" y="397"/>
                  </a:lnTo>
                  <a:lnTo>
                    <a:pt x="439" y="403"/>
                  </a:lnTo>
                  <a:lnTo>
                    <a:pt x="445" y="403"/>
                  </a:lnTo>
                  <a:lnTo>
                    <a:pt x="445" y="409"/>
                  </a:lnTo>
                  <a:lnTo>
                    <a:pt x="451" y="415"/>
                  </a:lnTo>
                  <a:lnTo>
                    <a:pt x="457" y="421"/>
                  </a:lnTo>
                  <a:lnTo>
                    <a:pt x="457" y="427"/>
                  </a:lnTo>
                  <a:lnTo>
                    <a:pt x="463" y="427"/>
                  </a:lnTo>
                  <a:lnTo>
                    <a:pt x="469" y="433"/>
                  </a:lnTo>
                  <a:lnTo>
                    <a:pt x="475" y="439"/>
                  </a:lnTo>
                  <a:lnTo>
                    <a:pt x="481" y="445"/>
                  </a:lnTo>
                  <a:lnTo>
                    <a:pt x="487" y="451"/>
                  </a:lnTo>
                  <a:lnTo>
                    <a:pt x="493" y="451"/>
                  </a:lnTo>
                  <a:lnTo>
                    <a:pt x="493" y="457"/>
                  </a:lnTo>
                  <a:lnTo>
                    <a:pt x="499" y="463"/>
                  </a:lnTo>
                  <a:lnTo>
                    <a:pt x="505" y="463"/>
                  </a:lnTo>
                  <a:lnTo>
                    <a:pt x="511" y="469"/>
                  </a:lnTo>
                  <a:lnTo>
                    <a:pt x="517" y="475"/>
                  </a:lnTo>
                  <a:lnTo>
                    <a:pt x="523" y="475"/>
                  </a:lnTo>
                  <a:lnTo>
                    <a:pt x="523" y="481"/>
                  </a:lnTo>
                  <a:lnTo>
                    <a:pt x="529" y="481"/>
                  </a:lnTo>
                  <a:lnTo>
                    <a:pt x="535" y="487"/>
                  </a:lnTo>
                  <a:lnTo>
                    <a:pt x="541" y="487"/>
                  </a:lnTo>
                  <a:lnTo>
                    <a:pt x="547" y="493"/>
                  </a:lnTo>
                  <a:lnTo>
                    <a:pt x="553" y="493"/>
                  </a:lnTo>
                  <a:lnTo>
                    <a:pt x="559" y="499"/>
                  </a:lnTo>
                  <a:lnTo>
                    <a:pt x="565" y="499"/>
                  </a:lnTo>
                  <a:lnTo>
                    <a:pt x="571" y="505"/>
                  </a:lnTo>
                  <a:lnTo>
                    <a:pt x="577" y="505"/>
                  </a:lnTo>
                  <a:lnTo>
                    <a:pt x="583" y="505"/>
                  </a:lnTo>
                  <a:lnTo>
                    <a:pt x="589" y="511"/>
                  </a:lnTo>
                  <a:lnTo>
                    <a:pt x="595" y="511"/>
                  </a:lnTo>
                  <a:lnTo>
                    <a:pt x="601" y="517"/>
                  </a:lnTo>
                  <a:lnTo>
                    <a:pt x="607" y="517"/>
                  </a:lnTo>
                  <a:lnTo>
                    <a:pt x="613" y="517"/>
                  </a:lnTo>
                  <a:lnTo>
                    <a:pt x="619" y="523"/>
                  </a:lnTo>
                  <a:lnTo>
                    <a:pt x="625" y="523"/>
                  </a:lnTo>
                  <a:lnTo>
                    <a:pt x="631" y="523"/>
                  </a:lnTo>
                  <a:lnTo>
                    <a:pt x="637" y="523"/>
                  </a:lnTo>
                  <a:lnTo>
                    <a:pt x="643" y="529"/>
                  </a:lnTo>
                  <a:lnTo>
                    <a:pt x="655" y="529"/>
                  </a:lnTo>
                  <a:lnTo>
                    <a:pt x="661" y="529"/>
                  </a:lnTo>
                  <a:lnTo>
                    <a:pt x="667" y="529"/>
                  </a:lnTo>
                  <a:lnTo>
                    <a:pt x="673" y="529"/>
                  </a:lnTo>
                  <a:lnTo>
                    <a:pt x="679" y="529"/>
                  </a:lnTo>
                  <a:lnTo>
                    <a:pt x="685" y="535"/>
                  </a:lnTo>
                  <a:lnTo>
                    <a:pt x="691" y="535"/>
                  </a:lnTo>
                  <a:lnTo>
                    <a:pt x="697" y="535"/>
                  </a:lnTo>
                  <a:lnTo>
                    <a:pt x="703" y="535"/>
                  </a:lnTo>
                  <a:lnTo>
                    <a:pt x="709" y="535"/>
                  </a:lnTo>
                  <a:lnTo>
                    <a:pt x="716" y="535"/>
                  </a:lnTo>
                  <a:lnTo>
                    <a:pt x="722" y="535"/>
                  </a:lnTo>
                  <a:lnTo>
                    <a:pt x="728" y="535"/>
                  </a:lnTo>
                  <a:lnTo>
                    <a:pt x="734" y="535"/>
                  </a:lnTo>
                  <a:lnTo>
                    <a:pt x="740" y="535"/>
                  </a:lnTo>
                  <a:lnTo>
                    <a:pt x="746" y="535"/>
                  </a:lnTo>
                  <a:lnTo>
                    <a:pt x="752" y="529"/>
                  </a:lnTo>
                  <a:lnTo>
                    <a:pt x="758" y="529"/>
                  </a:lnTo>
                  <a:lnTo>
                    <a:pt x="764" y="529"/>
                  </a:lnTo>
                  <a:lnTo>
                    <a:pt x="770" y="529"/>
                  </a:lnTo>
                  <a:lnTo>
                    <a:pt x="776" y="529"/>
                  </a:lnTo>
                  <a:lnTo>
                    <a:pt x="782" y="529"/>
                  </a:lnTo>
                  <a:lnTo>
                    <a:pt x="788" y="523"/>
                  </a:lnTo>
                  <a:lnTo>
                    <a:pt x="794" y="523"/>
                  </a:lnTo>
                  <a:lnTo>
                    <a:pt x="800" y="523"/>
                  </a:lnTo>
                  <a:lnTo>
                    <a:pt x="806" y="523"/>
                  </a:lnTo>
                  <a:lnTo>
                    <a:pt x="812" y="517"/>
                  </a:lnTo>
                  <a:lnTo>
                    <a:pt x="818" y="517"/>
                  </a:lnTo>
                  <a:lnTo>
                    <a:pt x="824" y="517"/>
                  </a:lnTo>
                  <a:lnTo>
                    <a:pt x="830" y="517"/>
                  </a:lnTo>
                  <a:lnTo>
                    <a:pt x="836" y="511"/>
                  </a:lnTo>
                  <a:lnTo>
                    <a:pt x="842" y="511"/>
                  </a:lnTo>
                  <a:lnTo>
                    <a:pt x="848" y="505"/>
                  </a:lnTo>
                  <a:lnTo>
                    <a:pt x="854" y="505"/>
                  </a:lnTo>
                  <a:lnTo>
                    <a:pt x="860" y="505"/>
                  </a:lnTo>
                  <a:lnTo>
                    <a:pt x="866" y="499"/>
                  </a:lnTo>
                  <a:lnTo>
                    <a:pt x="872" y="499"/>
                  </a:lnTo>
                  <a:lnTo>
                    <a:pt x="878" y="493"/>
                  </a:lnTo>
                  <a:lnTo>
                    <a:pt x="884" y="487"/>
                  </a:lnTo>
                  <a:lnTo>
                    <a:pt x="890" y="487"/>
                  </a:lnTo>
                  <a:lnTo>
                    <a:pt x="896" y="481"/>
                  </a:lnTo>
                  <a:lnTo>
                    <a:pt x="902" y="481"/>
                  </a:lnTo>
                  <a:lnTo>
                    <a:pt x="908" y="475"/>
                  </a:lnTo>
                  <a:lnTo>
                    <a:pt x="914" y="475"/>
                  </a:lnTo>
                  <a:lnTo>
                    <a:pt x="920" y="469"/>
                  </a:lnTo>
                  <a:lnTo>
                    <a:pt x="920" y="463"/>
                  </a:lnTo>
                  <a:lnTo>
                    <a:pt x="926" y="463"/>
                  </a:lnTo>
                  <a:lnTo>
                    <a:pt x="932" y="457"/>
                  </a:lnTo>
                  <a:lnTo>
                    <a:pt x="938" y="451"/>
                  </a:lnTo>
                  <a:lnTo>
                    <a:pt x="944" y="451"/>
                  </a:lnTo>
                  <a:lnTo>
                    <a:pt x="944" y="445"/>
                  </a:lnTo>
                  <a:lnTo>
                    <a:pt x="950" y="439"/>
                  </a:lnTo>
                  <a:lnTo>
                    <a:pt x="956" y="439"/>
                  </a:lnTo>
                  <a:lnTo>
                    <a:pt x="962" y="433"/>
                  </a:lnTo>
                  <a:lnTo>
                    <a:pt x="962" y="427"/>
                  </a:lnTo>
                  <a:lnTo>
                    <a:pt x="968" y="427"/>
                  </a:lnTo>
                  <a:lnTo>
                    <a:pt x="974" y="421"/>
                  </a:lnTo>
                  <a:lnTo>
                    <a:pt x="980" y="415"/>
                  </a:lnTo>
                  <a:lnTo>
                    <a:pt x="980" y="409"/>
                  </a:lnTo>
                  <a:lnTo>
                    <a:pt x="986" y="403"/>
                  </a:lnTo>
                  <a:lnTo>
                    <a:pt x="992" y="403"/>
                  </a:lnTo>
                  <a:lnTo>
                    <a:pt x="992" y="397"/>
                  </a:lnTo>
                  <a:lnTo>
                    <a:pt x="998" y="391"/>
                  </a:lnTo>
                  <a:lnTo>
                    <a:pt x="998" y="385"/>
                  </a:lnTo>
                  <a:lnTo>
                    <a:pt x="1004" y="379"/>
                  </a:lnTo>
                  <a:lnTo>
                    <a:pt x="1010" y="379"/>
                  </a:lnTo>
                  <a:lnTo>
                    <a:pt x="1010" y="373"/>
                  </a:lnTo>
                  <a:lnTo>
                    <a:pt x="1016" y="367"/>
                  </a:lnTo>
                  <a:lnTo>
                    <a:pt x="1016" y="361"/>
                  </a:lnTo>
                  <a:lnTo>
                    <a:pt x="1022" y="355"/>
                  </a:lnTo>
                  <a:lnTo>
                    <a:pt x="1022" y="349"/>
                  </a:lnTo>
                  <a:lnTo>
                    <a:pt x="1028" y="343"/>
                  </a:lnTo>
                  <a:lnTo>
                    <a:pt x="1028" y="337"/>
                  </a:lnTo>
                  <a:lnTo>
                    <a:pt x="1034" y="331"/>
                  </a:lnTo>
                  <a:lnTo>
                    <a:pt x="1034" y="325"/>
                  </a:lnTo>
                  <a:lnTo>
                    <a:pt x="1040" y="319"/>
                  </a:lnTo>
                  <a:lnTo>
                    <a:pt x="1040" y="313"/>
                  </a:lnTo>
                  <a:lnTo>
                    <a:pt x="1046" y="307"/>
                  </a:lnTo>
                  <a:lnTo>
                    <a:pt x="1046" y="301"/>
                  </a:lnTo>
                  <a:lnTo>
                    <a:pt x="1052" y="295"/>
                  </a:lnTo>
                  <a:lnTo>
                    <a:pt x="1052" y="289"/>
                  </a:lnTo>
                  <a:lnTo>
                    <a:pt x="1052" y="283"/>
                  </a:lnTo>
                  <a:lnTo>
                    <a:pt x="1052" y="277"/>
                  </a:lnTo>
                  <a:lnTo>
                    <a:pt x="1058" y="271"/>
                  </a:lnTo>
                  <a:lnTo>
                    <a:pt x="1058" y="265"/>
                  </a:lnTo>
                  <a:lnTo>
                    <a:pt x="1407" y="349"/>
                  </a:lnTo>
                  <a:close/>
                </a:path>
              </a:pathLst>
            </a:custGeom>
            <a:solidFill>
              <a:srgbClr val="0078BB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58"/>
            <p:cNvSpPr>
              <a:spLocks/>
            </p:cNvSpPr>
            <p:nvPr/>
          </p:nvSpPr>
          <p:spPr bwMode="auto">
            <a:xfrm rot="-5764493">
              <a:off x="1044" y="2600"/>
              <a:ext cx="580" cy="574"/>
            </a:xfrm>
            <a:custGeom>
              <a:avLst/>
              <a:gdLst>
                <a:gd name="T0" fmla="*/ 6 w 625"/>
                <a:gd name="T1" fmla="*/ 298 h 619"/>
                <a:gd name="T2" fmla="*/ 11 w 625"/>
                <a:gd name="T3" fmla="*/ 277 h 619"/>
                <a:gd name="T4" fmla="*/ 18 w 625"/>
                <a:gd name="T5" fmla="*/ 256 h 619"/>
                <a:gd name="T6" fmla="*/ 29 w 625"/>
                <a:gd name="T7" fmla="*/ 238 h 619"/>
                <a:gd name="T8" fmla="*/ 39 w 625"/>
                <a:gd name="T9" fmla="*/ 216 h 619"/>
                <a:gd name="T10" fmla="*/ 50 w 625"/>
                <a:gd name="T11" fmla="*/ 198 h 619"/>
                <a:gd name="T12" fmla="*/ 61 w 625"/>
                <a:gd name="T13" fmla="*/ 178 h 619"/>
                <a:gd name="T14" fmla="*/ 76 w 625"/>
                <a:gd name="T15" fmla="*/ 159 h 619"/>
                <a:gd name="T16" fmla="*/ 90 w 625"/>
                <a:gd name="T17" fmla="*/ 142 h 619"/>
                <a:gd name="T18" fmla="*/ 103 w 625"/>
                <a:gd name="T19" fmla="*/ 126 h 619"/>
                <a:gd name="T20" fmla="*/ 118 w 625"/>
                <a:gd name="T21" fmla="*/ 109 h 619"/>
                <a:gd name="T22" fmla="*/ 137 w 625"/>
                <a:gd name="T23" fmla="*/ 96 h 619"/>
                <a:gd name="T24" fmla="*/ 149 w 625"/>
                <a:gd name="T25" fmla="*/ 82 h 619"/>
                <a:gd name="T26" fmla="*/ 168 w 625"/>
                <a:gd name="T27" fmla="*/ 67 h 619"/>
                <a:gd name="T28" fmla="*/ 189 w 625"/>
                <a:gd name="T29" fmla="*/ 57 h 619"/>
                <a:gd name="T30" fmla="*/ 207 w 625"/>
                <a:gd name="T31" fmla="*/ 45 h 619"/>
                <a:gd name="T32" fmla="*/ 227 w 625"/>
                <a:gd name="T33" fmla="*/ 36 h 619"/>
                <a:gd name="T34" fmla="*/ 245 w 625"/>
                <a:gd name="T35" fmla="*/ 25 h 619"/>
                <a:gd name="T36" fmla="*/ 268 w 625"/>
                <a:gd name="T37" fmla="*/ 18 h 619"/>
                <a:gd name="T38" fmla="*/ 289 w 625"/>
                <a:gd name="T39" fmla="*/ 11 h 619"/>
                <a:gd name="T40" fmla="*/ 310 w 625"/>
                <a:gd name="T41" fmla="*/ 6 h 619"/>
                <a:gd name="T42" fmla="*/ 331 w 625"/>
                <a:gd name="T43" fmla="*/ 0 h 619"/>
                <a:gd name="T44" fmla="*/ 364 w 625"/>
                <a:gd name="T45" fmla="*/ 209 h 619"/>
                <a:gd name="T46" fmla="*/ 353 w 625"/>
                <a:gd name="T47" fmla="*/ 213 h 619"/>
                <a:gd name="T48" fmla="*/ 345 w 625"/>
                <a:gd name="T49" fmla="*/ 216 h 619"/>
                <a:gd name="T50" fmla="*/ 335 w 625"/>
                <a:gd name="T51" fmla="*/ 220 h 619"/>
                <a:gd name="T52" fmla="*/ 325 w 625"/>
                <a:gd name="T53" fmla="*/ 223 h 619"/>
                <a:gd name="T54" fmla="*/ 315 w 625"/>
                <a:gd name="T55" fmla="*/ 231 h 619"/>
                <a:gd name="T56" fmla="*/ 303 w 625"/>
                <a:gd name="T57" fmla="*/ 234 h 619"/>
                <a:gd name="T58" fmla="*/ 295 w 625"/>
                <a:gd name="T59" fmla="*/ 240 h 619"/>
                <a:gd name="T60" fmla="*/ 284 w 625"/>
                <a:gd name="T61" fmla="*/ 249 h 619"/>
                <a:gd name="T62" fmla="*/ 278 w 625"/>
                <a:gd name="T63" fmla="*/ 256 h 619"/>
                <a:gd name="T64" fmla="*/ 271 w 625"/>
                <a:gd name="T65" fmla="*/ 262 h 619"/>
                <a:gd name="T66" fmla="*/ 261 w 625"/>
                <a:gd name="T67" fmla="*/ 269 h 619"/>
                <a:gd name="T68" fmla="*/ 252 w 625"/>
                <a:gd name="T69" fmla="*/ 277 h 619"/>
                <a:gd name="T70" fmla="*/ 245 w 625"/>
                <a:gd name="T71" fmla="*/ 288 h 619"/>
                <a:gd name="T72" fmla="*/ 238 w 625"/>
                <a:gd name="T73" fmla="*/ 294 h 619"/>
                <a:gd name="T74" fmla="*/ 235 w 625"/>
                <a:gd name="T75" fmla="*/ 304 h 619"/>
                <a:gd name="T76" fmla="*/ 227 w 625"/>
                <a:gd name="T77" fmla="*/ 313 h 619"/>
                <a:gd name="T78" fmla="*/ 225 w 625"/>
                <a:gd name="T79" fmla="*/ 323 h 619"/>
                <a:gd name="T80" fmla="*/ 217 w 625"/>
                <a:gd name="T81" fmla="*/ 334 h 619"/>
                <a:gd name="T82" fmla="*/ 214 w 625"/>
                <a:gd name="T83" fmla="*/ 345 h 619"/>
                <a:gd name="T84" fmla="*/ 210 w 625"/>
                <a:gd name="T85" fmla="*/ 354 h 619"/>
                <a:gd name="T86" fmla="*/ 210 w 625"/>
                <a:gd name="T87" fmla="*/ 364 h 6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5"/>
                <a:gd name="T133" fmla="*/ 0 h 619"/>
                <a:gd name="T134" fmla="*/ 625 w 625"/>
                <a:gd name="T135" fmla="*/ 619 h 6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5" h="619">
                  <a:moveTo>
                    <a:pt x="0" y="529"/>
                  </a:moveTo>
                  <a:lnTo>
                    <a:pt x="6" y="517"/>
                  </a:lnTo>
                  <a:lnTo>
                    <a:pt x="6" y="505"/>
                  </a:lnTo>
                  <a:lnTo>
                    <a:pt x="12" y="493"/>
                  </a:lnTo>
                  <a:lnTo>
                    <a:pt x="18" y="481"/>
                  </a:lnTo>
                  <a:lnTo>
                    <a:pt x="18" y="469"/>
                  </a:lnTo>
                  <a:lnTo>
                    <a:pt x="24" y="457"/>
                  </a:lnTo>
                  <a:lnTo>
                    <a:pt x="30" y="445"/>
                  </a:lnTo>
                  <a:lnTo>
                    <a:pt x="30" y="433"/>
                  </a:lnTo>
                  <a:lnTo>
                    <a:pt x="36" y="427"/>
                  </a:lnTo>
                  <a:lnTo>
                    <a:pt x="42" y="415"/>
                  </a:lnTo>
                  <a:lnTo>
                    <a:pt x="48" y="403"/>
                  </a:lnTo>
                  <a:lnTo>
                    <a:pt x="54" y="391"/>
                  </a:lnTo>
                  <a:lnTo>
                    <a:pt x="60" y="379"/>
                  </a:lnTo>
                  <a:lnTo>
                    <a:pt x="66" y="367"/>
                  </a:lnTo>
                  <a:lnTo>
                    <a:pt x="72" y="355"/>
                  </a:lnTo>
                  <a:lnTo>
                    <a:pt x="78" y="343"/>
                  </a:lnTo>
                  <a:lnTo>
                    <a:pt x="84" y="337"/>
                  </a:lnTo>
                  <a:lnTo>
                    <a:pt x="90" y="325"/>
                  </a:lnTo>
                  <a:lnTo>
                    <a:pt x="96" y="313"/>
                  </a:lnTo>
                  <a:lnTo>
                    <a:pt x="103" y="301"/>
                  </a:lnTo>
                  <a:lnTo>
                    <a:pt x="109" y="295"/>
                  </a:lnTo>
                  <a:lnTo>
                    <a:pt x="115" y="283"/>
                  </a:lnTo>
                  <a:lnTo>
                    <a:pt x="127" y="271"/>
                  </a:lnTo>
                  <a:lnTo>
                    <a:pt x="133" y="265"/>
                  </a:lnTo>
                  <a:lnTo>
                    <a:pt x="139" y="253"/>
                  </a:lnTo>
                  <a:lnTo>
                    <a:pt x="151" y="241"/>
                  </a:lnTo>
                  <a:lnTo>
                    <a:pt x="157" y="235"/>
                  </a:lnTo>
                  <a:lnTo>
                    <a:pt x="163" y="223"/>
                  </a:lnTo>
                  <a:lnTo>
                    <a:pt x="175" y="217"/>
                  </a:lnTo>
                  <a:lnTo>
                    <a:pt x="181" y="205"/>
                  </a:lnTo>
                  <a:lnTo>
                    <a:pt x="193" y="199"/>
                  </a:lnTo>
                  <a:lnTo>
                    <a:pt x="199" y="187"/>
                  </a:lnTo>
                  <a:lnTo>
                    <a:pt x="211" y="181"/>
                  </a:lnTo>
                  <a:lnTo>
                    <a:pt x="217" y="168"/>
                  </a:lnTo>
                  <a:lnTo>
                    <a:pt x="229" y="162"/>
                  </a:lnTo>
                  <a:lnTo>
                    <a:pt x="235" y="156"/>
                  </a:lnTo>
                  <a:lnTo>
                    <a:pt x="247" y="144"/>
                  </a:lnTo>
                  <a:lnTo>
                    <a:pt x="253" y="138"/>
                  </a:lnTo>
                  <a:lnTo>
                    <a:pt x="265" y="132"/>
                  </a:lnTo>
                  <a:lnTo>
                    <a:pt x="277" y="126"/>
                  </a:lnTo>
                  <a:lnTo>
                    <a:pt x="283" y="114"/>
                  </a:lnTo>
                  <a:lnTo>
                    <a:pt x="295" y="108"/>
                  </a:lnTo>
                  <a:lnTo>
                    <a:pt x="307" y="102"/>
                  </a:lnTo>
                  <a:lnTo>
                    <a:pt x="319" y="96"/>
                  </a:lnTo>
                  <a:lnTo>
                    <a:pt x="325" y="90"/>
                  </a:lnTo>
                  <a:lnTo>
                    <a:pt x="337" y="84"/>
                  </a:lnTo>
                  <a:lnTo>
                    <a:pt x="349" y="78"/>
                  </a:lnTo>
                  <a:lnTo>
                    <a:pt x="361" y="72"/>
                  </a:lnTo>
                  <a:lnTo>
                    <a:pt x="373" y="66"/>
                  </a:lnTo>
                  <a:lnTo>
                    <a:pt x="385" y="60"/>
                  </a:lnTo>
                  <a:lnTo>
                    <a:pt x="391" y="54"/>
                  </a:lnTo>
                  <a:lnTo>
                    <a:pt x="403" y="48"/>
                  </a:lnTo>
                  <a:lnTo>
                    <a:pt x="415" y="42"/>
                  </a:lnTo>
                  <a:lnTo>
                    <a:pt x="427" y="36"/>
                  </a:lnTo>
                  <a:lnTo>
                    <a:pt x="439" y="36"/>
                  </a:lnTo>
                  <a:lnTo>
                    <a:pt x="451" y="30"/>
                  </a:lnTo>
                  <a:lnTo>
                    <a:pt x="463" y="24"/>
                  </a:lnTo>
                  <a:lnTo>
                    <a:pt x="475" y="24"/>
                  </a:lnTo>
                  <a:lnTo>
                    <a:pt x="487" y="18"/>
                  </a:lnTo>
                  <a:lnTo>
                    <a:pt x="499" y="12"/>
                  </a:lnTo>
                  <a:lnTo>
                    <a:pt x="511" y="12"/>
                  </a:lnTo>
                  <a:lnTo>
                    <a:pt x="523" y="6"/>
                  </a:lnTo>
                  <a:lnTo>
                    <a:pt x="535" y="6"/>
                  </a:lnTo>
                  <a:lnTo>
                    <a:pt x="547" y="0"/>
                  </a:lnTo>
                  <a:lnTo>
                    <a:pt x="559" y="0"/>
                  </a:lnTo>
                  <a:lnTo>
                    <a:pt x="625" y="355"/>
                  </a:lnTo>
                  <a:lnTo>
                    <a:pt x="619" y="355"/>
                  </a:lnTo>
                  <a:lnTo>
                    <a:pt x="613" y="355"/>
                  </a:lnTo>
                  <a:lnTo>
                    <a:pt x="607" y="361"/>
                  </a:lnTo>
                  <a:lnTo>
                    <a:pt x="601" y="361"/>
                  </a:lnTo>
                  <a:lnTo>
                    <a:pt x="595" y="361"/>
                  </a:lnTo>
                  <a:lnTo>
                    <a:pt x="589" y="367"/>
                  </a:lnTo>
                  <a:lnTo>
                    <a:pt x="583" y="367"/>
                  </a:lnTo>
                  <a:lnTo>
                    <a:pt x="577" y="367"/>
                  </a:lnTo>
                  <a:lnTo>
                    <a:pt x="571" y="373"/>
                  </a:lnTo>
                  <a:lnTo>
                    <a:pt x="565" y="373"/>
                  </a:lnTo>
                  <a:lnTo>
                    <a:pt x="559" y="373"/>
                  </a:lnTo>
                  <a:lnTo>
                    <a:pt x="553" y="379"/>
                  </a:lnTo>
                  <a:lnTo>
                    <a:pt x="547" y="379"/>
                  </a:lnTo>
                  <a:lnTo>
                    <a:pt x="541" y="385"/>
                  </a:lnTo>
                  <a:lnTo>
                    <a:pt x="535" y="385"/>
                  </a:lnTo>
                  <a:lnTo>
                    <a:pt x="529" y="391"/>
                  </a:lnTo>
                  <a:lnTo>
                    <a:pt x="523" y="391"/>
                  </a:lnTo>
                  <a:lnTo>
                    <a:pt x="517" y="397"/>
                  </a:lnTo>
                  <a:lnTo>
                    <a:pt x="511" y="397"/>
                  </a:lnTo>
                  <a:lnTo>
                    <a:pt x="505" y="403"/>
                  </a:lnTo>
                  <a:lnTo>
                    <a:pt x="499" y="409"/>
                  </a:lnTo>
                  <a:lnTo>
                    <a:pt x="493" y="415"/>
                  </a:lnTo>
                  <a:lnTo>
                    <a:pt x="487" y="415"/>
                  </a:lnTo>
                  <a:lnTo>
                    <a:pt x="481" y="421"/>
                  </a:lnTo>
                  <a:lnTo>
                    <a:pt x="475" y="421"/>
                  </a:lnTo>
                  <a:lnTo>
                    <a:pt x="475" y="427"/>
                  </a:lnTo>
                  <a:lnTo>
                    <a:pt x="469" y="433"/>
                  </a:lnTo>
                  <a:lnTo>
                    <a:pt x="463" y="433"/>
                  </a:lnTo>
                  <a:lnTo>
                    <a:pt x="457" y="439"/>
                  </a:lnTo>
                  <a:lnTo>
                    <a:pt x="457" y="445"/>
                  </a:lnTo>
                  <a:lnTo>
                    <a:pt x="451" y="445"/>
                  </a:lnTo>
                  <a:lnTo>
                    <a:pt x="445" y="451"/>
                  </a:lnTo>
                  <a:lnTo>
                    <a:pt x="439" y="457"/>
                  </a:lnTo>
                  <a:lnTo>
                    <a:pt x="439" y="463"/>
                  </a:lnTo>
                  <a:lnTo>
                    <a:pt x="433" y="463"/>
                  </a:lnTo>
                  <a:lnTo>
                    <a:pt x="427" y="469"/>
                  </a:lnTo>
                  <a:lnTo>
                    <a:pt x="427" y="475"/>
                  </a:lnTo>
                  <a:lnTo>
                    <a:pt x="421" y="481"/>
                  </a:lnTo>
                  <a:lnTo>
                    <a:pt x="415" y="487"/>
                  </a:lnTo>
                  <a:lnTo>
                    <a:pt x="409" y="493"/>
                  </a:lnTo>
                  <a:lnTo>
                    <a:pt x="403" y="499"/>
                  </a:lnTo>
                  <a:lnTo>
                    <a:pt x="403" y="505"/>
                  </a:lnTo>
                  <a:lnTo>
                    <a:pt x="397" y="511"/>
                  </a:lnTo>
                  <a:lnTo>
                    <a:pt x="397" y="517"/>
                  </a:lnTo>
                  <a:lnTo>
                    <a:pt x="391" y="523"/>
                  </a:lnTo>
                  <a:lnTo>
                    <a:pt x="385" y="529"/>
                  </a:lnTo>
                  <a:lnTo>
                    <a:pt x="385" y="535"/>
                  </a:lnTo>
                  <a:lnTo>
                    <a:pt x="379" y="541"/>
                  </a:lnTo>
                  <a:lnTo>
                    <a:pt x="379" y="547"/>
                  </a:lnTo>
                  <a:lnTo>
                    <a:pt x="373" y="553"/>
                  </a:lnTo>
                  <a:lnTo>
                    <a:pt x="373" y="559"/>
                  </a:lnTo>
                  <a:lnTo>
                    <a:pt x="367" y="565"/>
                  </a:lnTo>
                  <a:lnTo>
                    <a:pt x="367" y="571"/>
                  </a:lnTo>
                  <a:lnTo>
                    <a:pt x="367" y="577"/>
                  </a:lnTo>
                  <a:lnTo>
                    <a:pt x="361" y="583"/>
                  </a:lnTo>
                  <a:lnTo>
                    <a:pt x="361" y="589"/>
                  </a:lnTo>
                  <a:lnTo>
                    <a:pt x="361" y="595"/>
                  </a:lnTo>
                  <a:lnTo>
                    <a:pt x="355" y="601"/>
                  </a:lnTo>
                  <a:lnTo>
                    <a:pt x="355" y="607"/>
                  </a:lnTo>
                  <a:lnTo>
                    <a:pt x="355" y="613"/>
                  </a:lnTo>
                  <a:lnTo>
                    <a:pt x="355" y="619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FFBE3C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59"/>
            <p:cNvSpPr>
              <a:spLocks/>
            </p:cNvSpPr>
            <p:nvPr/>
          </p:nvSpPr>
          <p:spPr bwMode="auto">
            <a:xfrm rot="-5764493">
              <a:off x="1136" y="2461"/>
              <a:ext cx="90" cy="334"/>
            </a:xfrm>
            <a:custGeom>
              <a:avLst/>
              <a:gdLst>
                <a:gd name="T0" fmla="*/ 0 w 96"/>
                <a:gd name="T1" fmla="*/ 6 h 361"/>
                <a:gd name="T2" fmla="*/ 8 w 96"/>
                <a:gd name="T3" fmla="*/ 6 h 361"/>
                <a:gd name="T4" fmla="*/ 17 w 96"/>
                <a:gd name="T5" fmla="*/ 0 h 361"/>
                <a:gd name="T6" fmla="*/ 23 w 96"/>
                <a:gd name="T7" fmla="*/ 0 h 361"/>
                <a:gd name="T8" fmla="*/ 31 w 96"/>
                <a:gd name="T9" fmla="*/ 0 h 361"/>
                <a:gd name="T10" fmla="*/ 61 w 96"/>
                <a:gd name="T11" fmla="*/ 205 h 361"/>
                <a:gd name="T12" fmla="*/ 57 w 96"/>
                <a:gd name="T13" fmla="*/ 205 h 361"/>
                <a:gd name="T14" fmla="*/ 53 w 96"/>
                <a:gd name="T15" fmla="*/ 205 h 361"/>
                <a:gd name="T16" fmla="*/ 49 w 96"/>
                <a:gd name="T17" fmla="*/ 210 h 361"/>
                <a:gd name="T18" fmla="*/ 42 w 96"/>
                <a:gd name="T19" fmla="*/ 210 h 361"/>
                <a:gd name="T20" fmla="*/ 0 w 96"/>
                <a:gd name="T21" fmla="*/ 6 h 3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361"/>
                <a:gd name="T35" fmla="*/ 96 w 96"/>
                <a:gd name="T36" fmla="*/ 361 h 3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361">
                  <a:moveTo>
                    <a:pt x="0" y="6"/>
                  </a:moveTo>
                  <a:lnTo>
                    <a:pt x="12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96" y="355"/>
                  </a:lnTo>
                  <a:lnTo>
                    <a:pt x="90" y="355"/>
                  </a:lnTo>
                  <a:lnTo>
                    <a:pt x="84" y="355"/>
                  </a:lnTo>
                  <a:lnTo>
                    <a:pt x="78" y="361"/>
                  </a:lnTo>
                  <a:lnTo>
                    <a:pt x="66" y="36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9187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60"/>
            <p:cNvSpPr>
              <a:spLocks/>
            </p:cNvSpPr>
            <p:nvPr/>
          </p:nvSpPr>
          <p:spPr bwMode="auto">
            <a:xfrm rot="-5764493">
              <a:off x="1142" y="2430"/>
              <a:ext cx="61" cy="335"/>
            </a:xfrm>
            <a:custGeom>
              <a:avLst/>
              <a:gdLst>
                <a:gd name="T0" fmla="*/ 0 w 66"/>
                <a:gd name="T1" fmla="*/ 6 h 361"/>
                <a:gd name="T2" fmla="*/ 6 w 66"/>
                <a:gd name="T3" fmla="*/ 0 h 361"/>
                <a:gd name="T4" fmla="*/ 14 w 66"/>
                <a:gd name="T5" fmla="*/ 0 h 361"/>
                <a:gd name="T6" fmla="*/ 21 w 66"/>
                <a:gd name="T7" fmla="*/ 0 h 361"/>
                <a:gd name="T8" fmla="*/ 38 w 66"/>
                <a:gd name="T9" fmla="*/ 214 h 361"/>
                <a:gd name="T10" fmla="*/ 34 w 66"/>
                <a:gd name="T11" fmla="*/ 214 h 361"/>
                <a:gd name="T12" fmla="*/ 31 w 66"/>
                <a:gd name="T13" fmla="*/ 214 h 361"/>
                <a:gd name="T14" fmla="*/ 28 w 66"/>
                <a:gd name="T15" fmla="*/ 214 h 361"/>
                <a:gd name="T16" fmla="*/ 0 w 66"/>
                <a:gd name="T17" fmla="*/ 6 h 3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361"/>
                <a:gd name="T29" fmla="*/ 66 w 66"/>
                <a:gd name="T30" fmla="*/ 361 h 3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361">
                  <a:moveTo>
                    <a:pt x="0" y="6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66" y="361"/>
                  </a:lnTo>
                  <a:lnTo>
                    <a:pt x="60" y="361"/>
                  </a:lnTo>
                  <a:lnTo>
                    <a:pt x="54" y="361"/>
                  </a:lnTo>
                  <a:lnTo>
                    <a:pt x="48" y="36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94164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61"/>
            <p:cNvSpPr>
              <a:spLocks/>
            </p:cNvSpPr>
            <p:nvPr/>
          </p:nvSpPr>
          <p:spPr bwMode="auto">
            <a:xfrm rot="-5764493">
              <a:off x="1144" y="2402"/>
              <a:ext cx="51" cy="335"/>
            </a:xfrm>
            <a:custGeom>
              <a:avLst/>
              <a:gdLst>
                <a:gd name="T0" fmla="*/ 0 w 55"/>
                <a:gd name="T1" fmla="*/ 0 h 361"/>
                <a:gd name="T2" fmla="*/ 11 w 55"/>
                <a:gd name="T3" fmla="*/ 0 h 361"/>
                <a:gd name="T4" fmla="*/ 18 w 55"/>
                <a:gd name="T5" fmla="*/ 0 h 361"/>
                <a:gd name="T6" fmla="*/ 25 w 55"/>
                <a:gd name="T7" fmla="*/ 0 h 361"/>
                <a:gd name="T8" fmla="*/ 32 w 55"/>
                <a:gd name="T9" fmla="*/ 0 h 361"/>
                <a:gd name="T10" fmla="*/ 32 w 55"/>
                <a:gd name="T11" fmla="*/ 214 h 361"/>
                <a:gd name="T12" fmla="*/ 29 w 55"/>
                <a:gd name="T13" fmla="*/ 214 h 361"/>
                <a:gd name="T14" fmla="*/ 25 w 55"/>
                <a:gd name="T15" fmla="*/ 214 h 361"/>
                <a:gd name="T16" fmla="*/ 21 w 55"/>
                <a:gd name="T17" fmla="*/ 214 h 361"/>
                <a:gd name="T18" fmla="*/ 18 w 55"/>
                <a:gd name="T19" fmla="*/ 214 h 361"/>
                <a:gd name="T20" fmla="*/ 0 w 55"/>
                <a:gd name="T21" fmla="*/ 0 h 3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361"/>
                <a:gd name="T35" fmla="*/ 55 w 55"/>
                <a:gd name="T36" fmla="*/ 361 h 3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361">
                  <a:moveTo>
                    <a:pt x="0" y="0"/>
                  </a:moveTo>
                  <a:lnTo>
                    <a:pt x="18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55" y="361"/>
                  </a:lnTo>
                  <a:lnTo>
                    <a:pt x="48" y="361"/>
                  </a:lnTo>
                  <a:lnTo>
                    <a:pt x="42" y="361"/>
                  </a:lnTo>
                  <a:lnTo>
                    <a:pt x="36" y="361"/>
                  </a:lnTo>
                  <a:lnTo>
                    <a:pt x="3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C3E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Rectangle 193"/>
          <p:cNvSpPr>
            <a:spLocks noChangeArrowheads="1"/>
          </p:cNvSpPr>
          <p:nvPr/>
        </p:nvSpPr>
        <p:spPr bwMode="auto">
          <a:xfrm>
            <a:off x="7423150" y="4532313"/>
            <a:ext cx="9553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FFBE3C"/>
                </a:solidFill>
              </a:rPr>
              <a:t>16%</a:t>
            </a:r>
          </a:p>
          <a:p>
            <a:r>
              <a:rPr lang="en-US" sz="1400" dirty="0" err="1" smtClean="0">
                <a:solidFill>
                  <a:srgbClr val="5F5F5F"/>
                </a:solidFill>
              </a:rPr>
              <a:t>Hydraulique</a:t>
            </a:r>
            <a:endParaRPr lang="en-US" sz="1400" dirty="0">
              <a:solidFill>
                <a:srgbClr val="009187"/>
              </a:solidFill>
            </a:endParaRPr>
          </a:p>
        </p:txBody>
      </p:sp>
      <p:sp>
        <p:nvSpPr>
          <p:cNvPr id="8202" name="Rectangle 197"/>
          <p:cNvSpPr>
            <a:spLocks noChangeArrowheads="1"/>
          </p:cNvSpPr>
          <p:nvPr/>
        </p:nvSpPr>
        <p:spPr bwMode="auto">
          <a:xfrm>
            <a:off x="5145682" y="2405063"/>
            <a:ext cx="9249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0078BB"/>
                </a:solidFill>
              </a:rPr>
              <a:t>53%</a:t>
            </a:r>
          </a:p>
          <a:p>
            <a:pPr algn="r"/>
            <a:r>
              <a:rPr lang="en-US" sz="1400" dirty="0" err="1" smtClean="0">
                <a:solidFill>
                  <a:srgbClr val="5F5F5F"/>
                </a:solidFill>
              </a:rPr>
              <a:t>Gaz</a:t>
            </a:r>
            <a:r>
              <a:rPr lang="en-US" sz="1400" dirty="0" smtClean="0">
                <a:solidFill>
                  <a:srgbClr val="5F5F5F"/>
                </a:solidFill>
              </a:rPr>
              <a:t> </a:t>
            </a:r>
            <a:r>
              <a:rPr lang="en-US" sz="1400" dirty="0" err="1" smtClean="0">
                <a:solidFill>
                  <a:srgbClr val="5F5F5F"/>
                </a:solidFill>
              </a:rPr>
              <a:t>naturel</a:t>
            </a:r>
            <a:endParaRPr lang="en-US" sz="1400" dirty="0">
              <a:solidFill>
                <a:srgbClr val="5F5F5F"/>
              </a:solidFill>
            </a:endParaRPr>
          </a:p>
        </p:txBody>
      </p:sp>
      <p:sp>
        <p:nvSpPr>
          <p:cNvPr id="8203" name="Rectangle 195"/>
          <p:cNvSpPr>
            <a:spLocks noChangeArrowheads="1"/>
          </p:cNvSpPr>
          <p:nvPr/>
        </p:nvSpPr>
        <p:spPr bwMode="auto">
          <a:xfrm>
            <a:off x="4695541" y="3890963"/>
            <a:ext cx="6860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5F5F5F"/>
                </a:solidFill>
              </a:rPr>
              <a:t>11% </a:t>
            </a:r>
          </a:p>
          <a:p>
            <a:pPr algn="r"/>
            <a:r>
              <a:rPr lang="en-US" sz="1400" dirty="0" err="1" smtClean="0">
                <a:solidFill>
                  <a:srgbClr val="5F5F5F"/>
                </a:solidFill>
              </a:rPr>
              <a:t>Charbon</a:t>
            </a:r>
            <a:endParaRPr lang="en-US" sz="1400" dirty="0">
              <a:solidFill>
                <a:srgbClr val="A50021"/>
              </a:solidFill>
            </a:endParaRPr>
          </a:p>
        </p:txBody>
      </p:sp>
      <p:sp>
        <p:nvSpPr>
          <p:cNvPr id="8204" name="Rectangle 193"/>
          <p:cNvSpPr>
            <a:spLocks noChangeArrowheads="1"/>
          </p:cNvSpPr>
          <p:nvPr/>
        </p:nvSpPr>
        <p:spPr bwMode="auto">
          <a:xfrm>
            <a:off x="6975475" y="4957763"/>
            <a:ext cx="1027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en-US" sz="1400" dirty="0">
                <a:solidFill>
                  <a:srgbClr val="009187"/>
                </a:solidFill>
                <a:sym typeface="Arial" charset="0"/>
              </a:rPr>
              <a:t>1%</a:t>
            </a:r>
          </a:p>
          <a:p>
            <a:pPr>
              <a:buSzPct val="100000"/>
            </a:pPr>
            <a:r>
              <a:rPr lang="en-US" sz="1400" dirty="0" err="1" smtClean="0">
                <a:solidFill>
                  <a:srgbClr val="5F5F5F"/>
                </a:solidFill>
                <a:sym typeface="Arial" charset="0"/>
              </a:rPr>
              <a:t>Biomasse</a:t>
            </a:r>
            <a:r>
              <a:rPr lang="en-US" sz="1400" dirty="0" smtClean="0">
                <a:solidFill>
                  <a:srgbClr val="5F5F5F"/>
                </a:solidFill>
                <a:sym typeface="Arial" charset="0"/>
              </a:rPr>
              <a:t> </a:t>
            </a:r>
            <a:r>
              <a:rPr lang="en-US" sz="1400" dirty="0">
                <a:solidFill>
                  <a:srgbClr val="5F5F5F"/>
                </a:solidFill>
                <a:sym typeface="Arial" charset="0"/>
              </a:rPr>
              <a:t/>
            </a:r>
            <a:br>
              <a:rPr lang="en-US" sz="1400" dirty="0">
                <a:solidFill>
                  <a:srgbClr val="5F5F5F"/>
                </a:solidFill>
                <a:sym typeface="Arial" charset="0"/>
              </a:rPr>
            </a:br>
            <a:r>
              <a:rPr lang="en-US" sz="1400" dirty="0" smtClean="0">
                <a:solidFill>
                  <a:srgbClr val="5F5F5F"/>
                </a:solidFill>
                <a:sym typeface="Arial" charset="0"/>
              </a:rPr>
              <a:t>et </a:t>
            </a:r>
            <a:r>
              <a:rPr lang="en-US" sz="1400" dirty="0" err="1" smtClean="0">
                <a:solidFill>
                  <a:srgbClr val="5F5F5F"/>
                </a:solidFill>
                <a:sym typeface="Arial" charset="0"/>
              </a:rPr>
              <a:t>biogaz</a:t>
            </a:r>
            <a:endParaRPr lang="en-US" sz="1400" dirty="0">
              <a:solidFill>
                <a:srgbClr val="5F5F5F"/>
              </a:solidFill>
              <a:sym typeface="Arial" charset="0"/>
            </a:endParaRPr>
          </a:p>
        </p:txBody>
      </p:sp>
      <p:sp>
        <p:nvSpPr>
          <p:cNvPr id="8205" name="Rectangle 193"/>
          <p:cNvSpPr>
            <a:spLocks noChangeArrowheads="1"/>
          </p:cNvSpPr>
          <p:nvPr/>
        </p:nvSpPr>
        <p:spPr bwMode="auto">
          <a:xfrm>
            <a:off x="6281682" y="5056188"/>
            <a:ext cx="4985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buSzPct val="100000"/>
            </a:pPr>
            <a:r>
              <a:rPr lang="en-US" sz="1400" dirty="0">
                <a:solidFill>
                  <a:srgbClr val="694164"/>
                </a:solidFill>
                <a:sym typeface="Arial" charset="0"/>
              </a:rPr>
              <a:t>1%</a:t>
            </a:r>
            <a:r>
              <a:rPr lang="en-US" sz="1400" dirty="0">
                <a:solidFill>
                  <a:srgbClr val="5F5F5F"/>
                </a:solidFill>
                <a:sym typeface="Arial" charset="0"/>
              </a:rPr>
              <a:t/>
            </a:r>
            <a:br>
              <a:rPr lang="en-US" sz="1400" dirty="0">
                <a:solidFill>
                  <a:srgbClr val="5F5F5F"/>
                </a:solidFill>
                <a:sym typeface="Arial" charset="0"/>
              </a:rPr>
            </a:br>
            <a:r>
              <a:rPr lang="en-US" sz="1400" dirty="0" err="1" smtClean="0">
                <a:solidFill>
                  <a:srgbClr val="5F5F5F"/>
                </a:solidFill>
                <a:sym typeface="Arial" charset="0"/>
              </a:rPr>
              <a:t>Eolien</a:t>
            </a:r>
            <a:endParaRPr lang="en-US" sz="1400" dirty="0">
              <a:solidFill>
                <a:srgbClr val="5F5F5F"/>
              </a:solidFill>
              <a:sym typeface="Arial" charset="0"/>
            </a:endParaRPr>
          </a:p>
        </p:txBody>
      </p:sp>
      <p:sp>
        <p:nvSpPr>
          <p:cNvPr id="8206" name="Rectangle 194"/>
          <p:cNvSpPr>
            <a:spLocks noChangeArrowheads="1"/>
          </p:cNvSpPr>
          <p:nvPr/>
        </p:nvSpPr>
        <p:spPr bwMode="auto">
          <a:xfrm>
            <a:off x="5457825" y="4957763"/>
            <a:ext cx="809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sz="1400" dirty="0">
                <a:solidFill>
                  <a:srgbClr val="A5C3E1"/>
                </a:solidFill>
              </a:rPr>
              <a:t>2% </a:t>
            </a:r>
          </a:p>
          <a:p>
            <a:pPr algn="r"/>
            <a:r>
              <a:rPr lang="en-US" sz="1400" dirty="0" err="1" smtClean="0">
                <a:solidFill>
                  <a:srgbClr val="5F5F5F"/>
                </a:solidFill>
              </a:rPr>
              <a:t>Autres</a:t>
            </a:r>
            <a:endParaRPr lang="en-US" sz="1400" dirty="0">
              <a:solidFill>
                <a:srgbClr val="5F5F5F"/>
              </a:solidFill>
            </a:endParaRPr>
          </a:p>
        </p:txBody>
      </p:sp>
      <p:sp>
        <p:nvSpPr>
          <p:cNvPr id="8207" name="Rectangle 68"/>
          <p:cNvSpPr>
            <a:spLocks noChangeArrowheads="1"/>
          </p:cNvSpPr>
          <p:nvPr/>
        </p:nvSpPr>
        <p:spPr bwMode="auto">
          <a:xfrm>
            <a:off x="4848225" y="1981200"/>
            <a:ext cx="34004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39788">
              <a:lnSpc>
                <a:spcPct val="90000"/>
              </a:lnSpc>
              <a:spcAft>
                <a:spcPct val="50000"/>
              </a:spcAft>
            </a:pPr>
            <a:r>
              <a:rPr lang="en-US" sz="1400" dirty="0" smtClean="0">
                <a:solidFill>
                  <a:srgbClr val="0078BB"/>
                </a:solidFill>
                <a:latin typeface="Franklin Gothic Medium" pitchFamily="34" charset="0"/>
              </a:rPr>
              <a:t>Mix </a:t>
            </a:r>
            <a:r>
              <a:rPr lang="en-US" sz="1400" dirty="0" err="1" smtClean="0">
                <a:solidFill>
                  <a:srgbClr val="0078BB"/>
                </a:solidFill>
                <a:latin typeface="Franklin Gothic Medium" pitchFamily="34" charset="0"/>
              </a:rPr>
              <a:t>énergétique</a:t>
            </a:r>
            <a:r>
              <a:rPr lang="en-US" sz="1400" dirty="0" smtClean="0">
                <a:solidFill>
                  <a:srgbClr val="0078BB"/>
                </a:solidFill>
                <a:latin typeface="Franklin Gothic Medium" pitchFamily="34" charset="0"/>
              </a:rPr>
              <a:t>*</a:t>
            </a:r>
            <a:endParaRPr lang="en-US" sz="1600" dirty="0">
              <a:solidFill>
                <a:srgbClr val="0078BB"/>
              </a:solidFill>
              <a:latin typeface="Franklin Gothic Medium" pitchFamily="34" charset="0"/>
            </a:endParaRPr>
          </a:p>
        </p:txBody>
      </p:sp>
      <p:sp>
        <p:nvSpPr>
          <p:cNvPr id="8208" name="AutoShape 69"/>
          <p:cNvSpPr>
            <a:spLocks noChangeArrowheads="1"/>
          </p:cNvSpPr>
          <p:nvPr/>
        </p:nvSpPr>
        <p:spPr bwMode="gray">
          <a:xfrm>
            <a:off x="6127750" y="3673475"/>
            <a:ext cx="935038" cy="355600"/>
          </a:xfrm>
          <a:prstGeom prst="roundRect">
            <a:avLst>
              <a:gd name="adj" fmla="val 3303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lIns="72000" tIns="36000" rIns="72000" bIns="36000">
            <a:spAutoFit/>
          </a:bodyPr>
          <a:lstStyle/>
          <a:p>
            <a:pPr algn="ctr"/>
            <a:r>
              <a:rPr lang="en-US" sz="1400">
                <a:solidFill>
                  <a:srgbClr val="5F5F5F"/>
                </a:solidFill>
              </a:rPr>
              <a:t>296 TWh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304800" y="3810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110000"/>
              <a:buFont typeface="Wingdings" pitchFamily="-12" charset="2"/>
              <a:buNone/>
              <a:defRPr/>
            </a:pPr>
            <a:r>
              <a:rPr lang="en-GB" sz="3300" b="1" dirty="0" err="1" smtClean="0">
                <a:solidFill>
                  <a:schemeClr val="bg2"/>
                </a:solidFill>
                <a:latin typeface="+mj-lt"/>
              </a:rPr>
              <a:t>Enjeu</a:t>
            </a:r>
            <a:r>
              <a:rPr lang="en-GB" sz="33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3300" b="1" dirty="0" err="1" smtClean="0">
                <a:solidFill>
                  <a:schemeClr val="bg2"/>
                </a:solidFill>
                <a:latin typeface="+mj-lt"/>
              </a:rPr>
              <a:t>d’atténuation</a:t>
            </a:r>
            <a:endParaRPr lang="en-US" sz="33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DZ-SUEZ_Contrainte carbone -25 juin-PM">
  <a:themeElements>
    <a:clrScheme name="Default Design 1">
      <a:dk1>
        <a:srgbClr val="5F5F5F"/>
      </a:dk1>
      <a:lt1>
        <a:srgbClr val="FFFFFF"/>
      </a:lt1>
      <a:dk2>
        <a:srgbClr val="009187"/>
      </a:dk2>
      <a:lt2>
        <a:srgbClr val="969187"/>
      </a:lt2>
      <a:accent1>
        <a:srgbClr val="BED700"/>
      </a:accent1>
      <a:accent2>
        <a:srgbClr val="694164"/>
      </a:accent2>
      <a:accent3>
        <a:srgbClr val="FFFFFF"/>
      </a:accent3>
      <a:accent4>
        <a:srgbClr val="505050"/>
      </a:accent4>
      <a:accent5>
        <a:srgbClr val="DBE8AA"/>
      </a:accent5>
      <a:accent6>
        <a:srgbClr val="5E3A5A"/>
      </a:accent6>
      <a:hlink>
        <a:srgbClr val="A3C3E1"/>
      </a:hlink>
      <a:folHlink>
        <a:srgbClr val="00557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009187"/>
        </a:dk2>
        <a:lt2>
          <a:srgbClr val="969187"/>
        </a:lt2>
        <a:accent1>
          <a:srgbClr val="BED700"/>
        </a:accent1>
        <a:accent2>
          <a:srgbClr val="694164"/>
        </a:accent2>
        <a:accent3>
          <a:srgbClr val="FFFFFF"/>
        </a:accent3>
        <a:accent4>
          <a:srgbClr val="505050"/>
        </a:accent4>
        <a:accent5>
          <a:srgbClr val="DBE8AA"/>
        </a:accent5>
        <a:accent6>
          <a:srgbClr val="5E3A5A"/>
        </a:accent6>
        <a:hlink>
          <a:srgbClr val="A3C3E1"/>
        </a:hlink>
        <a:folHlink>
          <a:srgbClr val="005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005573"/>
        </a:dk2>
        <a:lt2>
          <a:srgbClr val="969187"/>
        </a:lt2>
        <a:accent1>
          <a:srgbClr val="009187"/>
        </a:accent1>
        <a:accent2>
          <a:srgbClr val="694164"/>
        </a:accent2>
        <a:accent3>
          <a:srgbClr val="FFFFFF"/>
        </a:accent3>
        <a:accent4>
          <a:srgbClr val="505050"/>
        </a:accent4>
        <a:accent5>
          <a:srgbClr val="AAC7C3"/>
        </a:accent5>
        <a:accent6>
          <a:srgbClr val="5E3A5A"/>
        </a:accent6>
        <a:hlink>
          <a:srgbClr val="A3C3E1"/>
        </a:hlink>
        <a:folHlink>
          <a:srgbClr val="BED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5F5F5F"/>
        </a:dk1>
        <a:lt1>
          <a:srgbClr val="FFFFFF"/>
        </a:lt1>
        <a:dk2>
          <a:srgbClr val="A3C3E1"/>
        </a:dk2>
        <a:lt2>
          <a:srgbClr val="969187"/>
        </a:lt2>
        <a:accent1>
          <a:srgbClr val="005573"/>
        </a:accent1>
        <a:accent2>
          <a:srgbClr val="694164"/>
        </a:accent2>
        <a:accent3>
          <a:srgbClr val="FFFFFF"/>
        </a:accent3>
        <a:accent4>
          <a:srgbClr val="505050"/>
        </a:accent4>
        <a:accent5>
          <a:srgbClr val="AAB4BC"/>
        </a:accent5>
        <a:accent6>
          <a:srgbClr val="5E3A5A"/>
        </a:accent6>
        <a:hlink>
          <a:srgbClr val="009187"/>
        </a:hlink>
        <a:folHlink>
          <a:srgbClr val="BED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5F5F5F"/>
        </a:dk1>
        <a:lt1>
          <a:srgbClr val="FFFFFF"/>
        </a:lt1>
        <a:dk2>
          <a:srgbClr val="BED700"/>
        </a:dk2>
        <a:lt2>
          <a:srgbClr val="969187"/>
        </a:lt2>
        <a:accent1>
          <a:srgbClr val="694164"/>
        </a:accent1>
        <a:accent2>
          <a:srgbClr val="009187"/>
        </a:accent2>
        <a:accent3>
          <a:srgbClr val="FFFFFF"/>
        </a:accent3>
        <a:accent4>
          <a:srgbClr val="505050"/>
        </a:accent4>
        <a:accent5>
          <a:srgbClr val="B9B0B8"/>
        </a:accent5>
        <a:accent6>
          <a:srgbClr val="00837A"/>
        </a:accent6>
        <a:hlink>
          <a:srgbClr val="A3C3E1"/>
        </a:hlink>
        <a:folHlink>
          <a:srgbClr val="005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F5F5F"/>
        </a:dk1>
        <a:lt1>
          <a:srgbClr val="FFFFFF"/>
        </a:lt1>
        <a:dk2>
          <a:srgbClr val="694164"/>
        </a:dk2>
        <a:lt2>
          <a:srgbClr val="969187"/>
        </a:lt2>
        <a:accent1>
          <a:srgbClr val="A3C3E1"/>
        </a:accent1>
        <a:accent2>
          <a:srgbClr val="009187"/>
        </a:accent2>
        <a:accent3>
          <a:srgbClr val="FFFFFF"/>
        </a:accent3>
        <a:accent4>
          <a:srgbClr val="505050"/>
        </a:accent4>
        <a:accent5>
          <a:srgbClr val="CEDEEE"/>
        </a:accent5>
        <a:accent6>
          <a:srgbClr val="00837A"/>
        </a:accent6>
        <a:hlink>
          <a:srgbClr val="BED700"/>
        </a:hlink>
        <a:folHlink>
          <a:srgbClr val="0055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5F5F5F"/>
    </a:dk1>
    <a:lt1>
      <a:srgbClr val="FFFFFF"/>
    </a:lt1>
    <a:dk2>
      <a:srgbClr val="005573"/>
    </a:dk2>
    <a:lt2>
      <a:srgbClr val="969187"/>
    </a:lt2>
    <a:accent1>
      <a:srgbClr val="009187"/>
    </a:accent1>
    <a:accent2>
      <a:srgbClr val="694164"/>
    </a:accent2>
    <a:accent3>
      <a:srgbClr val="FFFFFF"/>
    </a:accent3>
    <a:accent4>
      <a:srgbClr val="505050"/>
    </a:accent4>
    <a:accent5>
      <a:srgbClr val="AAC7C3"/>
    </a:accent5>
    <a:accent6>
      <a:srgbClr val="5E3A5A"/>
    </a:accent6>
    <a:hlink>
      <a:srgbClr val="A3C3E1"/>
    </a:hlink>
    <a:folHlink>
      <a:srgbClr val="BED7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4620A85C8FB46967FC77EDEAA07B0" ma:contentTypeVersion="1" ma:contentTypeDescription="Create a new document." ma:contentTypeScope="" ma:versionID="6425c92e9a3562cb592bdb4bee8b270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929325612f187bb4f85b18130d01a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907D1DB-E4EA-404C-9C57-7432FE833BE5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49FCEAA-4A96-4F62-947D-D54659297A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FF7E65-E307-4C08-8223-CF87F89FE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GDZ-SUEZ_Contrainte carbone -25 juin-PM</Template>
  <TotalTime>833</TotalTime>
  <Words>722</Words>
  <Application>Microsoft Office PowerPoint</Application>
  <PresentationFormat>Affichage à l'écran (4:3)</PresentationFormat>
  <Paragraphs>204</Paragraphs>
  <Slides>16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GDZ-SUEZ_Contrainte carbone -25 juin-PM</vt:lpstr>
      <vt:lpstr>Photo Editor Photo</vt:lpstr>
      <vt:lpstr>Worksheet</vt:lpstr>
      <vt:lpstr>GDF SUEZ et la contrainte carbone</vt:lpstr>
      <vt:lpstr>Diapositive 2</vt:lpstr>
      <vt:lpstr>Une présence internationale</vt:lpstr>
      <vt:lpstr>Une présence sur toute la chaîne de valeur de l’énergie</vt:lpstr>
      <vt:lpstr>Une présence sur la chaîne de l’eau et des déchets</vt:lpstr>
      <vt:lpstr>Diapositive 6</vt:lpstr>
      <vt:lpstr>Quels enjeux de la contrainte Carbone pour le groupe GDF SUEZ ?</vt:lpstr>
      <vt:lpstr>Diapositive 8</vt:lpstr>
      <vt:lpstr>Diapositive 9</vt:lpstr>
      <vt:lpstr>Diapositive 10</vt:lpstr>
      <vt:lpstr>Enjeu d’adaptation</vt:lpstr>
      <vt:lpstr>Enjeu réglementaire</vt:lpstr>
      <vt:lpstr>La présence de GDF SUEZ en Méditerranée</vt:lpstr>
      <vt:lpstr>Energie et Services énergétiques</vt:lpstr>
      <vt:lpstr>Eau et déchets</vt:lpstr>
      <vt:lpstr>Merci de votre attention  </vt:lpstr>
    </vt:vector>
  </TitlesOfParts>
  <Company>SUEZ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GDF SUEZ et la contrainte carbone</dc:title>
  <dc:creator>EIB025</dc:creator>
  <cp:lastModifiedBy>gy1095</cp:lastModifiedBy>
  <cp:revision>75</cp:revision>
  <dcterms:created xsi:type="dcterms:W3CDTF">2010-06-21T09:51:04Z</dcterms:created>
  <dcterms:modified xsi:type="dcterms:W3CDTF">2010-06-25T07:47:52Z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