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xls" ContentType="application/vnd.ms-exce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317" r:id="rId2"/>
    <p:sldId id="293" r:id="rId3"/>
    <p:sldId id="325" r:id="rId4"/>
    <p:sldId id="258" r:id="rId5"/>
    <p:sldId id="321" r:id="rId6"/>
    <p:sldId id="273" r:id="rId7"/>
    <p:sldId id="274" r:id="rId8"/>
    <p:sldId id="289" r:id="rId9"/>
    <p:sldId id="318" r:id="rId10"/>
    <p:sldId id="319" r:id="rId11"/>
    <p:sldId id="322" r:id="rId12"/>
    <p:sldId id="324" r:id="rId13"/>
    <p:sldId id="323" r:id="rId14"/>
    <p:sldId id="285" r:id="rId15"/>
    <p:sldId id="286" r:id="rId16"/>
    <p:sldId id="275" r:id="rId17"/>
    <p:sldId id="320" r:id="rId18"/>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03447BB-5D67-496B-8E87-E561075AD55C}" styleName="Style foncé 1 - Accentuation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1" autoAdjust="0"/>
    <p:restoredTop sz="94595" autoAdjust="0"/>
  </p:normalViewPr>
  <p:slideViewPr>
    <p:cSldViewPr>
      <p:cViewPr>
        <p:scale>
          <a:sx n="70" d="100"/>
          <a:sy n="70" d="100"/>
        </p:scale>
        <p:origin x="-115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B32C81-B91A-4FBB-95F4-2B3D7F37743F}"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fr-FR"/>
        </a:p>
      </dgm:t>
    </dgm:pt>
    <dgm:pt modelId="{284A38FD-28DD-4124-901C-EAE1B3B1F091}">
      <dgm:prSet phldrT="[Texte]"/>
      <dgm:spPr>
        <a:solidFill>
          <a:srgbClr val="FF0000"/>
        </a:solidFill>
      </dgm:spPr>
      <dgm:t>
        <a:bodyPr/>
        <a:lstStyle/>
        <a:p>
          <a:r>
            <a:rPr lang="fr-FR" b="1" dirty="0" smtClean="0"/>
            <a:t>DANGER</a:t>
          </a:r>
          <a:endParaRPr lang="fr-FR" b="1" dirty="0"/>
        </a:p>
      </dgm:t>
    </dgm:pt>
    <dgm:pt modelId="{22CC932B-999E-43FA-AA33-B5B1E161CF0F}" type="parTrans" cxnId="{D74AAD99-15B9-4C64-BDEF-94EDA887DE0C}">
      <dgm:prSet/>
      <dgm:spPr/>
      <dgm:t>
        <a:bodyPr/>
        <a:lstStyle/>
        <a:p>
          <a:endParaRPr lang="fr-FR"/>
        </a:p>
      </dgm:t>
    </dgm:pt>
    <dgm:pt modelId="{1FD5B8D8-A32B-4F88-BF03-DBFD332B8699}" type="sibTrans" cxnId="{D74AAD99-15B9-4C64-BDEF-94EDA887DE0C}">
      <dgm:prSet/>
      <dgm:spPr/>
      <dgm:t>
        <a:bodyPr/>
        <a:lstStyle/>
        <a:p>
          <a:endParaRPr lang="fr-FR"/>
        </a:p>
      </dgm:t>
    </dgm:pt>
    <dgm:pt modelId="{6E6E7905-ED28-403E-A452-A5AA7356316C}">
      <dgm:prSet phldrT="[Texte]"/>
      <dgm:spPr/>
      <dgm:t>
        <a:bodyPr/>
        <a:lstStyle/>
        <a:p>
          <a:r>
            <a:rPr lang="fr-FR" dirty="0" smtClean="0"/>
            <a:t>Augmentation des dépenses carburant</a:t>
          </a:r>
          <a:endParaRPr lang="fr-FR" dirty="0"/>
        </a:p>
      </dgm:t>
    </dgm:pt>
    <dgm:pt modelId="{A43EBC99-E77C-44AB-971E-649C00F76744}" type="parTrans" cxnId="{12AA2724-93BD-4374-ACFD-D3F3C20E8137}">
      <dgm:prSet/>
      <dgm:spPr/>
      <dgm:t>
        <a:bodyPr/>
        <a:lstStyle/>
        <a:p>
          <a:endParaRPr lang="fr-FR"/>
        </a:p>
      </dgm:t>
    </dgm:pt>
    <dgm:pt modelId="{FA112FA3-6880-4DD6-8B5E-CF787028B39B}" type="sibTrans" cxnId="{12AA2724-93BD-4374-ACFD-D3F3C20E8137}">
      <dgm:prSet/>
      <dgm:spPr/>
      <dgm:t>
        <a:bodyPr/>
        <a:lstStyle/>
        <a:p>
          <a:endParaRPr lang="fr-FR"/>
        </a:p>
      </dgm:t>
    </dgm:pt>
    <dgm:pt modelId="{4925341E-DD11-47D0-878B-1A17A47B64ED}">
      <dgm:prSet phldrT="[Texte]"/>
      <dgm:spPr/>
      <dgm:t>
        <a:bodyPr/>
        <a:lstStyle/>
        <a:p>
          <a:r>
            <a:rPr lang="fr-FR" dirty="0" smtClean="0"/>
            <a:t>Crise financière</a:t>
          </a:r>
          <a:endParaRPr lang="fr-FR" dirty="0"/>
        </a:p>
      </dgm:t>
    </dgm:pt>
    <dgm:pt modelId="{DEF73868-6938-457C-84CE-DB189403AFD1}" type="parTrans" cxnId="{412999C9-6AC9-4EB2-BEE5-90C8AF90DD09}">
      <dgm:prSet/>
      <dgm:spPr/>
      <dgm:t>
        <a:bodyPr/>
        <a:lstStyle/>
        <a:p>
          <a:endParaRPr lang="fr-FR"/>
        </a:p>
      </dgm:t>
    </dgm:pt>
    <dgm:pt modelId="{0ED0E181-5719-44C1-9195-445041AB1E76}" type="sibTrans" cxnId="{412999C9-6AC9-4EB2-BEE5-90C8AF90DD09}">
      <dgm:prSet/>
      <dgm:spPr/>
      <dgm:t>
        <a:bodyPr/>
        <a:lstStyle/>
        <a:p>
          <a:endParaRPr lang="fr-FR"/>
        </a:p>
      </dgm:t>
    </dgm:pt>
    <dgm:pt modelId="{922C34C9-F426-42D2-9A59-A12DF5BF5E14}">
      <dgm:prSet phldrT="[Texte]"/>
      <dgm:spPr/>
      <dgm:t>
        <a:bodyPr/>
        <a:lstStyle/>
        <a:p>
          <a:r>
            <a:rPr lang="fr-FR" dirty="0" smtClean="0"/>
            <a:t>Augmentation des charges d’exploitation </a:t>
          </a:r>
          <a:endParaRPr lang="fr-FR" dirty="0"/>
        </a:p>
      </dgm:t>
    </dgm:pt>
    <dgm:pt modelId="{D17A90B5-9CA1-40D5-AB95-42F2A3CC3144}" type="parTrans" cxnId="{82C62D89-2C80-4A35-916C-105C000F62A6}">
      <dgm:prSet/>
      <dgm:spPr/>
      <dgm:t>
        <a:bodyPr/>
        <a:lstStyle/>
        <a:p>
          <a:endParaRPr lang="fr-FR"/>
        </a:p>
      </dgm:t>
    </dgm:pt>
    <dgm:pt modelId="{76C8B2E1-E1EA-4A9E-96B0-CCE83905DFD7}" type="sibTrans" cxnId="{82C62D89-2C80-4A35-916C-105C000F62A6}">
      <dgm:prSet/>
      <dgm:spPr/>
      <dgm:t>
        <a:bodyPr/>
        <a:lstStyle/>
        <a:p>
          <a:endParaRPr lang="fr-FR"/>
        </a:p>
      </dgm:t>
    </dgm:pt>
    <dgm:pt modelId="{6B002F1A-16B0-4C6E-BB8C-225EADE34582}">
      <dgm:prSet/>
      <dgm:spPr/>
      <dgm:t>
        <a:bodyPr/>
        <a:lstStyle/>
        <a:p>
          <a:r>
            <a:rPr lang="fr-FR" dirty="0" smtClean="0"/>
            <a:t>Baisse des recettes  (</a:t>
          </a:r>
          <a:r>
            <a:rPr lang="fr-FR" dirty="0" err="1" smtClean="0"/>
            <a:t>low</a:t>
          </a:r>
          <a:r>
            <a:rPr lang="fr-FR" dirty="0" smtClean="0"/>
            <a:t> </a:t>
          </a:r>
          <a:r>
            <a:rPr lang="fr-FR" dirty="0" err="1" smtClean="0"/>
            <a:t>cost</a:t>
          </a:r>
          <a:r>
            <a:rPr lang="fr-FR" dirty="0" smtClean="0"/>
            <a:t>, Open </a:t>
          </a:r>
          <a:r>
            <a:rPr lang="fr-FR" dirty="0" err="1" smtClean="0"/>
            <a:t>Sky</a:t>
          </a:r>
          <a:r>
            <a:rPr lang="fr-FR" dirty="0" smtClean="0"/>
            <a:t>)</a:t>
          </a:r>
          <a:endParaRPr lang="fr-FR" dirty="0"/>
        </a:p>
      </dgm:t>
    </dgm:pt>
    <dgm:pt modelId="{0E510C78-D51B-4716-AFD8-839C82FD2381}" type="parTrans" cxnId="{745EE52A-62AC-4E69-8671-126670515392}">
      <dgm:prSet/>
      <dgm:spPr/>
      <dgm:t>
        <a:bodyPr/>
        <a:lstStyle/>
        <a:p>
          <a:endParaRPr lang="fr-FR"/>
        </a:p>
      </dgm:t>
    </dgm:pt>
    <dgm:pt modelId="{953DA09C-CD54-4C78-B0A4-9165FF5BFD70}" type="sibTrans" cxnId="{745EE52A-62AC-4E69-8671-126670515392}">
      <dgm:prSet/>
      <dgm:spPr/>
      <dgm:t>
        <a:bodyPr/>
        <a:lstStyle/>
        <a:p>
          <a:endParaRPr lang="fr-FR"/>
        </a:p>
      </dgm:t>
    </dgm:pt>
    <dgm:pt modelId="{A7FDAAF0-3104-440A-A6EC-314544063597}">
      <dgm:prSet/>
      <dgm:spPr/>
      <dgm:t>
        <a:bodyPr/>
        <a:lstStyle/>
        <a:p>
          <a:r>
            <a:rPr lang="fr-FR" dirty="0" smtClean="0"/>
            <a:t>Renouvellement Flottes </a:t>
          </a:r>
          <a:endParaRPr lang="fr-FR" dirty="0"/>
        </a:p>
      </dgm:t>
    </dgm:pt>
    <dgm:pt modelId="{DB9B739E-D5E5-46DE-8E6C-EFA1F1A17561}" type="parTrans" cxnId="{23CB5050-B3C6-40B2-955B-B01C0A5C3305}">
      <dgm:prSet/>
      <dgm:spPr/>
      <dgm:t>
        <a:bodyPr/>
        <a:lstStyle/>
        <a:p>
          <a:endParaRPr lang="fr-FR"/>
        </a:p>
      </dgm:t>
    </dgm:pt>
    <dgm:pt modelId="{CCF31CC9-0BB6-461D-9B99-830A6C35AAED}" type="sibTrans" cxnId="{23CB5050-B3C6-40B2-955B-B01C0A5C3305}">
      <dgm:prSet/>
      <dgm:spPr/>
      <dgm:t>
        <a:bodyPr/>
        <a:lstStyle/>
        <a:p>
          <a:endParaRPr lang="fr-FR"/>
        </a:p>
      </dgm:t>
    </dgm:pt>
    <dgm:pt modelId="{B86D5F79-0D36-44DB-AD00-23FE402A6959}" type="pres">
      <dgm:prSet presAssocID="{0BB32C81-B91A-4FBB-95F4-2B3D7F37743F}" presName="cycle" presStyleCnt="0">
        <dgm:presLayoutVars>
          <dgm:chMax val="1"/>
          <dgm:dir/>
          <dgm:animLvl val="ctr"/>
          <dgm:resizeHandles val="exact"/>
        </dgm:presLayoutVars>
      </dgm:prSet>
      <dgm:spPr/>
      <dgm:t>
        <a:bodyPr/>
        <a:lstStyle/>
        <a:p>
          <a:endParaRPr lang="fr-FR"/>
        </a:p>
      </dgm:t>
    </dgm:pt>
    <dgm:pt modelId="{3F55C88F-96D8-452D-A0A0-14902894FC58}" type="pres">
      <dgm:prSet presAssocID="{284A38FD-28DD-4124-901C-EAE1B3B1F091}" presName="centerShape" presStyleLbl="node0" presStyleIdx="0" presStyleCnt="1"/>
      <dgm:spPr/>
      <dgm:t>
        <a:bodyPr/>
        <a:lstStyle/>
        <a:p>
          <a:endParaRPr lang="fr-FR"/>
        </a:p>
      </dgm:t>
    </dgm:pt>
    <dgm:pt modelId="{11B4C31A-8334-44DC-8A32-4D5CA9D45A26}" type="pres">
      <dgm:prSet presAssocID="{A43EBC99-E77C-44AB-971E-649C00F76744}" presName="parTrans" presStyleLbl="bgSibTrans2D1" presStyleIdx="0" presStyleCnt="5"/>
      <dgm:spPr/>
      <dgm:t>
        <a:bodyPr/>
        <a:lstStyle/>
        <a:p>
          <a:endParaRPr lang="fr-FR"/>
        </a:p>
      </dgm:t>
    </dgm:pt>
    <dgm:pt modelId="{658D8C34-339C-4D7A-B51D-2EC40A0B87C2}" type="pres">
      <dgm:prSet presAssocID="{6E6E7905-ED28-403E-A452-A5AA7356316C}" presName="node" presStyleLbl="node1" presStyleIdx="0" presStyleCnt="5">
        <dgm:presLayoutVars>
          <dgm:bulletEnabled val="1"/>
        </dgm:presLayoutVars>
      </dgm:prSet>
      <dgm:spPr/>
      <dgm:t>
        <a:bodyPr/>
        <a:lstStyle/>
        <a:p>
          <a:endParaRPr lang="fr-FR"/>
        </a:p>
      </dgm:t>
    </dgm:pt>
    <dgm:pt modelId="{76B2FD8A-F475-43C5-B773-4BFC4B3AFAFA}" type="pres">
      <dgm:prSet presAssocID="{0E510C78-D51B-4716-AFD8-839C82FD2381}" presName="parTrans" presStyleLbl="bgSibTrans2D1" presStyleIdx="1" presStyleCnt="5"/>
      <dgm:spPr/>
      <dgm:t>
        <a:bodyPr/>
        <a:lstStyle/>
        <a:p>
          <a:endParaRPr lang="fr-FR"/>
        </a:p>
      </dgm:t>
    </dgm:pt>
    <dgm:pt modelId="{BC2641B9-0E06-4D5C-84EE-041258AA6747}" type="pres">
      <dgm:prSet presAssocID="{6B002F1A-16B0-4C6E-BB8C-225EADE34582}" presName="node" presStyleLbl="node1" presStyleIdx="1" presStyleCnt="5">
        <dgm:presLayoutVars>
          <dgm:bulletEnabled val="1"/>
        </dgm:presLayoutVars>
      </dgm:prSet>
      <dgm:spPr/>
      <dgm:t>
        <a:bodyPr/>
        <a:lstStyle/>
        <a:p>
          <a:endParaRPr lang="fr-FR"/>
        </a:p>
      </dgm:t>
    </dgm:pt>
    <dgm:pt modelId="{F3541404-6ED4-4E16-98BA-906DF57A00A4}" type="pres">
      <dgm:prSet presAssocID="{DEF73868-6938-457C-84CE-DB189403AFD1}" presName="parTrans" presStyleLbl="bgSibTrans2D1" presStyleIdx="2" presStyleCnt="5"/>
      <dgm:spPr/>
      <dgm:t>
        <a:bodyPr/>
        <a:lstStyle/>
        <a:p>
          <a:endParaRPr lang="fr-FR"/>
        </a:p>
      </dgm:t>
    </dgm:pt>
    <dgm:pt modelId="{CAD248BA-A8B9-482B-84A7-438D93DB667C}" type="pres">
      <dgm:prSet presAssocID="{4925341E-DD11-47D0-878B-1A17A47B64ED}" presName="node" presStyleLbl="node1" presStyleIdx="2" presStyleCnt="5">
        <dgm:presLayoutVars>
          <dgm:bulletEnabled val="1"/>
        </dgm:presLayoutVars>
      </dgm:prSet>
      <dgm:spPr/>
      <dgm:t>
        <a:bodyPr/>
        <a:lstStyle/>
        <a:p>
          <a:endParaRPr lang="fr-FR"/>
        </a:p>
      </dgm:t>
    </dgm:pt>
    <dgm:pt modelId="{21951BE3-7190-412A-9D51-5DE2AF6FACB3}" type="pres">
      <dgm:prSet presAssocID="{D17A90B5-9CA1-40D5-AB95-42F2A3CC3144}" presName="parTrans" presStyleLbl="bgSibTrans2D1" presStyleIdx="3" presStyleCnt="5"/>
      <dgm:spPr/>
      <dgm:t>
        <a:bodyPr/>
        <a:lstStyle/>
        <a:p>
          <a:endParaRPr lang="fr-FR"/>
        </a:p>
      </dgm:t>
    </dgm:pt>
    <dgm:pt modelId="{C7A92ABD-48D2-4715-8A72-04372C2C969B}" type="pres">
      <dgm:prSet presAssocID="{922C34C9-F426-42D2-9A59-A12DF5BF5E14}" presName="node" presStyleLbl="node1" presStyleIdx="3" presStyleCnt="5">
        <dgm:presLayoutVars>
          <dgm:bulletEnabled val="1"/>
        </dgm:presLayoutVars>
      </dgm:prSet>
      <dgm:spPr/>
      <dgm:t>
        <a:bodyPr/>
        <a:lstStyle/>
        <a:p>
          <a:endParaRPr lang="fr-FR"/>
        </a:p>
      </dgm:t>
    </dgm:pt>
    <dgm:pt modelId="{46D3A7E6-38E7-4C51-AA4B-31950F3F26B6}" type="pres">
      <dgm:prSet presAssocID="{DB9B739E-D5E5-46DE-8E6C-EFA1F1A17561}" presName="parTrans" presStyleLbl="bgSibTrans2D1" presStyleIdx="4" presStyleCnt="5"/>
      <dgm:spPr/>
      <dgm:t>
        <a:bodyPr/>
        <a:lstStyle/>
        <a:p>
          <a:endParaRPr lang="fr-FR"/>
        </a:p>
      </dgm:t>
    </dgm:pt>
    <dgm:pt modelId="{35525EDE-A6A3-44EE-828D-E94CE7807D2B}" type="pres">
      <dgm:prSet presAssocID="{A7FDAAF0-3104-440A-A6EC-314544063597}" presName="node" presStyleLbl="node1" presStyleIdx="4" presStyleCnt="5">
        <dgm:presLayoutVars>
          <dgm:bulletEnabled val="1"/>
        </dgm:presLayoutVars>
      </dgm:prSet>
      <dgm:spPr/>
      <dgm:t>
        <a:bodyPr/>
        <a:lstStyle/>
        <a:p>
          <a:endParaRPr lang="fr-FR"/>
        </a:p>
      </dgm:t>
    </dgm:pt>
  </dgm:ptLst>
  <dgm:cxnLst>
    <dgm:cxn modelId="{12AA2724-93BD-4374-ACFD-D3F3C20E8137}" srcId="{284A38FD-28DD-4124-901C-EAE1B3B1F091}" destId="{6E6E7905-ED28-403E-A452-A5AA7356316C}" srcOrd="0" destOrd="0" parTransId="{A43EBC99-E77C-44AB-971E-649C00F76744}" sibTransId="{FA112FA3-6880-4DD6-8B5E-CF787028B39B}"/>
    <dgm:cxn modelId="{8C03999D-492A-4A72-96F8-6EE7AF225CC4}" type="presOf" srcId="{D17A90B5-9CA1-40D5-AB95-42F2A3CC3144}" destId="{21951BE3-7190-412A-9D51-5DE2AF6FACB3}" srcOrd="0" destOrd="0" presId="urn:microsoft.com/office/officeart/2005/8/layout/radial4"/>
    <dgm:cxn modelId="{23CB5050-B3C6-40B2-955B-B01C0A5C3305}" srcId="{284A38FD-28DD-4124-901C-EAE1B3B1F091}" destId="{A7FDAAF0-3104-440A-A6EC-314544063597}" srcOrd="4" destOrd="0" parTransId="{DB9B739E-D5E5-46DE-8E6C-EFA1F1A17561}" sibTransId="{CCF31CC9-0BB6-461D-9B99-830A6C35AAED}"/>
    <dgm:cxn modelId="{B55D50D8-F104-4E7C-9B82-1A044EC97B0D}" type="presOf" srcId="{284A38FD-28DD-4124-901C-EAE1B3B1F091}" destId="{3F55C88F-96D8-452D-A0A0-14902894FC58}" srcOrd="0" destOrd="0" presId="urn:microsoft.com/office/officeart/2005/8/layout/radial4"/>
    <dgm:cxn modelId="{D74AAD99-15B9-4C64-BDEF-94EDA887DE0C}" srcId="{0BB32C81-B91A-4FBB-95F4-2B3D7F37743F}" destId="{284A38FD-28DD-4124-901C-EAE1B3B1F091}" srcOrd="0" destOrd="0" parTransId="{22CC932B-999E-43FA-AA33-B5B1E161CF0F}" sibTransId="{1FD5B8D8-A32B-4F88-BF03-DBFD332B8699}"/>
    <dgm:cxn modelId="{2C50245C-242B-4F43-8F17-E67A4637DA3A}" type="presOf" srcId="{DB9B739E-D5E5-46DE-8E6C-EFA1F1A17561}" destId="{46D3A7E6-38E7-4C51-AA4B-31950F3F26B6}" srcOrd="0" destOrd="0" presId="urn:microsoft.com/office/officeart/2005/8/layout/radial4"/>
    <dgm:cxn modelId="{EDE8E95A-3CF2-4A95-BF1F-95CDEC625554}" type="presOf" srcId="{6E6E7905-ED28-403E-A452-A5AA7356316C}" destId="{658D8C34-339C-4D7A-B51D-2EC40A0B87C2}" srcOrd="0" destOrd="0" presId="urn:microsoft.com/office/officeart/2005/8/layout/radial4"/>
    <dgm:cxn modelId="{FD388E8E-8AE3-410A-81F4-0643B3F4EE42}" type="presOf" srcId="{A43EBC99-E77C-44AB-971E-649C00F76744}" destId="{11B4C31A-8334-44DC-8A32-4D5CA9D45A26}" srcOrd="0" destOrd="0" presId="urn:microsoft.com/office/officeart/2005/8/layout/radial4"/>
    <dgm:cxn modelId="{A739E093-D633-467A-808F-81D98AD1969A}" type="presOf" srcId="{6B002F1A-16B0-4C6E-BB8C-225EADE34582}" destId="{BC2641B9-0E06-4D5C-84EE-041258AA6747}" srcOrd="0" destOrd="0" presId="urn:microsoft.com/office/officeart/2005/8/layout/radial4"/>
    <dgm:cxn modelId="{745EE52A-62AC-4E69-8671-126670515392}" srcId="{284A38FD-28DD-4124-901C-EAE1B3B1F091}" destId="{6B002F1A-16B0-4C6E-BB8C-225EADE34582}" srcOrd="1" destOrd="0" parTransId="{0E510C78-D51B-4716-AFD8-839C82FD2381}" sibTransId="{953DA09C-CD54-4C78-B0A4-9165FF5BFD70}"/>
    <dgm:cxn modelId="{EAE7CAE1-2326-4B3D-9342-341FB111D946}" type="presOf" srcId="{0E510C78-D51B-4716-AFD8-839C82FD2381}" destId="{76B2FD8A-F475-43C5-B773-4BFC4B3AFAFA}" srcOrd="0" destOrd="0" presId="urn:microsoft.com/office/officeart/2005/8/layout/radial4"/>
    <dgm:cxn modelId="{412999C9-6AC9-4EB2-BEE5-90C8AF90DD09}" srcId="{284A38FD-28DD-4124-901C-EAE1B3B1F091}" destId="{4925341E-DD11-47D0-878B-1A17A47B64ED}" srcOrd="2" destOrd="0" parTransId="{DEF73868-6938-457C-84CE-DB189403AFD1}" sibTransId="{0ED0E181-5719-44C1-9195-445041AB1E76}"/>
    <dgm:cxn modelId="{54F6151D-ECEE-4BA5-92EB-7A07823C2D99}" type="presOf" srcId="{0BB32C81-B91A-4FBB-95F4-2B3D7F37743F}" destId="{B86D5F79-0D36-44DB-AD00-23FE402A6959}" srcOrd="0" destOrd="0" presId="urn:microsoft.com/office/officeart/2005/8/layout/radial4"/>
    <dgm:cxn modelId="{49B03550-FD76-4B4E-96BF-669DDF564A2E}" type="presOf" srcId="{922C34C9-F426-42D2-9A59-A12DF5BF5E14}" destId="{C7A92ABD-48D2-4715-8A72-04372C2C969B}" srcOrd="0" destOrd="0" presId="urn:microsoft.com/office/officeart/2005/8/layout/radial4"/>
    <dgm:cxn modelId="{601C6817-7FBA-449D-8474-FF8CF0DEBC9F}" type="presOf" srcId="{DEF73868-6938-457C-84CE-DB189403AFD1}" destId="{F3541404-6ED4-4E16-98BA-906DF57A00A4}" srcOrd="0" destOrd="0" presId="urn:microsoft.com/office/officeart/2005/8/layout/radial4"/>
    <dgm:cxn modelId="{515C38D8-6D62-4817-B257-E5FACBF0FCF3}" type="presOf" srcId="{A7FDAAF0-3104-440A-A6EC-314544063597}" destId="{35525EDE-A6A3-44EE-828D-E94CE7807D2B}" srcOrd="0" destOrd="0" presId="urn:microsoft.com/office/officeart/2005/8/layout/radial4"/>
    <dgm:cxn modelId="{0B7BE736-3EF7-4B6C-BFC8-B88437D9D2C3}" type="presOf" srcId="{4925341E-DD11-47D0-878B-1A17A47B64ED}" destId="{CAD248BA-A8B9-482B-84A7-438D93DB667C}" srcOrd="0" destOrd="0" presId="urn:microsoft.com/office/officeart/2005/8/layout/radial4"/>
    <dgm:cxn modelId="{82C62D89-2C80-4A35-916C-105C000F62A6}" srcId="{284A38FD-28DD-4124-901C-EAE1B3B1F091}" destId="{922C34C9-F426-42D2-9A59-A12DF5BF5E14}" srcOrd="3" destOrd="0" parTransId="{D17A90B5-9CA1-40D5-AB95-42F2A3CC3144}" sibTransId="{76C8B2E1-E1EA-4A9E-96B0-CCE83905DFD7}"/>
    <dgm:cxn modelId="{0A391822-2874-4DD3-B04C-5C2CE3EDA674}" type="presParOf" srcId="{B86D5F79-0D36-44DB-AD00-23FE402A6959}" destId="{3F55C88F-96D8-452D-A0A0-14902894FC58}" srcOrd="0" destOrd="0" presId="urn:microsoft.com/office/officeart/2005/8/layout/radial4"/>
    <dgm:cxn modelId="{EE05D821-C9A2-4607-8469-1AE6AB3E0063}" type="presParOf" srcId="{B86D5F79-0D36-44DB-AD00-23FE402A6959}" destId="{11B4C31A-8334-44DC-8A32-4D5CA9D45A26}" srcOrd="1" destOrd="0" presId="urn:microsoft.com/office/officeart/2005/8/layout/radial4"/>
    <dgm:cxn modelId="{95232E27-8D11-4C80-B4CC-648D400AACC0}" type="presParOf" srcId="{B86D5F79-0D36-44DB-AD00-23FE402A6959}" destId="{658D8C34-339C-4D7A-B51D-2EC40A0B87C2}" srcOrd="2" destOrd="0" presId="urn:microsoft.com/office/officeart/2005/8/layout/radial4"/>
    <dgm:cxn modelId="{5A7722D6-02C9-4663-9E3D-E5530D7823C3}" type="presParOf" srcId="{B86D5F79-0D36-44DB-AD00-23FE402A6959}" destId="{76B2FD8A-F475-43C5-B773-4BFC4B3AFAFA}" srcOrd="3" destOrd="0" presId="urn:microsoft.com/office/officeart/2005/8/layout/radial4"/>
    <dgm:cxn modelId="{E9687568-881C-41C3-BE9D-8D8BC6A657BE}" type="presParOf" srcId="{B86D5F79-0D36-44DB-AD00-23FE402A6959}" destId="{BC2641B9-0E06-4D5C-84EE-041258AA6747}" srcOrd="4" destOrd="0" presId="urn:microsoft.com/office/officeart/2005/8/layout/radial4"/>
    <dgm:cxn modelId="{96B85095-49DE-47E3-B0FB-3DFFE2B9E146}" type="presParOf" srcId="{B86D5F79-0D36-44DB-AD00-23FE402A6959}" destId="{F3541404-6ED4-4E16-98BA-906DF57A00A4}" srcOrd="5" destOrd="0" presId="urn:microsoft.com/office/officeart/2005/8/layout/radial4"/>
    <dgm:cxn modelId="{BDA7ACA9-6512-4C92-9162-836EA2D1774F}" type="presParOf" srcId="{B86D5F79-0D36-44DB-AD00-23FE402A6959}" destId="{CAD248BA-A8B9-482B-84A7-438D93DB667C}" srcOrd="6" destOrd="0" presId="urn:microsoft.com/office/officeart/2005/8/layout/radial4"/>
    <dgm:cxn modelId="{5DA0446E-DBA1-4E81-9353-18F820A4587C}" type="presParOf" srcId="{B86D5F79-0D36-44DB-AD00-23FE402A6959}" destId="{21951BE3-7190-412A-9D51-5DE2AF6FACB3}" srcOrd="7" destOrd="0" presId="urn:microsoft.com/office/officeart/2005/8/layout/radial4"/>
    <dgm:cxn modelId="{4B0755D0-3434-44C5-ADAE-9FC54EBCA49B}" type="presParOf" srcId="{B86D5F79-0D36-44DB-AD00-23FE402A6959}" destId="{C7A92ABD-48D2-4715-8A72-04372C2C969B}" srcOrd="8" destOrd="0" presId="urn:microsoft.com/office/officeart/2005/8/layout/radial4"/>
    <dgm:cxn modelId="{C9510808-C9C3-4250-807E-28687F508C8A}" type="presParOf" srcId="{B86D5F79-0D36-44DB-AD00-23FE402A6959}" destId="{46D3A7E6-38E7-4C51-AA4B-31950F3F26B6}" srcOrd="9" destOrd="0" presId="urn:microsoft.com/office/officeart/2005/8/layout/radial4"/>
    <dgm:cxn modelId="{28FA357A-70B1-4192-99B4-860218B469CF}" type="presParOf" srcId="{B86D5F79-0D36-44DB-AD00-23FE402A6959}" destId="{35525EDE-A6A3-44EE-828D-E94CE7807D2B}" srcOrd="10" destOrd="0" presId="urn:microsoft.com/office/officeart/2005/8/layout/radial4"/>
  </dgm:cxnLst>
  <dgm:bg/>
  <dgm:whole/>
</dgm:dataModel>
</file>

<file path=ppt/diagrams/data2.xml><?xml version="1.0" encoding="utf-8"?>
<dgm:dataModel xmlns:dgm="http://schemas.openxmlformats.org/drawingml/2006/diagram" xmlns:a="http://schemas.openxmlformats.org/drawingml/2006/main">
  <dgm:ptLst>
    <dgm:pt modelId="{E8C59400-68CE-46A1-8BFE-2585E605004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173CC588-ECD9-43EC-A204-831B5AAEEA82}">
      <dgm:prSet phldrT="[Texte]" custT="1"/>
      <dgm:spPr/>
      <dgm:t>
        <a:bodyPr/>
        <a:lstStyle/>
        <a:p>
          <a:r>
            <a:rPr lang="fr-FR" sz="2400" dirty="0" smtClean="0"/>
            <a:t>Ces objectifs sont nettement en faveur des compagnies qui exploitent des flottes âgées d’où l’intérêt de la CBDR </a:t>
          </a:r>
          <a:endParaRPr lang="fr-FR" sz="2400" dirty="0"/>
        </a:p>
      </dgm:t>
    </dgm:pt>
    <dgm:pt modelId="{4CF922E7-2422-4803-8DF3-869698ED9995}" type="parTrans" cxnId="{B5531329-0752-49AA-8F4B-2756ED78F02E}">
      <dgm:prSet/>
      <dgm:spPr/>
      <dgm:t>
        <a:bodyPr/>
        <a:lstStyle/>
        <a:p>
          <a:endParaRPr lang="fr-FR"/>
        </a:p>
      </dgm:t>
    </dgm:pt>
    <dgm:pt modelId="{847C35FC-1B93-4EEF-96D4-D66F1AF751FE}" type="sibTrans" cxnId="{B5531329-0752-49AA-8F4B-2756ED78F02E}">
      <dgm:prSet/>
      <dgm:spPr/>
      <dgm:t>
        <a:bodyPr/>
        <a:lstStyle/>
        <a:p>
          <a:endParaRPr lang="fr-FR"/>
        </a:p>
      </dgm:t>
    </dgm:pt>
    <dgm:pt modelId="{78C7183E-1244-4AC8-8174-5156E3CB6C25}" type="pres">
      <dgm:prSet presAssocID="{E8C59400-68CE-46A1-8BFE-2585E605004C}" presName="linear" presStyleCnt="0">
        <dgm:presLayoutVars>
          <dgm:animLvl val="lvl"/>
          <dgm:resizeHandles val="exact"/>
        </dgm:presLayoutVars>
      </dgm:prSet>
      <dgm:spPr/>
      <dgm:t>
        <a:bodyPr/>
        <a:lstStyle/>
        <a:p>
          <a:endParaRPr lang="fr-FR"/>
        </a:p>
      </dgm:t>
    </dgm:pt>
    <dgm:pt modelId="{DED444E7-E3B8-45C0-A2D8-3F7CF5D7D436}" type="pres">
      <dgm:prSet presAssocID="{173CC588-ECD9-43EC-A204-831B5AAEEA82}" presName="parentText" presStyleLbl="node1" presStyleIdx="0" presStyleCnt="1">
        <dgm:presLayoutVars>
          <dgm:chMax val="0"/>
          <dgm:bulletEnabled val="1"/>
        </dgm:presLayoutVars>
      </dgm:prSet>
      <dgm:spPr/>
      <dgm:t>
        <a:bodyPr/>
        <a:lstStyle/>
        <a:p>
          <a:endParaRPr lang="fr-FR"/>
        </a:p>
      </dgm:t>
    </dgm:pt>
  </dgm:ptLst>
  <dgm:cxnLst>
    <dgm:cxn modelId="{1CA1B5C2-B10B-40EF-B136-781E86F20165}" type="presOf" srcId="{173CC588-ECD9-43EC-A204-831B5AAEEA82}" destId="{DED444E7-E3B8-45C0-A2D8-3F7CF5D7D436}" srcOrd="0" destOrd="0" presId="urn:microsoft.com/office/officeart/2005/8/layout/vList2"/>
    <dgm:cxn modelId="{B5531329-0752-49AA-8F4B-2756ED78F02E}" srcId="{E8C59400-68CE-46A1-8BFE-2585E605004C}" destId="{173CC588-ECD9-43EC-A204-831B5AAEEA82}" srcOrd="0" destOrd="0" parTransId="{4CF922E7-2422-4803-8DF3-869698ED9995}" sibTransId="{847C35FC-1B93-4EEF-96D4-D66F1AF751FE}"/>
    <dgm:cxn modelId="{587F987D-FE53-4DA0-9588-335BED741332}" type="presOf" srcId="{E8C59400-68CE-46A1-8BFE-2585E605004C}" destId="{78C7183E-1244-4AC8-8174-5156E3CB6C25}" srcOrd="0" destOrd="0" presId="urn:microsoft.com/office/officeart/2005/8/layout/vList2"/>
    <dgm:cxn modelId="{23F5C8AB-27AE-4C41-8091-80688BDA25BF}" type="presParOf" srcId="{78C7183E-1244-4AC8-8174-5156E3CB6C25}" destId="{DED444E7-E3B8-45C0-A2D8-3F7CF5D7D436}" srcOrd="0" destOrd="0" presId="urn:microsoft.com/office/officeart/2005/8/layout/vList2"/>
  </dgm:cxnLst>
  <dgm:bg>
    <a:gradFill flip="none" rotWithShape="1">
      <a:gsLst>
        <a:gs pos="0">
          <a:srgbClr val="000082"/>
        </a:gs>
        <a:gs pos="30000">
          <a:srgbClr val="66008F"/>
        </a:gs>
        <a:gs pos="64999">
          <a:srgbClr val="BA0066"/>
        </a:gs>
        <a:gs pos="89999">
          <a:srgbClr val="FF0000"/>
        </a:gs>
        <a:gs pos="100000">
          <a:srgbClr val="FF8200"/>
        </a:gs>
      </a:gsLst>
      <a:lin ang="5400000" scaled="0"/>
      <a:tileRect/>
    </a:gradFill>
  </dgm:bg>
  <dgm:whole/>
</dgm:dataModel>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D4E74E59-B3C8-460F-982D-122957EFC2F5}" type="datetimeFigureOut">
              <a:rPr lang="fr-FR"/>
              <a:pPr>
                <a:defRPr/>
              </a:pPr>
              <a:t>24/06/2010</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330C44B4-D256-4CDB-86D3-BBD361344478}"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A864BD9-8AD1-467A-A0FF-012B1524FF1D}" type="slidenum">
              <a:rPr lang="en-US" smtClean="0">
                <a:cs typeface="Arial" charset="0"/>
              </a:rPr>
              <a:pPr/>
              <a:t>10</a:t>
            </a:fld>
            <a:endParaRPr 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fld id="{9A6F5280-2825-4B84-BEE1-893908CB1544}" type="datetimeFigureOut">
              <a:rPr lang="fr-FR"/>
              <a:pPr>
                <a:defRPr/>
              </a:pPr>
              <a:t>24/06/2010</a:t>
            </a:fld>
            <a:endParaRPr lang="fr-FR" dirty="0"/>
          </a:p>
        </p:txBody>
      </p:sp>
      <p:sp>
        <p:nvSpPr>
          <p:cNvPr id="5" name="Espace réservé du pied de page 18"/>
          <p:cNvSpPr>
            <a:spLocks noGrp="1"/>
          </p:cNvSpPr>
          <p:nvPr>
            <p:ph type="ftr" sz="quarter" idx="11"/>
          </p:nvPr>
        </p:nvSpPr>
        <p:spPr/>
        <p:txBody>
          <a:bodyPr/>
          <a:lstStyle>
            <a:lvl1pPr>
              <a:defRPr/>
            </a:lvl1pPr>
          </a:lstStyle>
          <a:p>
            <a:pPr>
              <a:defRPr/>
            </a:pPr>
            <a:endParaRPr lang="fr-FR"/>
          </a:p>
        </p:txBody>
      </p:sp>
      <p:sp>
        <p:nvSpPr>
          <p:cNvPr id="6" name="Espace réservé du numéro de diapositive 26"/>
          <p:cNvSpPr>
            <a:spLocks noGrp="1"/>
          </p:cNvSpPr>
          <p:nvPr>
            <p:ph type="sldNum" sz="quarter" idx="12"/>
          </p:nvPr>
        </p:nvSpPr>
        <p:spPr/>
        <p:txBody>
          <a:bodyPr/>
          <a:lstStyle>
            <a:lvl1pPr>
              <a:defRPr/>
            </a:lvl1pPr>
          </a:lstStyle>
          <a:p>
            <a:pPr>
              <a:defRPr/>
            </a:pPr>
            <a:fld id="{571CB508-5592-49DA-95E2-B3A82219B5B4}" type="slidenum">
              <a:rPr lang="fr-FR"/>
              <a:pPr>
                <a:defRPr/>
              </a:pPr>
              <a:t>‹N°›</a:t>
            </a:fld>
            <a:endParaRPr lang="fr-FR" dirty="0"/>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F121F507-96A0-4EBD-B0C1-BFC82BE2236C}" type="datetimeFigureOut">
              <a:rPr lang="fr-FR"/>
              <a:pPr>
                <a:defRPr/>
              </a:pPr>
              <a:t>24/06/2010</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17554948-D29E-4C84-A476-440F3D611378}" type="slidenum">
              <a:rPr lang="fr-FR"/>
              <a:pPr>
                <a:defRPr/>
              </a:pPr>
              <a:t>‹N°›</a:t>
            </a:fld>
            <a:endParaRPr lang="fr-FR" dirty="0"/>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756C8E9A-CE47-4042-A0DA-EAB9767E5D32}" type="datetimeFigureOut">
              <a:rPr lang="fr-FR"/>
              <a:pPr>
                <a:defRPr/>
              </a:pPr>
              <a:t>24/06/2010</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06F79F0B-343A-4B12-B98D-B2A3ACE83C95}" type="slidenum">
              <a:rPr lang="fr-FR"/>
              <a:pPr>
                <a:defRPr/>
              </a:pPr>
              <a:t>‹N°›</a:t>
            </a:fld>
            <a:endParaRPr lang="fr-FR" dirty="0"/>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2D12309B-7F0B-4C58-A98C-B768F7AF19E9}" type="datetimeFigureOut">
              <a:rPr lang="fr-FR"/>
              <a:pPr>
                <a:defRPr/>
              </a:pPr>
              <a:t>24/06/2010</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BB425DB2-3621-44F2-A3A3-0A57F35BD95D}" type="slidenum">
              <a:rPr lang="fr-FR"/>
              <a:pPr>
                <a:defRPr/>
              </a:pPr>
              <a:t>‹N°›</a:t>
            </a:fld>
            <a:endParaRPr lang="fr-FR" dirty="0"/>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730EEEE9-BA1F-4CDD-BB3A-3807EF1DEA90}" type="datetimeFigureOut">
              <a:rPr lang="fr-FR"/>
              <a:pPr>
                <a:defRPr/>
              </a:pPr>
              <a:t>24/06/2010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3DA9C4B-3496-4A95-8354-0C5751EAC091}" type="slidenum">
              <a:rPr lang="fr-FR"/>
              <a:pPr>
                <a:defRPr/>
              </a:pPr>
              <a:t>‹N°›</a:t>
            </a:fld>
            <a:endParaRPr lang="fr-FR" dirty="0"/>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04C3F214-BDFD-4FBE-9E92-A3574155228D}" type="datetimeFigureOut">
              <a:rPr lang="fr-FR"/>
              <a:pPr>
                <a:defRPr/>
              </a:pPr>
              <a:t>24/06/2010</a:t>
            </a:fld>
            <a:endParaRPr lang="fr-FR" dirty="0"/>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F83E6973-31E1-4DFB-A366-F6046027656B}" type="slidenum">
              <a:rPr lang="fr-FR"/>
              <a:pPr>
                <a:defRPr/>
              </a:pPr>
              <a:t>‹N°›</a:t>
            </a:fld>
            <a:endParaRPr lang="fr-FR" dirty="0"/>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fld id="{622DDA19-D3F8-4EFB-8D54-98D0BB0C0E3B}" type="datetimeFigureOut">
              <a:rPr lang="fr-FR"/>
              <a:pPr>
                <a:defRPr/>
              </a:pPr>
              <a:t>24/06/2010</a:t>
            </a:fld>
            <a:endParaRPr lang="fr-FR" dirty="0"/>
          </a:p>
        </p:txBody>
      </p:sp>
      <p:sp>
        <p:nvSpPr>
          <p:cNvPr id="8" name="Espace réservé du pied de page 21"/>
          <p:cNvSpPr>
            <a:spLocks noGrp="1"/>
          </p:cNvSpPr>
          <p:nvPr>
            <p:ph type="ftr" sz="quarter" idx="11"/>
          </p:nvPr>
        </p:nvSpPr>
        <p:spPr/>
        <p:txBody>
          <a:bodyPr/>
          <a:lstStyle>
            <a:lvl1pPr>
              <a:defRPr/>
            </a:lvl1pPr>
          </a:lstStyle>
          <a:p>
            <a:pPr>
              <a:defRPr/>
            </a:pPr>
            <a:endParaRPr lang="fr-FR"/>
          </a:p>
        </p:txBody>
      </p:sp>
      <p:sp>
        <p:nvSpPr>
          <p:cNvPr id="9" name="Espace réservé du numéro de diapositive 17"/>
          <p:cNvSpPr>
            <a:spLocks noGrp="1"/>
          </p:cNvSpPr>
          <p:nvPr>
            <p:ph type="sldNum" sz="quarter" idx="12"/>
          </p:nvPr>
        </p:nvSpPr>
        <p:spPr/>
        <p:txBody>
          <a:bodyPr/>
          <a:lstStyle>
            <a:lvl1pPr>
              <a:defRPr/>
            </a:lvl1pPr>
          </a:lstStyle>
          <a:p>
            <a:pPr>
              <a:defRPr/>
            </a:pPr>
            <a:fld id="{BEEDB58D-464D-48D6-A623-F260F5B452E7}" type="slidenum">
              <a:rPr lang="fr-FR"/>
              <a:pPr>
                <a:defRPr/>
              </a:pPr>
              <a:t>‹N°›</a:t>
            </a:fld>
            <a:endParaRPr lang="fr-FR" dirty="0"/>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fld id="{4B3F8886-C93A-422C-B662-3244B5C456CB}" type="datetimeFigureOut">
              <a:rPr lang="fr-FR"/>
              <a:pPr>
                <a:defRPr/>
              </a:pPr>
              <a:t>24/06/2010</a:t>
            </a:fld>
            <a:endParaRPr lang="fr-FR" dirty="0"/>
          </a:p>
        </p:txBody>
      </p:sp>
      <p:sp>
        <p:nvSpPr>
          <p:cNvPr id="4" name="Espace réservé du pied de page 21"/>
          <p:cNvSpPr>
            <a:spLocks noGrp="1"/>
          </p:cNvSpPr>
          <p:nvPr>
            <p:ph type="ftr" sz="quarter" idx="11"/>
          </p:nvPr>
        </p:nvSpPr>
        <p:spPr/>
        <p:txBody>
          <a:bodyPr/>
          <a:lstStyle>
            <a:lvl1pPr>
              <a:defRPr/>
            </a:lvl1pPr>
          </a:lstStyle>
          <a:p>
            <a:pPr>
              <a:defRPr/>
            </a:pPr>
            <a:endParaRPr lang="fr-FR"/>
          </a:p>
        </p:txBody>
      </p:sp>
      <p:sp>
        <p:nvSpPr>
          <p:cNvPr id="5" name="Espace réservé du numéro de diapositive 17"/>
          <p:cNvSpPr>
            <a:spLocks noGrp="1"/>
          </p:cNvSpPr>
          <p:nvPr>
            <p:ph type="sldNum" sz="quarter" idx="12"/>
          </p:nvPr>
        </p:nvSpPr>
        <p:spPr/>
        <p:txBody>
          <a:bodyPr/>
          <a:lstStyle>
            <a:lvl1pPr>
              <a:defRPr/>
            </a:lvl1pPr>
          </a:lstStyle>
          <a:p>
            <a:pPr>
              <a:defRPr/>
            </a:pPr>
            <a:fld id="{0D746895-5151-4BDE-8891-EC80870B0731}" type="slidenum">
              <a:rPr lang="fr-FR"/>
              <a:pPr>
                <a:defRPr/>
              </a:pPr>
              <a:t>‹N°›</a:t>
            </a:fld>
            <a:endParaRPr lang="fr-FR" dirty="0"/>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8EB14B24-3711-47CC-8DB0-5099D3DC3AC3}" type="datetimeFigureOut">
              <a:rPr lang="fr-FR"/>
              <a:pPr>
                <a:defRPr/>
              </a:pPr>
              <a:t>24/06/2010</a:t>
            </a:fld>
            <a:endParaRPr lang="fr-FR" dirty="0"/>
          </a:p>
        </p:txBody>
      </p:sp>
      <p:sp>
        <p:nvSpPr>
          <p:cNvPr id="3" name="Espace réservé du pied de page 21"/>
          <p:cNvSpPr>
            <a:spLocks noGrp="1"/>
          </p:cNvSpPr>
          <p:nvPr>
            <p:ph type="ftr" sz="quarter" idx="11"/>
          </p:nvPr>
        </p:nvSpPr>
        <p:spPr/>
        <p:txBody>
          <a:bodyPr/>
          <a:lstStyle>
            <a:lvl1pPr>
              <a:defRPr/>
            </a:lvl1pPr>
          </a:lstStyle>
          <a:p>
            <a:pPr>
              <a:defRPr/>
            </a:pPr>
            <a:endParaRPr lang="fr-FR"/>
          </a:p>
        </p:txBody>
      </p:sp>
      <p:sp>
        <p:nvSpPr>
          <p:cNvPr id="4" name="Espace réservé du numéro de diapositive 17"/>
          <p:cNvSpPr>
            <a:spLocks noGrp="1"/>
          </p:cNvSpPr>
          <p:nvPr>
            <p:ph type="sldNum" sz="quarter" idx="12"/>
          </p:nvPr>
        </p:nvSpPr>
        <p:spPr/>
        <p:txBody>
          <a:bodyPr/>
          <a:lstStyle>
            <a:lvl1pPr>
              <a:defRPr/>
            </a:lvl1pPr>
          </a:lstStyle>
          <a:p>
            <a:pPr>
              <a:defRPr/>
            </a:pPr>
            <a:fld id="{D35B4262-0278-4DB6-BC90-69F4F59E3241}" type="slidenum">
              <a:rPr lang="fr-FR"/>
              <a:pPr>
                <a:defRPr/>
              </a:pPr>
              <a:t>‹N°›</a:t>
            </a:fld>
            <a:endParaRPr lang="fr-FR" dirty="0"/>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E52E7042-32FF-441B-9418-A942A29D6840}" type="datetimeFigureOut">
              <a:rPr lang="fr-FR"/>
              <a:pPr>
                <a:defRPr/>
              </a:pPr>
              <a:t>24/06/2010</a:t>
            </a:fld>
            <a:endParaRPr lang="fr-FR" dirty="0"/>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57CA1B1E-DC55-49B2-9A50-9837225C1413}" type="slidenum">
              <a:rPr lang="fr-FR"/>
              <a:pPr>
                <a:defRPr/>
              </a:pPr>
              <a:t>‹N°›</a:t>
            </a:fld>
            <a:endParaRPr lang="fr-FR" dirty="0"/>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riangle rect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orme libre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orme libre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fld id="{7AE66D31-1469-4B28-9A1B-01D05C040122}" type="datetimeFigureOut">
              <a:rPr lang="fr-FR"/>
              <a:pPr>
                <a:defRPr/>
              </a:pPr>
              <a:t>24/06/2010</a:t>
            </a:fld>
            <a:endParaRPr lang="fr-FR" dirty="0"/>
          </a:p>
        </p:txBody>
      </p:sp>
      <p:sp>
        <p:nvSpPr>
          <p:cNvPr id="10" name="Espace réservé du pied de page 5"/>
          <p:cNvSpPr>
            <a:spLocks noGrp="1"/>
          </p:cNvSpPr>
          <p:nvPr>
            <p:ph type="ftr" sz="quarter" idx="11"/>
          </p:nvPr>
        </p:nvSpPr>
        <p:spPr/>
        <p:txBody>
          <a:bodyPr/>
          <a:lstStyle>
            <a:lvl1pPr>
              <a:defRPr/>
            </a:lvl1pPr>
          </a:lstStyle>
          <a:p>
            <a:pPr>
              <a:defRPr/>
            </a:pPr>
            <a:endParaRPr lang="fr-FR"/>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95BCE517-A9AF-4BE6-BA80-93F8ADD3130D}" type="slidenum">
              <a:rPr lang="fr-FR"/>
              <a:pPr>
                <a:defRPr/>
              </a:pPr>
              <a:t>‹N°›</a:t>
            </a:fld>
            <a:endParaRPr lang="fr-FR" dirty="0"/>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3076"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Cliquez pour modifier le style du titre</a:t>
            </a:r>
            <a:endParaRPr lang="en-US" smtClean="0"/>
          </a:p>
        </p:txBody>
      </p:sp>
      <p:sp>
        <p:nvSpPr>
          <p:cNvPr id="3077"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fld id="{96EB671A-7D6A-4ABA-A5D4-A5D240C218D3}" type="datetimeFigureOut">
              <a:rPr lang="fr-FR"/>
              <a:pPr>
                <a:defRPr/>
              </a:pPr>
              <a:t>24/06/2010</a:t>
            </a:fld>
            <a:endParaRPr lang="fr-FR" dirty="0"/>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defRPr>
            </a:lvl1pPr>
          </a:lstStyle>
          <a:p>
            <a:pPr>
              <a:defRPr/>
            </a:pPr>
            <a:fld id="{F0B2E865-2794-4C02-B70A-B519278EAA71}" type="slidenum">
              <a:rPr lang="fr-FR"/>
              <a:pPr>
                <a:defRPr/>
              </a:pPr>
              <a:t>‹N°›</a:t>
            </a:fld>
            <a:endParaRPr lang="fr-FR" dirty="0"/>
          </a:p>
        </p:txBody>
      </p:sp>
      <p:grpSp>
        <p:nvGrpSpPr>
          <p:cNvPr id="3081"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69" r:id="rId1"/>
    <p:sldLayoutId id="2147483761" r:id="rId2"/>
    <p:sldLayoutId id="2147483770" r:id="rId3"/>
    <p:sldLayoutId id="2147483762" r:id="rId4"/>
    <p:sldLayoutId id="2147483763" r:id="rId5"/>
    <p:sldLayoutId id="2147483764" r:id="rId6"/>
    <p:sldLayoutId id="2147483765" r:id="rId7"/>
    <p:sldLayoutId id="2147483766" r:id="rId8"/>
    <p:sldLayoutId id="2147483771" r:id="rId9"/>
    <p:sldLayoutId id="2147483767" r:id="rId10"/>
    <p:sldLayoutId id="2147483768" r:id="rId11"/>
  </p:sldLayoutIdLst>
  <p:transition>
    <p:dissolve/>
  </p:transition>
  <p:timing>
    <p:tnLst>
      <p:par>
        <p:cTn id="1" dur="indefinite" restart="never" nodeType="tmRoot"/>
      </p:par>
    </p:tn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Feuille_Microsoft_Office_Excel_97-20032.xls"/></Relationships>
</file>

<file path=ppt/slides/_rels/slide11.xml.rels><?xml version="1.0" encoding="UTF-8" standalone="yes"?>
<Relationships xmlns="http://schemas.openxmlformats.org/package/2006/relationships"><Relationship Id="rId3" Type="http://schemas.openxmlformats.org/officeDocument/2006/relationships/oleObject" Target="../embeddings/Feuille_Microsoft_Office_Excel_97-20033.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Feuille_Microsoft_Office_Excel_97-2003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http://avionique.free.fr/IMG/jpg/A350_800_XWB_Tunisair.jpg"/>
          <p:cNvPicPr>
            <a:picLocks noChangeAspect="1" noChangeArrowheads="1"/>
          </p:cNvPicPr>
          <p:nvPr/>
        </p:nvPicPr>
        <p:blipFill>
          <a:blip r:embed="rId2"/>
          <a:srcRect/>
          <a:stretch>
            <a:fillRect/>
          </a:stretch>
        </p:blipFill>
        <p:spPr bwMode="auto">
          <a:xfrm>
            <a:off x="0" y="0"/>
            <a:ext cx="9169400" cy="6858000"/>
          </a:xfrm>
          <a:prstGeom prst="rect">
            <a:avLst/>
          </a:prstGeom>
          <a:noFill/>
          <a:ln w="9525">
            <a:noFill/>
            <a:miter lim="800000"/>
            <a:headEnd/>
            <a:tailEnd/>
          </a:ln>
        </p:spPr>
      </p:pic>
      <p:sp>
        <p:nvSpPr>
          <p:cNvPr id="2" name="Titre 1"/>
          <p:cNvSpPr>
            <a:spLocks noGrp="1"/>
          </p:cNvSpPr>
          <p:nvPr>
            <p:ph type="ctrTitle"/>
          </p:nvPr>
        </p:nvSpPr>
        <p:spPr>
          <a:xfrm>
            <a:off x="571472" y="1500174"/>
            <a:ext cx="7851648" cy="2414606"/>
          </a:xfrm>
        </p:spPr>
        <p:txBody>
          <a:bodyPr>
            <a:noAutofit/>
          </a:bodyPr>
          <a:lstStyle/>
          <a:p>
            <a:pPr eaLnBrk="1" fontAlgn="auto" hangingPunct="1">
              <a:spcAft>
                <a:spcPts val="0"/>
              </a:spcAft>
              <a:defRPr/>
            </a:pPr>
            <a:r>
              <a:rPr lang="fr-FR" sz="5400" dirty="0" smtClean="0">
                <a:solidFill>
                  <a:srgbClr val="FFFF00"/>
                </a:solidFill>
              </a:rPr>
              <a:t>Atelier</a:t>
            </a:r>
            <a:br>
              <a:rPr lang="fr-FR" sz="5400" dirty="0" smtClean="0">
                <a:solidFill>
                  <a:srgbClr val="FFFF00"/>
                </a:solidFill>
              </a:rPr>
            </a:br>
            <a:r>
              <a:rPr lang="fr-FR" sz="5400" dirty="0" smtClean="0">
                <a:solidFill>
                  <a:srgbClr val="FFFF00"/>
                </a:solidFill>
              </a:rPr>
              <a:t> «Contrainte Carbone En Méditerranée »</a:t>
            </a:r>
            <a:endParaRPr lang="fr-FR" sz="4800" dirty="0">
              <a:solidFill>
                <a:srgbClr val="FFFF00"/>
              </a:solidFill>
            </a:endParaRPr>
          </a:p>
        </p:txBody>
      </p:sp>
      <p:sp>
        <p:nvSpPr>
          <p:cNvPr id="7171" name="Sous-titre 2"/>
          <p:cNvSpPr>
            <a:spLocks noGrp="1"/>
          </p:cNvSpPr>
          <p:nvPr>
            <p:ph type="subTitle" idx="1"/>
          </p:nvPr>
        </p:nvSpPr>
        <p:spPr>
          <a:xfrm>
            <a:off x="571500" y="4071938"/>
            <a:ext cx="7854950" cy="1752600"/>
          </a:xfrm>
        </p:spPr>
        <p:txBody>
          <a:bodyPr/>
          <a:lstStyle/>
          <a:p>
            <a:pPr marR="0" eaLnBrk="1" hangingPunct="1"/>
            <a:r>
              <a:rPr lang="fr-FR" b="1" dirty="0" smtClean="0"/>
              <a:t>CDB  Souhaiel DALLEL</a:t>
            </a:r>
          </a:p>
          <a:p>
            <a:pPr marR="0" eaLnBrk="1" hangingPunct="1"/>
            <a:r>
              <a:rPr lang="fr-FR" b="1" dirty="0" smtClean="0"/>
              <a:t>Directeur Entité Environnement </a:t>
            </a:r>
          </a:p>
          <a:p>
            <a:pPr marR="0" eaLnBrk="1" hangingPunct="1"/>
            <a:r>
              <a:rPr lang="fr-FR" b="1" dirty="0" smtClean="0"/>
              <a:t>et Carburant Tunisair</a:t>
            </a:r>
          </a:p>
        </p:txBody>
      </p:sp>
      <p:pic>
        <p:nvPicPr>
          <p:cNvPr id="7172" name="Picture 4"/>
          <p:cNvPicPr>
            <a:picLocks noChangeAspect="1" noChangeArrowheads="1"/>
          </p:cNvPicPr>
          <p:nvPr/>
        </p:nvPicPr>
        <p:blipFill>
          <a:blip r:embed="rId3"/>
          <a:srcRect/>
          <a:stretch>
            <a:fillRect/>
          </a:stretch>
        </p:blipFill>
        <p:spPr bwMode="auto">
          <a:xfrm>
            <a:off x="2857500" y="5643563"/>
            <a:ext cx="3736975" cy="85725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428625" y="500063"/>
            <a:ext cx="8229600" cy="1143000"/>
          </a:xfrm>
        </p:spPr>
        <p:txBody>
          <a:bodyPr/>
          <a:lstStyle/>
          <a:p>
            <a:pPr eaLnBrk="1" hangingPunct="1"/>
            <a:r>
              <a:rPr lang="fr-FR" sz="3600" b="1" dirty="0" smtClean="0"/>
              <a:t>Pertes des compagnies aériennes</a:t>
            </a:r>
            <a:endParaRPr lang="en-US" sz="2800" b="1" u="sng" dirty="0" smtClean="0"/>
          </a:p>
        </p:txBody>
      </p:sp>
      <p:graphicFrame>
        <p:nvGraphicFramePr>
          <p:cNvPr id="2050" name="Content Placeholder 4"/>
          <p:cNvGraphicFramePr>
            <a:graphicFrameLocks noGrp="1"/>
          </p:cNvGraphicFramePr>
          <p:nvPr>
            <p:ph idx="1"/>
          </p:nvPr>
        </p:nvGraphicFramePr>
        <p:xfrm>
          <a:off x="357188" y="1928813"/>
          <a:ext cx="8534400" cy="4114800"/>
        </p:xfrm>
        <a:graphic>
          <a:graphicData uri="http://schemas.openxmlformats.org/presentationml/2006/ole">
            <p:oleObj spid="_x0000_s2050" r:id="rId4" imgW="8535140" imgH="4115157" progId="Excel.Sheet.8">
              <p:embed/>
            </p:oleObj>
          </a:graphicData>
        </a:graphic>
      </p:graphicFrame>
      <p:sp>
        <p:nvSpPr>
          <p:cNvPr id="2052" name="TextBox 6"/>
          <p:cNvSpPr txBox="1">
            <a:spLocks noChangeArrowheads="1"/>
          </p:cNvSpPr>
          <p:nvPr/>
        </p:nvSpPr>
        <p:spPr bwMode="auto">
          <a:xfrm>
            <a:off x="0" y="6337300"/>
            <a:ext cx="9144000" cy="215900"/>
          </a:xfrm>
          <a:prstGeom prst="rect">
            <a:avLst/>
          </a:prstGeom>
          <a:noFill/>
          <a:ln w="9525">
            <a:noFill/>
            <a:miter lim="800000"/>
            <a:headEnd/>
            <a:tailEnd/>
          </a:ln>
        </p:spPr>
        <p:txBody>
          <a:bodyPr>
            <a:spAutoFit/>
          </a:bodyPr>
          <a:lstStyle/>
          <a:p>
            <a:r>
              <a:rPr lang="en-US" sz="800"/>
              <a:t>Source: IATA “Financial Forecast” (March 2010)</a:t>
            </a:r>
          </a:p>
        </p:txBody>
      </p:sp>
      <p:sp>
        <p:nvSpPr>
          <p:cNvPr id="5" name="Rectangle 4"/>
          <p:cNvSpPr/>
          <p:nvPr/>
        </p:nvSpPr>
        <p:spPr>
          <a:xfrm>
            <a:off x="1142976" y="6000768"/>
            <a:ext cx="7000924" cy="461665"/>
          </a:xfrm>
          <a:prstGeom prst="rect">
            <a:avLst/>
          </a:prstGeom>
          <a:solidFill>
            <a:schemeClr val="bg1">
              <a:lumMod val="75000"/>
            </a:schemeClr>
          </a:solidFill>
        </p:spPr>
        <p:txBody>
          <a:bodyPr wrap="square">
            <a:spAutoFit/>
          </a:bodyPr>
          <a:lstStyle/>
          <a:p>
            <a:pPr algn="ctr"/>
            <a:r>
              <a:rPr lang="fr-FR" sz="2400" b="1" dirty="0" smtClean="0">
                <a:solidFill>
                  <a:srgbClr val="FF0000"/>
                </a:solidFill>
              </a:rPr>
              <a:t>Estimées à </a:t>
            </a:r>
            <a:r>
              <a:rPr lang="fr-FR" sz="2400" b="1" u="sng" dirty="0" smtClean="0">
                <a:solidFill>
                  <a:srgbClr val="FF0000"/>
                </a:solidFill>
              </a:rPr>
              <a:t>$46.6 Milliards </a:t>
            </a:r>
            <a:r>
              <a:rPr lang="fr-FR" sz="2400" b="1" dirty="0" smtClean="0">
                <a:solidFill>
                  <a:srgbClr val="FF0000"/>
                </a:solidFill>
              </a:rPr>
              <a:t>depuis 2000-2009</a:t>
            </a:r>
            <a:endParaRPr lang="fr-FR" sz="2400" dirty="0">
              <a:solidFill>
                <a:srgbClr val="FF0000"/>
              </a:solidFill>
            </a:endParaRPr>
          </a:p>
        </p:txBody>
      </p:sp>
    </p:spTree>
  </p:cSld>
  <p:clrMapOvr>
    <a:masterClrMapping/>
  </p:clrMapOvr>
  <p:transition advClick="0">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428596" y="428604"/>
            <a:ext cx="8229600" cy="1143000"/>
          </a:xfrm>
        </p:spPr>
        <p:txBody>
          <a:bodyPr/>
          <a:lstStyle/>
          <a:p>
            <a:r>
              <a:rPr lang="en-US" sz="3200" dirty="0" smtClean="0">
                <a:latin typeface="Arial" charset="0"/>
                <a:cs typeface="Arial" charset="0"/>
              </a:rPr>
              <a:t>Chute de traffic après 9/11, SARS, et la recession </a:t>
            </a:r>
          </a:p>
        </p:txBody>
      </p:sp>
      <p:graphicFrame>
        <p:nvGraphicFramePr>
          <p:cNvPr id="3074" name="Content Placeholder 3"/>
          <p:cNvGraphicFramePr>
            <a:graphicFrameLocks noGrp="1"/>
          </p:cNvGraphicFramePr>
          <p:nvPr>
            <p:ph idx="1"/>
          </p:nvPr>
        </p:nvGraphicFramePr>
        <p:xfrm>
          <a:off x="203200" y="1500188"/>
          <a:ext cx="8737600" cy="5105400"/>
        </p:xfrm>
        <a:graphic>
          <a:graphicData uri="http://schemas.openxmlformats.org/presentationml/2006/ole">
            <p:oleObj spid="_x0000_s34818" r:id="rId3" imgW="8742422" imgH="5108891" progId="Excel.Sheet.8">
              <p:embed/>
            </p:oleObj>
          </a:graphicData>
        </a:graphic>
      </p:graphicFrame>
      <p:sp>
        <p:nvSpPr>
          <p:cNvPr id="3076" name="TextBox 3"/>
          <p:cNvSpPr txBox="1">
            <a:spLocks noChangeArrowheads="1"/>
          </p:cNvSpPr>
          <p:nvPr/>
        </p:nvSpPr>
        <p:spPr bwMode="auto">
          <a:xfrm>
            <a:off x="0" y="6353175"/>
            <a:ext cx="2322513" cy="215900"/>
          </a:xfrm>
          <a:prstGeom prst="rect">
            <a:avLst/>
          </a:prstGeom>
          <a:noFill/>
          <a:ln w="9525">
            <a:noFill/>
            <a:miter lim="800000"/>
            <a:headEnd/>
            <a:tailEnd/>
          </a:ln>
        </p:spPr>
        <p:txBody>
          <a:bodyPr wrap="none">
            <a:spAutoFit/>
          </a:bodyPr>
          <a:lstStyle/>
          <a:p>
            <a:r>
              <a:rPr lang="en-US" sz="800"/>
              <a:t>Source: IATA WATS 2009, IATA Traffic Report</a:t>
            </a:r>
          </a:p>
        </p:txBody>
      </p:sp>
      <p:sp>
        <p:nvSpPr>
          <p:cNvPr id="3077" name="Rectangle 4"/>
          <p:cNvSpPr>
            <a:spLocks noChangeArrowheads="1"/>
          </p:cNvSpPr>
          <p:nvPr/>
        </p:nvSpPr>
        <p:spPr bwMode="auto">
          <a:xfrm>
            <a:off x="1500166" y="4929198"/>
            <a:ext cx="6429420" cy="830997"/>
          </a:xfrm>
          <a:prstGeom prst="rect">
            <a:avLst/>
          </a:prstGeom>
          <a:gradFill rotWithShape="1">
            <a:gsLst>
              <a:gs pos="0">
                <a:srgbClr val="FFFF80"/>
              </a:gs>
              <a:gs pos="50000">
                <a:srgbClr val="FFFFB3"/>
              </a:gs>
              <a:gs pos="100000">
                <a:srgbClr val="FFFFDA"/>
              </a:gs>
            </a:gsLst>
            <a:lin ang="16200000" scaled="1"/>
          </a:gradFill>
          <a:ln w="9525">
            <a:solidFill>
              <a:srgbClr val="F4EE00"/>
            </a:solidFill>
            <a:miter lim="800000"/>
            <a:headEnd/>
            <a:tailEnd/>
          </a:ln>
        </p:spPr>
        <p:txBody>
          <a:bodyPr wrap="square">
            <a:spAutoFit/>
          </a:bodyPr>
          <a:lstStyle/>
          <a:p>
            <a:pPr algn="ctr"/>
            <a:r>
              <a:rPr lang="fr-FR" sz="1600" dirty="0" smtClean="0"/>
              <a:t>En raison de la baisse importante du trafic en 2009, l'industrie a perdu plus de 2 années de croissance dans les marchés des passagers et près de 3 années de croissance sur les marchés du fret</a:t>
            </a:r>
            <a:endParaRPr lang="en-US" sz="1400"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867524"/>
          </a:xfrm>
        </p:spPr>
        <p:txBody>
          <a:bodyPr/>
          <a:lstStyle/>
          <a:p>
            <a:r>
              <a:rPr lang="fr-FR" dirty="0" smtClean="0"/>
              <a:t>Contexte très difficile </a:t>
            </a:r>
            <a:endParaRPr lang="fr-FR" dirty="0"/>
          </a:p>
        </p:txBody>
      </p:sp>
      <p:graphicFrame>
        <p:nvGraphicFramePr>
          <p:cNvPr id="7" name="Diagramme 6"/>
          <p:cNvGraphicFramePr/>
          <p:nvPr/>
        </p:nvGraphicFramePr>
        <p:xfrm>
          <a:off x="714348" y="1571612"/>
          <a:ext cx="7572428"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t>Objectifs de l’OACI</a:t>
            </a:r>
            <a:endParaRPr lang="fr-FR" sz="4000" dirty="0"/>
          </a:p>
        </p:txBody>
      </p:sp>
      <p:sp>
        <p:nvSpPr>
          <p:cNvPr id="3" name="Espace réservé du contenu 2"/>
          <p:cNvSpPr>
            <a:spLocks noGrp="1"/>
          </p:cNvSpPr>
          <p:nvPr>
            <p:ph idx="1"/>
          </p:nvPr>
        </p:nvSpPr>
        <p:spPr>
          <a:xfrm>
            <a:off x="457200" y="1935163"/>
            <a:ext cx="8329642" cy="3351225"/>
          </a:xfrm>
        </p:spPr>
        <p:txBody>
          <a:bodyPr>
            <a:normAutofit/>
          </a:bodyPr>
          <a:lstStyle/>
          <a:p>
            <a:r>
              <a:rPr lang="fr-FR" sz="2400" dirty="0" smtClean="0"/>
              <a:t>La réunion de haut niveau sur l’aviation internationale et les changements climatiques tenue à Montréal, 7 – 9 octobre 2009 a proposé d’adopter les objectifs collectifs d’amélioration de l’efficacité en matière de CO2 de :</a:t>
            </a:r>
          </a:p>
          <a:p>
            <a:pPr lvl="1"/>
            <a:r>
              <a:rPr lang="fr-FR" dirty="0" smtClean="0"/>
              <a:t> </a:t>
            </a:r>
            <a:r>
              <a:rPr lang="fr-FR" b="1" dirty="0" smtClean="0"/>
              <a:t>1,5 % </a:t>
            </a:r>
            <a:r>
              <a:rPr lang="fr-FR" dirty="0" smtClean="0"/>
              <a:t>par année jusqu’à 2020, </a:t>
            </a:r>
          </a:p>
          <a:p>
            <a:pPr lvl="1"/>
            <a:r>
              <a:rPr lang="fr-FR" dirty="0" smtClean="0"/>
              <a:t>Une croissance </a:t>
            </a:r>
            <a:r>
              <a:rPr lang="fr-FR" dirty="0" err="1" smtClean="0"/>
              <a:t>carboneutre</a:t>
            </a:r>
            <a:r>
              <a:rPr lang="fr-FR" dirty="0" smtClean="0"/>
              <a:t> à compter de 2020 et,</a:t>
            </a:r>
          </a:p>
          <a:p>
            <a:pPr lvl="1"/>
            <a:r>
              <a:rPr lang="fr-FR" dirty="0" smtClean="0"/>
              <a:t>Pour le long terme, une réduction de </a:t>
            </a:r>
            <a:r>
              <a:rPr lang="fr-FR" b="1" dirty="0" smtClean="0"/>
              <a:t>50 %</a:t>
            </a:r>
            <a:r>
              <a:rPr lang="fr-FR" dirty="0" smtClean="0"/>
              <a:t> en 2050 par rapport aux niveaux de 2005.</a:t>
            </a:r>
          </a:p>
        </p:txBody>
      </p:sp>
      <p:graphicFrame>
        <p:nvGraphicFramePr>
          <p:cNvPr id="10" name="Diagramme 9"/>
          <p:cNvGraphicFramePr/>
          <p:nvPr/>
        </p:nvGraphicFramePr>
        <p:xfrm>
          <a:off x="500034" y="5286388"/>
          <a:ext cx="8215370" cy="1214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4" name="Titre 1"/>
          <p:cNvSpPr>
            <a:spLocks noGrp="1"/>
          </p:cNvSpPr>
          <p:nvPr>
            <p:ph type="title" idx="4294967295"/>
          </p:nvPr>
        </p:nvSpPr>
        <p:spPr>
          <a:xfrm>
            <a:off x="0" y="357188"/>
            <a:ext cx="9144000" cy="1262062"/>
          </a:xfrm>
        </p:spPr>
        <p:txBody>
          <a:bodyPr>
            <a:normAutofit fontScale="90000"/>
          </a:bodyPr>
          <a:lstStyle/>
          <a:p>
            <a:pPr algn="ctr" eaLnBrk="1" fontAlgn="auto" hangingPunct="1">
              <a:spcAft>
                <a:spcPts val="0"/>
              </a:spcAft>
              <a:defRPr/>
            </a:pPr>
            <a:r>
              <a:rPr lang="fr-FR" dirty="0" smtClean="0">
                <a:solidFill>
                  <a:srgbClr val="FF0000"/>
                </a:solidFill>
              </a:rPr>
              <a:t> </a:t>
            </a:r>
            <a:r>
              <a:rPr lang="fr-FR" sz="3200" b="1" dirty="0" smtClean="0"/>
              <a:t>Principe de Responsabilités Communes mais Différenciées</a:t>
            </a:r>
            <a:r>
              <a:rPr lang="fr-FR" b="1" dirty="0" smtClean="0">
                <a:solidFill>
                  <a:srgbClr val="FF0000"/>
                </a:solidFill>
              </a:rPr>
              <a:t> </a:t>
            </a:r>
            <a:endParaRPr lang="fr-FR" dirty="0" smtClean="0">
              <a:solidFill>
                <a:srgbClr val="FF0000"/>
              </a:solidFill>
            </a:endParaRPr>
          </a:p>
        </p:txBody>
      </p:sp>
      <p:sp>
        <p:nvSpPr>
          <p:cNvPr id="16387" name="Espace réservé du contenu 2"/>
          <p:cNvSpPr>
            <a:spLocks noGrp="1"/>
          </p:cNvSpPr>
          <p:nvPr>
            <p:ph idx="4294967295"/>
          </p:nvPr>
        </p:nvSpPr>
        <p:spPr>
          <a:xfrm>
            <a:off x="0" y="1773238"/>
            <a:ext cx="8715375" cy="4799012"/>
          </a:xfrm>
        </p:spPr>
        <p:txBody>
          <a:bodyPr/>
          <a:lstStyle/>
          <a:p>
            <a:pPr eaLnBrk="1" hangingPunct="1">
              <a:buFont typeface="Arial" charset="0"/>
              <a:buNone/>
            </a:pPr>
            <a:r>
              <a:rPr lang="fr-FR" sz="2800" dirty="0" smtClean="0"/>
              <a:t>	</a:t>
            </a:r>
            <a:r>
              <a:rPr lang="fr-FR" sz="2400" dirty="0" smtClean="0"/>
              <a:t>Il s’agit du  7</a:t>
            </a:r>
            <a:r>
              <a:rPr lang="fr-FR" sz="2400" baseline="30000" dirty="0" smtClean="0"/>
              <a:t>ème</a:t>
            </a:r>
            <a:r>
              <a:rPr lang="fr-FR" sz="2400" dirty="0" smtClean="0"/>
              <a:t> principe de la conférence de Rio qui stipule que :</a:t>
            </a:r>
          </a:p>
          <a:p>
            <a:pPr eaLnBrk="1" hangingPunct="1">
              <a:buFont typeface="Arial" charset="0"/>
              <a:buNone/>
            </a:pPr>
            <a:r>
              <a:rPr lang="fr-FR" sz="2400" dirty="0" smtClean="0"/>
              <a:t> </a:t>
            </a:r>
            <a:r>
              <a:rPr lang="fr-FR" sz="2400" i="1" dirty="0" smtClean="0"/>
              <a:t>	"Les Etats doivent coopérer dans un esprit de partenariat mondial en vue de conserver, de protéger et de rétablir la santé et l'intégrité de l'écosystème. </a:t>
            </a:r>
            <a:r>
              <a:rPr lang="fr-FR" sz="2400" b="1" i="1" dirty="0" smtClean="0">
                <a:solidFill>
                  <a:srgbClr val="FF0000"/>
                </a:solidFill>
              </a:rPr>
              <a:t>Etant donné la diversité des rôles joués dans la dégradation de l'environnement mondial, les Etats ont des responsabilités communes mais différenciées</a:t>
            </a:r>
            <a:r>
              <a:rPr lang="fr-FR" sz="2400" i="1" dirty="0" smtClean="0"/>
              <a:t>. Les pays développés admettent la responsabilité qui leur incombe dans l'effort international en faveur du développement durable, compte tenu des pressions que leurs sociétés exercent sur l'environnement mondial et des techniques et des ressources financières dont ils disposent. »</a:t>
            </a:r>
            <a:endParaRPr lang="fr-FR" sz="2400" dirty="0" smtClean="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285750" y="1357313"/>
            <a:ext cx="8501063" cy="4494212"/>
          </a:xfrm>
          <a:prstGeom prst="rect">
            <a:avLst/>
          </a:prstGeom>
          <a:noFill/>
          <a:ln w="9525">
            <a:noFill/>
            <a:miter lim="800000"/>
            <a:headEnd/>
            <a:tailEnd/>
          </a:ln>
        </p:spPr>
        <p:txBody>
          <a:bodyPr>
            <a:spAutoFit/>
          </a:bodyPr>
          <a:lstStyle/>
          <a:p>
            <a:pPr algn="just">
              <a:defRPr/>
            </a:pPr>
            <a:r>
              <a:rPr lang="fr-FR" sz="2600" dirty="0">
                <a:latin typeface="+mn-lt"/>
              </a:rPr>
              <a:t>Selon ce principe:</a:t>
            </a:r>
          </a:p>
          <a:p>
            <a:pPr algn="just">
              <a:defRPr/>
            </a:pPr>
            <a:endParaRPr lang="fr-FR" sz="2600" dirty="0">
              <a:latin typeface="+mn-lt"/>
            </a:endParaRPr>
          </a:p>
          <a:p>
            <a:pPr algn="just">
              <a:buFont typeface="Arial" charset="0"/>
              <a:buChar char="•"/>
              <a:defRPr/>
            </a:pPr>
            <a:r>
              <a:rPr lang="fr-FR" sz="2600" dirty="0">
                <a:latin typeface="+mn-lt"/>
              </a:rPr>
              <a:t> Les pays développés doivent prendre les devants pour la réduction des émissions de gaz à effet de serre et fournir aux pays en voie de développement des soutiens financiers et techniques</a:t>
            </a:r>
          </a:p>
          <a:p>
            <a:pPr algn="just">
              <a:defRPr/>
            </a:pPr>
            <a:endParaRPr lang="fr-FR" sz="2600" dirty="0">
              <a:latin typeface="+mn-lt"/>
            </a:endParaRPr>
          </a:p>
          <a:p>
            <a:pPr algn="just">
              <a:buFont typeface="Arial" charset="0"/>
              <a:buChar char="•"/>
              <a:defRPr/>
            </a:pPr>
            <a:r>
              <a:rPr lang="fr-FR" sz="2600" dirty="0">
                <a:latin typeface="+mn-lt"/>
              </a:rPr>
              <a:t> Avec les aides financières et techniques des pays développés, les pays en voie de développement prendront des mesures pour atténuer le changement climatique ou s'y adapter.</a:t>
            </a:r>
          </a:p>
        </p:txBody>
      </p:sp>
      <p:sp>
        <p:nvSpPr>
          <p:cNvPr id="17411" name="Rectangle 2"/>
          <p:cNvSpPr>
            <a:spLocks noChangeArrowheads="1"/>
          </p:cNvSpPr>
          <p:nvPr/>
        </p:nvSpPr>
        <p:spPr bwMode="auto">
          <a:xfrm>
            <a:off x="1571625" y="571500"/>
            <a:ext cx="5500688" cy="523875"/>
          </a:xfrm>
          <a:prstGeom prst="rect">
            <a:avLst/>
          </a:prstGeom>
          <a:noFill/>
          <a:ln w="9525">
            <a:noFill/>
            <a:miter lim="800000"/>
            <a:headEnd/>
            <a:tailEnd/>
          </a:ln>
        </p:spPr>
        <p:txBody>
          <a:bodyPr>
            <a:spAutoFit/>
          </a:bodyPr>
          <a:lstStyle/>
          <a:p>
            <a:pPr algn="ctr"/>
            <a:r>
              <a:rPr lang="fr-FR" sz="2800" b="1"/>
              <a:t>CBDR</a:t>
            </a: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Titre 1"/>
          <p:cNvSpPr>
            <a:spLocks noGrp="1"/>
          </p:cNvSpPr>
          <p:nvPr>
            <p:ph type="title" idx="4294967295"/>
          </p:nvPr>
        </p:nvSpPr>
        <p:spPr>
          <a:xfrm>
            <a:off x="357158" y="857232"/>
            <a:ext cx="7858125" cy="1143000"/>
          </a:xfrm>
        </p:spPr>
        <p:txBody>
          <a:bodyPr/>
          <a:lstStyle/>
          <a:p>
            <a:pPr eaLnBrk="1" hangingPunct="1"/>
            <a:r>
              <a:rPr lang="fr-CA" sz="4000" dirty="0" smtClean="0"/>
              <a:t>Opinion à l’égard de l’EU-ETS</a:t>
            </a:r>
            <a:endParaRPr lang="fr-FR" sz="4000" dirty="0" smtClean="0"/>
          </a:p>
        </p:txBody>
      </p:sp>
      <p:sp>
        <p:nvSpPr>
          <p:cNvPr id="18435" name="Espace réservé du contenu 2"/>
          <p:cNvSpPr>
            <a:spLocks noGrp="1"/>
          </p:cNvSpPr>
          <p:nvPr>
            <p:ph idx="4294967295"/>
          </p:nvPr>
        </p:nvSpPr>
        <p:spPr>
          <a:xfrm>
            <a:off x="285720" y="2357438"/>
            <a:ext cx="8643998" cy="3429016"/>
          </a:xfrm>
        </p:spPr>
        <p:txBody>
          <a:bodyPr/>
          <a:lstStyle/>
          <a:p>
            <a:pPr eaLnBrk="1" hangingPunct="1">
              <a:lnSpc>
                <a:spcPct val="150000"/>
              </a:lnSpc>
            </a:pPr>
            <a:r>
              <a:rPr lang="fr-FR" sz="2800" i="1" dirty="0" smtClean="0"/>
              <a:t>TUNISAIR est en faveur de la mise en place d’un système global d’échange de carbone, sous les auspices de l’OACI, qui respecte le principe de CBDR et permet d’éviter les inconvénients de la prolifération d’ETS régionaux</a:t>
            </a: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6" descr="http://avionique.free.fr/IMG/jpg/A350_800_XWB_Tunisair.jpg"/>
          <p:cNvPicPr>
            <a:picLocks noChangeAspect="1" noChangeArrowheads="1"/>
          </p:cNvPicPr>
          <p:nvPr/>
        </p:nvPicPr>
        <p:blipFill>
          <a:blip r:embed="rId2"/>
          <a:srcRect/>
          <a:stretch>
            <a:fillRect/>
          </a:stretch>
        </p:blipFill>
        <p:spPr bwMode="auto">
          <a:xfrm>
            <a:off x="0" y="0"/>
            <a:ext cx="9169400" cy="6858000"/>
          </a:xfrm>
          <a:prstGeom prst="rect">
            <a:avLst/>
          </a:prstGeom>
          <a:noFill/>
          <a:ln w="9525">
            <a:noFill/>
            <a:miter lim="800000"/>
            <a:headEnd/>
            <a:tailEnd/>
          </a:ln>
        </p:spPr>
      </p:pic>
      <p:sp>
        <p:nvSpPr>
          <p:cNvPr id="84996" name="Rectangle 4"/>
          <p:cNvSpPr>
            <a:spLocks noChangeArrowheads="1"/>
          </p:cNvSpPr>
          <p:nvPr/>
        </p:nvSpPr>
        <p:spPr bwMode="auto">
          <a:xfrm>
            <a:off x="755650" y="4941888"/>
            <a:ext cx="7959725" cy="1701800"/>
          </a:xfrm>
          <a:prstGeom prst="rect">
            <a:avLst/>
          </a:prstGeom>
          <a:noFill/>
          <a:ln w="9525">
            <a:noFill/>
            <a:miter lim="800000"/>
            <a:headEnd/>
            <a:tailEnd/>
          </a:ln>
        </p:spPr>
        <p:txBody>
          <a:bodyPr anchor="ctr"/>
          <a:lstStyle/>
          <a:p>
            <a:pPr algn="ctr"/>
            <a:r>
              <a:rPr lang="fr-FR" sz="6000" b="1" i="1" dirty="0">
                <a:solidFill>
                  <a:srgbClr val="FFFF00"/>
                </a:solidFill>
                <a:latin typeface="Trebuchet MS" pitchFamily="34" charset="0"/>
              </a:rPr>
              <a:t>Merci pour votre attention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499"/>
                                          </p:stCondLst>
                                        </p:cTn>
                                        <p:tgtEl>
                                          <p:spTgt spid="849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fr-FR" sz="3600" b="1" smtClean="0"/>
              <a:t>Contribution de l’aviation aux changements climatiques</a:t>
            </a:r>
          </a:p>
        </p:txBody>
      </p:sp>
      <p:sp>
        <p:nvSpPr>
          <p:cNvPr id="35843" name="Rectangle 3"/>
          <p:cNvSpPr>
            <a:spLocks noGrp="1" noChangeArrowheads="1"/>
          </p:cNvSpPr>
          <p:nvPr>
            <p:ph idx="1"/>
          </p:nvPr>
        </p:nvSpPr>
        <p:spPr>
          <a:xfrm>
            <a:off x="428625" y="2071688"/>
            <a:ext cx="8302625" cy="4500562"/>
          </a:xfrm>
        </p:spPr>
        <p:txBody>
          <a:bodyPr>
            <a:normAutofit/>
          </a:bodyPr>
          <a:lstStyle/>
          <a:p>
            <a:pPr marL="274320" indent="-274320" eaLnBrk="1" fontAlgn="auto" hangingPunct="1">
              <a:lnSpc>
                <a:spcPct val="130000"/>
              </a:lnSpc>
              <a:spcAft>
                <a:spcPts val="0"/>
              </a:spcAft>
              <a:buClr>
                <a:schemeClr val="accent3"/>
              </a:buClr>
              <a:buFont typeface="Wingdings" pitchFamily="2" charset="2"/>
              <a:buChar char="§"/>
              <a:defRPr/>
            </a:pPr>
            <a:r>
              <a:rPr lang="fr-FR" sz="2400" dirty="0" smtClean="0"/>
              <a:t>les </a:t>
            </a:r>
            <a:r>
              <a:rPr lang="fr-FR" sz="2400" dirty="0"/>
              <a:t>avions contribuent </a:t>
            </a:r>
            <a:r>
              <a:rPr lang="en-US" sz="2400" dirty="0">
                <a:cs typeface="Tahoma" pitchFamily="34" charset="0"/>
              </a:rPr>
              <a:t>à</a:t>
            </a:r>
            <a:r>
              <a:rPr lang="fr-FR" sz="2400" dirty="0"/>
              <a:t> environ </a:t>
            </a:r>
            <a:r>
              <a:rPr lang="fr-FR" sz="2400" b="1" dirty="0">
                <a:solidFill>
                  <a:srgbClr val="FF0000"/>
                </a:solidFill>
              </a:rPr>
              <a:t>2 %</a:t>
            </a:r>
            <a:r>
              <a:rPr lang="fr-FR" sz="2400" dirty="0"/>
              <a:t> des émissions de dioxyde de carbone (CO</a:t>
            </a:r>
            <a:r>
              <a:rPr lang="fr-FR" sz="2400" baseline="-25000" dirty="0"/>
              <a:t>2</a:t>
            </a:r>
            <a:r>
              <a:rPr lang="fr-FR" sz="2400" dirty="0"/>
              <a:t>) d’origine </a:t>
            </a:r>
            <a:r>
              <a:rPr lang="fr-FR" sz="2400" dirty="0" smtClean="0"/>
              <a:t>humaine.</a:t>
            </a:r>
          </a:p>
          <a:p>
            <a:pPr marL="274320" indent="-274320" eaLnBrk="1" fontAlgn="auto" hangingPunct="1">
              <a:lnSpc>
                <a:spcPct val="130000"/>
              </a:lnSpc>
              <a:spcAft>
                <a:spcPts val="0"/>
              </a:spcAft>
              <a:buClr>
                <a:schemeClr val="accent3"/>
              </a:buClr>
              <a:buFont typeface="Wingdings" pitchFamily="2" charset="2"/>
              <a:buChar char="§"/>
              <a:defRPr/>
            </a:pPr>
            <a:r>
              <a:rPr lang="fr-FR" sz="2400" dirty="0" smtClean="0"/>
              <a:t>Le bilan carbone de l’aviation continuera d’augmenter dans l’avenir.</a:t>
            </a:r>
          </a:p>
          <a:p>
            <a:pPr marL="274320" indent="-274320" eaLnBrk="1" fontAlgn="auto" hangingPunct="1">
              <a:lnSpc>
                <a:spcPct val="130000"/>
              </a:lnSpc>
              <a:spcAft>
                <a:spcPts val="0"/>
              </a:spcAft>
              <a:buClr>
                <a:schemeClr val="accent3"/>
              </a:buClr>
              <a:buFont typeface="Wingdings" pitchFamily="2" charset="2"/>
              <a:buChar char="§"/>
              <a:defRPr/>
            </a:pPr>
            <a:r>
              <a:rPr lang="fr-FR" sz="2400" dirty="0" smtClean="0"/>
              <a:t>Les préoccupations en matière d’environnement sont omniprésentes dans la planification et les actions de tous les protagonistes de l’aviation mondiale.</a:t>
            </a:r>
            <a:endParaRPr lang="fr-FR" sz="24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fade">
                                      <p:cBhvr>
                                        <p:cTn id="7" dur="2000"/>
                                        <p:tgtEl>
                                          <p:spTgt spid="3584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843">
                                            <p:txEl>
                                              <p:pRg st="1" end="1"/>
                                            </p:txEl>
                                          </p:spTgt>
                                        </p:tgtEl>
                                        <p:attrNameLst>
                                          <p:attrName>style.visibility</p:attrName>
                                        </p:attrNameLst>
                                      </p:cBhvr>
                                      <p:to>
                                        <p:strVal val="visible"/>
                                      </p:to>
                                    </p:set>
                                    <p:animEffect transition="in" filter="fade">
                                      <p:cBhvr>
                                        <p:cTn id="10" dur="2000"/>
                                        <p:tgtEl>
                                          <p:spTgt spid="3584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Effect transition="in" filter="fade">
                                      <p:cBhvr>
                                        <p:cTn id="13" dur="2000"/>
                                        <p:tgtEl>
                                          <p:spTgt spid="358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Emissions annuelles de C0</a:t>
            </a:r>
            <a:r>
              <a:rPr lang="fr-FR" sz="3600" baseline="-25000" dirty="0" smtClean="0"/>
              <a:t>2</a:t>
            </a:r>
            <a:r>
              <a:rPr lang="fr-FR" sz="3600" dirty="0" smtClean="0"/>
              <a:t> de Tunisair</a:t>
            </a:r>
            <a:endParaRPr lang="fr-FR" sz="3600" dirty="0"/>
          </a:p>
        </p:txBody>
      </p:sp>
      <p:sp>
        <p:nvSpPr>
          <p:cNvPr id="3" name="Espace réservé du contenu 2"/>
          <p:cNvSpPr>
            <a:spLocks noGrp="1"/>
          </p:cNvSpPr>
          <p:nvPr>
            <p:ph idx="1"/>
          </p:nvPr>
        </p:nvSpPr>
        <p:spPr>
          <a:xfrm>
            <a:off x="285720" y="1935163"/>
            <a:ext cx="8643998" cy="4389437"/>
          </a:xfrm>
        </p:spPr>
        <p:txBody>
          <a:bodyPr/>
          <a:lstStyle/>
          <a:p>
            <a:pPr>
              <a:lnSpc>
                <a:spcPct val="150000"/>
              </a:lnSpc>
            </a:pPr>
            <a:r>
              <a:rPr lang="fr-FR" sz="2800" dirty="0" smtClean="0"/>
              <a:t>Consommation de Kérosène </a:t>
            </a:r>
            <a:r>
              <a:rPr lang="fr-FR" sz="2800" b="1" dirty="0" smtClean="0"/>
              <a:t>≈ 200 000 </a:t>
            </a:r>
            <a:r>
              <a:rPr lang="fr-FR" sz="2800" dirty="0" smtClean="0"/>
              <a:t>tonnes/an</a:t>
            </a:r>
          </a:p>
          <a:p>
            <a:pPr>
              <a:lnSpc>
                <a:spcPct val="150000"/>
              </a:lnSpc>
            </a:pPr>
            <a:r>
              <a:rPr lang="fr-FR" sz="2800" dirty="0" smtClean="0"/>
              <a:t>La facture Kérosène a représenté </a:t>
            </a:r>
            <a:r>
              <a:rPr lang="fr-FR" sz="2800" b="1" dirty="0" smtClean="0"/>
              <a:t>20,5 %</a:t>
            </a:r>
            <a:r>
              <a:rPr lang="fr-FR" sz="2800" dirty="0" smtClean="0"/>
              <a:t> du chiffre d’affaire en 2009</a:t>
            </a:r>
          </a:p>
          <a:p>
            <a:pPr>
              <a:lnSpc>
                <a:spcPct val="150000"/>
              </a:lnSpc>
            </a:pPr>
            <a:r>
              <a:rPr lang="fr-FR" sz="2800" dirty="0" smtClean="0"/>
              <a:t>Émissions de CO2 de </a:t>
            </a:r>
            <a:r>
              <a:rPr lang="fr-FR" sz="2800" b="1" dirty="0" smtClean="0">
                <a:solidFill>
                  <a:srgbClr val="FF0000"/>
                </a:solidFill>
              </a:rPr>
              <a:t>630 000 tonnes/ an</a:t>
            </a:r>
            <a:endParaRPr lang="fr-FR" sz="2800" b="1" dirty="0">
              <a:solidFill>
                <a:srgbClr val="FF0000"/>
              </a:solidFill>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8" name="Titre 1"/>
          <p:cNvSpPr>
            <a:spLocks noGrp="1"/>
          </p:cNvSpPr>
          <p:nvPr>
            <p:ph type="title"/>
          </p:nvPr>
        </p:nvSpPr>
        <p:spPr>
          <a:xfrm>
            <a:off x="357158" y="571480"/>
            <a:ext cx="8299450" cy="785813"/>
          </a:xfrm>
        </p:spPr>
        <p:txBody>
          <a:bodyPr/>
          <a:lstStyle/>
          <a:p>
            <a:pPr eaLnBrk="1" hangingPunct="1"/>
            <a:r>
              <a:rPr lang="fr-FR" sz="4000" b="1" dirty="0" smtClean="0"/>
              <a:t>Stratégie des Quatre Piliers</a:t>
            </a:r>
            <a:endParaRPr lang="fr-FR" sz="4400" b="1" dirty="0" smtClean="0">
              <a:solidFill>
                <a:srgbClr val="FF0000"/>
              </a:solidFill>
            </a:endParaRPr>
          </a:p>
        </p:txBody>
      </p:sp>
      <p:sp>
        <p:nvSpPr>
          <p:cNvPr id="3" name="Espace réservé du contenu 2"/>
          <p:cNvSpPr>
            <a:spLocks noGrp="1"/>
          </p:cNvSpPr>
          <p:nvPr>
            <p:ph idx="1"/>
          </p:nvPr>
        </p:nvSpPr>
        <p:spPr>
          <a:xfrm>
            <a:off x="285720" y="1428736"/>
            <a:ext cx="8572560" cy="4786346"/>
          </a:xfrm>
        </p:spPr>
        <p:txBody>
          <a:bodyPr>
            <a:noAutofit/>
          </a:bodyPr>
          <a:lstStyle/>
          <a:p>
            <a:pPr marL="274320" indent="-274320" eaLnBrk="1" fontAlgn="auto" hangingPunct="1">
              <a:spcAft>
                <a:spcPts val="0"/>
              </a:spcAft>
              <a:buClr>
                <a:schemeClr val="accent3"/>
              </a:buClr>
              <a:buNone/>
              <a:defRPr/>
            </a:pPr>
            <a:r>
              <a:rPr lang="fr-FR" sz="2400" dirty="0" smtClean="0"/>
              <a:t>Adoptée par l'industrie aéronautique mondiale et les États de l'OACI, en 2007:</a:t>
            </a:r>
            <a:endParaRPr lang="fr-FR" sz="2400" b="1" dirty="0" smtClean="0">
              <a:solidFill>
                <a:srgbClr val="595959"/>
              </a:solidFill>
            </a:endParaRPr>
          </a:p>
          <a:p>
            <a:pPr marL="514350" indent="-514350" eaLnBrk="1" fontAlgn="auto" hangingPunct="1">
              <a:spcAft>
                <a:spcPts val="0"/>
              </a:spcAft>
              <a:buClr>
                <a:schemeClr val="accent3"/>
              </a:buClr>
              <a:buFont typeface="+mj-lt"/>
              <a:buAutoNum type="arabicPeriod"/>
              <a:defRPr/>
            </a:pPr>
            <a:r>
              <a:rPr lang="fr-FR" sz="2400" b="1" dirty="0" smtClean="0">
                <a:solidFill>
                  <a:srgbClr val="595959"/>
                </a:solidFill>
              </a:rPr>
              <a:t>Investissement en technologie</a:t>
            </a:r>
            <a:r>
              <a:rPr lang="fr-FR" sz="2400" dirty="0" smtClean="0">
                <a:solidFill>
                  <a:srgbClr val="595959"/>
                </a:solidFill>
              </a:rPr>
              <a:t> </a:t>
            </a:r>
            <a:r>
              <a:rPr lang="fr-FR" sz="2400" b="1" dirty="0" smtClean="0">
                <a:solidFill>
                  <a:srgbClr val="595959"/>
                </a:solidFill>
              </a:rPr>
              <a:t>:</a:t>
            </a:r>
            <a:r>
              <a:rPr lang="fr-FR" sz="2400" dirty="0" smtClean="0">
                <a:solidFill>
                  <a:srgbClr val="595959"/>
                </a:solidFill>
              </a:rPr>
              <a:t> nouveaux avions, nouveaux moteurs, biocarburants, etc.</a:t>
            </a:r>
          </a:p>
          <a:p>
            <a:pPr marL="514350" indent="-514350" eaLnBrk="1" fontAlgn="auto" hangingPunct="1">
              <a:spcAft>
                <a:spcPts val="0"/>
              </a:spcAft>
              <a:buClr>
                <a:schemeClr val="accent3"/>
              </a:buClr>
              <a:buFont typeface="+mj-lt"/>
              <a:buAutoNum type="arabicPeriod"/>
              <a:defRPr/>
            </a:pPr>
            <a:r>
              <a:rPr lang="fr-FR" sz="2400" b="1" dirty="0" smtClean="0">
                <a:solidFill>
                  <a:srgbClr val="595959"/>
                </a:solidFill>
              </a:rPr>
              <a:t>Amélioration de l’efficience des opérations :</a:t>
            </a:r>
            <a:r>
              <a:rPr lang="fr-FR" sz="2400" dirty="0" smtClean="0">
                <a:solidFill>
                  <a:srgbClr val="595959"/>
                </a:solidFill>
              </a:rPr>
              <a:t> par l’optimisation de consommation de carburant</a:t>
            </a:r>
          </a:p>
          <a:p>
            <a:pPr marL="514350" indent="-514350" eaLnBrk="1" fontAlgn="auto" hangingPunct="1">
              <a:spcAft>
                <a:spcPts val="0"/>
              </a:spcAft>
              <a:buClr>
                <a:schemeClr val="accent3"/>
              </a:buClr>
              <a:buFont typeface="+mj-lt"/>
              <a:buAutoNum type="arabicPeriod"/>
              <a:defRPr/>
            </a:pPr>
            <a:r>
              <a:rPr lang="fr-FR" sz="2400" b="1" dirty="0" smtClean="0">
                <a:solidFill>
                  <a:srgbClr val="595959"/>
                </a:solidFill>
              </a:rPr>
              <a:t>Amélioration des infrastructures :</a:t>
            </a:r>
            <a:r>
              <a:rPr lang="fr-FR" sz="2400" dirty="0" smtClean="0">
                <a:solidFill>
                  <a:srgbClr val="595959"/>
                </a:solidFill>
              </a:rPr>
              <a:t> par l’apport de solutions aux insuffisances des espaces aériens et des aéroports</a:t>
            </a:r>
          </a:p>
          <a:p>
            <a:pPr marL="514350" indent="-514350" eaLnBrk="1" fontAlgn="auto" hangingPunct="1">
              <a:spcAft>
                <a:spcPts val="0"/>
              </a:spcAft>
              <a:buClr>
                <a:schemeClr val="accent3"/>
              </a:buClr>
              <a:buFont typeface="+mj-lt"/>
              <a:buAutoNum type="arabicPeriod"/>
              <a:defRPr/>
            </a:pPr>
            <a:r>
              <a:rPr lang="fr-FR" sz="2400" b="1" dirty="0" smtClean="0">
                <a:solidFill>
                  <a:srgbClr val="595959"/>
                </a:solidFill>
              </a:rPr>
              <a:t>Recours aux instruments économiques :</a:t>
            </a:r>
            <a:r>
              <a:rPr lang="fr-FR" sz="2400" dirty="0" smtClean="0">
                <a:solidFill>
                  <a:srgbClr val="595959"/>
                </a:solidFill>
              </a:rPr>
              <a:t> échange de quotas de carbone</a:t>
            </a:r>
          </a:p>
        </p:txBody>
      </p:sp>
      <p:sp>
        <p:nvSpPr>
          <p:cNvPr id="9220" name="Rectangle 4"/>
          <p:cNvSpPr>
            <a:spLocks noChangeArrowheads="1"/>
          </p:cNvSpPr>
          <p:nvPr/>
        </p:nvSpPr>
        <p:spPr bwMode="auto">
          <a:xfrm>
            <a:off x="428596" y="1214438"/>
            <a:ext cx="8215370" cy="369332"/>
          </a:xfrm>
          <a:prstGeom prst="rect">
            <a:avLst/>
          </a:prstGeom>
          <a:noFill/>
          <a:ln w="9525">
            <a:noFill/>
            <a:miter lim="800000"/>
            <a:headEnd/>
            <a:tailEnd/>
          </a:ln>
        </p:spPr>
        <p:txBody>
          <a:bodyPr wrap="square">
            <a:spAutoFit/>
          </a:bodyPr>
          <a:lstStyle/>
          <a:p>
            <a:endParaRPr lang="fr-FR"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850"/>
            <a:ext cx="8229600" cy="866762"/>
          </a:xfrm>
        </p:spPr>
        <p:txBody>
          <a:bodyPr/>
          <a:lstStyle/>
          <a:p>
            <a:r>
              <a:rPr lang="fr-CA" sz="4000" b="1" dirty="0" smtClean="0"/>
              <a:t>Programme d’action de Tunisair</a:t>
            </a:r>
            <a:endParaRPr lang="fr-FR" sz="4000" b="1" dirty="0"/>
          </a:p>
        </p:txBody>
      </p:sp>
      <p:sp>
        <p:nvSpPr>
          <p:cNvPr id="3" name="Espace réservé du contenu 2"/>
          <p:cNvSpPr>
            <a:spLocks noGrp="1"/>
          </p:cNvSpPr>
          <p:nvPr>
            <p:ph idx="1"/>
          </p:nvPr>
        </p:nvSpPr>
        <p:spPr>
          <a:xfrm>
            <a:off x="0" y="1643050"/>
            <a:ext cx="9144000" cy="4857783"/>
          </a:xfrm>
        </p:spPr>
        <p:txBody>
          <a:bodyPr>
            <a:normAutofit fontScale="92500"/>
          </a:bodyPr>
          <a:lstStyle/>
          <a:p>
            <a:pPr eaLnBrk="1" hangingPunct="1"/>
            <a:r>
              <a:rPr lang="fr-FR" b="1" dirty="0" smtClean="0">
                <a:solidFill>
                  <a:srgbClr val="595959"/>
                </a:solidFill>
              </a:rPr>
              <a:t>Investissement en technologie</a:t>
            </a:r>
            <a:r>
              <a:rPr lang="fr-FR" dirty="0" smtClean="0">
                <a:solidFill>
                  <a:srgbClr val="595959"/>
                </a:solidFill>
              </a:rPr>
              <a:t> </a:t>
            </a:r>
            <a:r>
              <a:rPr lang="fr-FR" b="1" dirty="0" smtClean="0">
                <a:solidFill>
                  <a:srgbClr val="595959"/>
                </a:solidFill>
              </a:rPr>
              <a:t>:</a:t>
            </a:r>
          </a:p>
          <a:p>
            <a:pPr lvl="1" eaLnBrk="1" hangingPunct="1"/>
            <a:r>
              <a:rPr lang="fr-FR" sz="2600" dirty="0" smtClean="0">
                <a:solidFill>
                  <a:srgbClr val="595959"/>
                </a:solidFill>
              </a:rPr>
              <a:t>Acquisition de </a:t>
            </a:r>
            <a:r>
              <a:rPr lang="fr-FR" sz="2600" b="1" dirty="0" smtClean="0">
                <a:solidFill>
                  <a:srgbClr val="595959"/>
                </a:solidFill>
              </a:rPr>
              <a:t>13</a:t>
            </a:r>
            <a:r>
              <a:rPr lang="fr-FR" sz="2600" dirty="0" smtClean="0">
                <a:solidFill>
                  <a:srgbClr val="595959"/>
                </a:solidFill>
              </a:rPr>
              <a:t> nouveaux avions (+ </a:t>
            </a:r>
            <a:r>
              <a:rPr lang="fr-FR" sz="2600" b="1" dirty="0" smtClean="0">
                <a:solidFill>
                  <a:srgbClr val="595959"/>
                </a:solidFill>
              </a:rPr>
              <a:t>3</a:t>
            </a:r>
            <a:r>
              <a:rPr lang="fr-FR" sz="2600" dirty="0" smtClean="0">
                <a:solidFill>
                  <a:srgbClr val="595959"/>
                </a:solidFill>
              </a:rPr>
              <a:t> options) et retrait de </a:t>
            </a:r>
            <a:r>
              <a:rPr lang="fr-FR" sz="2600" b="1" dirty="0" smtClean="0">
                <a:solidFill>
                  <a:srgbClr val="595959"/>
                </a:solidFill>
              </a:rPr>
              <a:t>11</a:t>
            </a:r>
            <a:r>
              <a:rPr lang="fr-FR" sz="2600" dirty="0" smtClean="0">
                <a:solidFill>
                  <a:srgbClr val="595959"/>
                </a:solidFill>
              </a:rPr>
              <a:t> anciens d’ici 2016</a:t>
            </a:r>
          </a:p>
          <a:p>
            <a:pPr eaLnBrk="1" hangingPunct="1"/>
            <a:r>
              <a:rPr lang="fr-FR" b="1" dirty="0" smtClean="0">
                <a:solidFill>
                  <a:srgbClr val="595959"/>
                </a:solidFill>
              </a:rPr>
              <a:t>Amélioration de l’efficience des opérations :</a:t>
            </a:r>
            <a:endParaRPr lang="fr-FR" dirty="0" smtClean="0">
              <a:solidFill>
                <a:srgbClr val="595959"/>
              </a:solidFill>
            </a:endParaRPr>
          </a:p>
          <a:p>
            <a:pPr lvl="1" eaLnBrk="1" hangingPunct="1"/>
            <a:r>
              <a:rPr lang="fr-FR" sz="2600" dirty="0" smtClean="0">
                <a:solidFill>
                  <a:srgbClr val="595959"/>
                </a:solidFill>
              </a:rPr>
              <a:t>Mise en place d’un programme d’économie carburant</a:t>
            </a:r>
          </a:p>
          <a:p>
            <a:pPr lvl="1" eaLnBrk="1" hangingPunct="1"/>
            <a:r>
              <a:rPr lang="fr-FR" sz="2600" dirty="0" smtClean="0">
                <a:solidFill>
                  <a:srgbClr val="595959"/>
                </a:solidFill>
              </a:rPr>
              <a:t>Acquisition d’une plateforme de programmation intégrée</a:t>
            </a:r>
          </a:p>
          <a:p>
            <a:pPr lvl="1" eaLnBrk="1" hangingPunct="1"/>
            <a:r>
              <a:rPr lang="fr-FR" sz="2600" dirty="0" smtClean="0">
                <a:solidFill>
                  <a:srgbClr val="595959"/>
                </a:solidFill>
              </a:rPr>
              <a:t>Acquisition d’un lot de matériel roulant (GPU, ACU) afin de fournir une assistance totale des avions au sol.</a:t>
            </a:r>
          </a:p>
          <a:p>
            <a:pPr lvl="1" eaLnBrk="1" hangingPunct="1"/>
            <a:r>
              <a:rPr lang="fr-FR" sz="2600" dirty="0" smtClean="0">
                <a:solidFill>
                  <a:srgbClr val="595959"/>
                </a:solidFill>
              </a:rPr>
              <a:t>Acquisition d’un banc de lavage moteurs</a:t>
            </a:r>
          </a:p>
          <a:p>
            <a:pPr lvl="1" eaLnBrk="1" hangingPunct="1"/>
            <a:r>
              <a:rPr lang="fr-FR" sz="2600" dirty="0" smtClean="0">
                <a:solidFill>
                  <a:srgbClr val="595959"/>
                </a:solidFill>
              </a:rPr>
              <a:t>Acquisition d’un logiciel de planification des </a:t>
            </a:r>
            <a:r>
              <a:rPr lang="fr-FR" sz="2600" dirty="0" smtClean="0">
                <a:solidFill>
                  <a:srgbClr val="595959"/>
                </a:solidFill>
              </a:rPr>
              <a:t>vols</a:t>
            </a:r>
          </a:p>
          <a:p>
            <a:pPr lvl="1" eaLnBrk="1" hangingPunct="1"/>
            <a:r>
              <a:rPr lang="fr-FR" sz="2600" dirty="0" smtClean="0"/>
              <a:t>Mise en œuvre d’un </a:t>
            </a:r>
            <a:r>
              <a:rPr lang="fr-FR" sz="2600" dirty="0" smtClean="0"/>
              <a:t>programme de certification ISO14001</a:t>
            </a:r>
            <a:endParaRPr lang="fr-FR" sz="2600" dirty="0" smtClean="0">
              <a:solidFill>
                <a:srgbClr val="595959"/>
              </a:solidFill>
            </a:endParaRPr>
          </a:p>
          <a:p>
            <a:endParaRPr lang="fr-FR"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Titre 1"/>
          <p:cNvSpPr>
            <a:spLocks noGrp="1"/>
          </p:cNvSpPr>
          <p:nvPr>
            <p:ph type="title" idx="4294967295"/>
          </p:nvPr>
        </p:nvSpPr>
        <p:spPr>
          <a:xfrm>
            <a:off x="285720" y="785813"/>
            <a:ext cx="8858280" cy="1143000"/>
          </a:xfrm>
        </p:spPr>
        <p:txBody>
          <a:bodyPr>
            <a:normAutofit/>
          </a:bodyPr>
          <a:lstStyle/>
          <a:p>
            <a:pPr eaLnBrk="1" fontAlgn="auto" hangingPunct="1">
              <a:spcAft>
                <a:spcPts val="0"/>
              </a:spcAft>
              <a:defRPr/>
            </a:pPr>
            <a:r>
              <a:rPr lang="fr-CA" sz="4000" b="1" dirty="0" smtClean="0"/>
              <a:t>Bilan Écologique du programme</a:t>
            </a:r>
            <a:endParaRPr lang="fr-FR" sz="4000" b="1" dirty="0" smtClean="0"/>
          </a:p>
        </p:txBody>
      </p:sp>
      <p:graphicFrame>
        <p:nvGraphicFramePr>
          <p:cNvPr id="4" name="Tableau 3"/>
          <p:cNvGraphicFramePr>
            <a:graphicFrameLocks noGrp="1"/>
          </p:cNvGraphicFramePr>
          <p:nvPr/>
        </p:nvGraphicFramePr>
        <p:xfrm>
          <a:off x="428625" y="2357438"/>
          <a:ext cx="8358247" cy="2643189"/>
        </p:xfrm>
        <a:graphic>
          <a:graphicData uri="http://schemas.openxmlformats.org/drawingml/2006/table">
            <a:tbl>
              <a:tblPr>
                <a:tableStyleId>{C4B1156A-380E-4F78-BDF5-A606A8083BF9}</a:tableStyleId>
              </a:tblPr>
              <a:tblGrid>
                <a:gridCol w="1357293"/>
                <a:gridCol w="1857388"/>
                <a:gridCol w="1857388"/>
                <a:gridCol w="3286178"/>
              </a:tblGrid>
              <a:tr h="246380">
                <a:tc>
                  <a:txBody>
                    <a:bodyPr/>
                    <a:lstStyle/>
                    <a:p>
                      <a:pPr algn="ctr">
                        <a:lnSpc>
                          <a:spcPct val="115000"/>
                        </a:lnSpc>
                        <a:spcAft>
                          <a:spcPts val="0"/>
                        </a:spcAft>
                      </a:pPr>
                      <a:r>
                        <a:rPr lang="fr-FR" sz="2400" b="1" dirty="0">
                          <a:latin typeface="+mj-lt"/>
                        </a:rPr>
                        <a:t>Année</a:t>
                      </a:r>
                      <a:endParaRPr lang="fr-FR" sz="2000" b="1" dirty="0">
                        <a:latin typeface="+mj-lt"/>
                        <a:ea typeface="Georgia"/>
                        <a:cs typeface="Arial"/>
                      </a:endParaRPr>
                    </a:p>
                  </a:txBody>
                  <a:tcPr marL="68580" marR="68580" marT="0" marB="0" anchor="ctr">
                    <a:solidFill>
                      <a:schemeClr val="accent3">
                        <a:lumMod val="20000"/>
                        <a:lumOff val="80000"/>
                      </a:schemeClr>
                    </a:solidFill>
                  </a:tcPr>
                </a:tc>
                <a:tc>
                  <a:txBody>
                    <a:bodyPr/>
                    <a:lstStyle/>
                    <a:p>
                      <a:pPr algn="ctr">
                        <a:lnSpc>
                          <a:spcPct val="115000"/>
                        </a:lnSpc>
                        <a:spcAft>
                          <a:spcPts val="0"/>
                        </a:spcAft>
                      </a:pPr>
                      <a:r>
                        <a:rPr lang="fr-FR" sz="2400" b="1" dirty="0" smtClean="0">
                          <a:latin typeface="+mj-lt"/>
                        </a:rPr>
                        <a:t>Economie      (%)</a:t>
                      </a:r>
                      <a:endParaRPr lang="fr-FR" sz="2000" b="1" dirty="0">
                        <a:latin typeface="+mj-lt"/>
                        <a:ea typeface="Georgia"/>
                        <a:cs typeface="Arial"/>
                      </a:endParaRPr>
                    </a:p>
                  </a:txBody>
                  <a:tcPr marL="68580" marR="68580" marT="0" marB="0" anchor="ctr">
                    <a:solidFill>
                      <a:schemeClr val="accent3">
                        <a:lumMod val="20000"/>
                        <a:lumOff val="80000"/>
                      </a:schemeClr>
                    </a:solidFill>
                  </a:tcPr>
                </a:tc>
                <a:tc>
                  <a:txBody>
                    <a:bodyPr/>
                    <a:lstStyle/>
                    <a:p>
                      <a:pPr algn="ctr">
                        <a:lnSpc>
                          <a:spcPct val="115000"/>
                        </a:lnSpc>
                        <a:spcAft>
                          <a:spcPts val="0"/>
                        </a:spcAft>
                      </a:pPr>
                      <a:r>
                        <a:rPr lang="fr-FR" sz="2400" b="1" dirty="0">
                          <a:latin typeface="+mj-lt"/>
                        </a:rPr>
                        <a:t>Economie </a:t>
                      </a:r>
                      <a:r>
                        <a:rPr lang="fr-FR" sz="2400" b="1" dirty="0" smtClean="0">
                          <a:latin typeface="+mj-lt"/>
                        </a:rPr>
                        <a:t>(T)</a:t>
                      </a:r>
                      <a:endParaRPr lang="fr-FR" sz="2000" b="1" dirty="0">
                        <a:latin typeface="+mj-lt"/>
                        <a:ea typeface="Georgia"/>
                        <a:cs typeface="Arial"/>
                      </a:endParaRPr>
                    </a:p>
                  </a:txBody>
                  <a:tcPr marL="68580" marR="68580" marT="0" marB="0" anchor="ctr">
                    <a:solidFill>
                      <a:schemeClr val="accent3">
                        <a:lumMod val="20000"/>
                        <a:lumOff val="80000"/>
                      </a:schemeClr>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fr-FR" sz="2400" b="1" u="none" strike="noStrike" cap="none" normalizeH="0" baseline="0" dirty="0" smtClean="0">
                          <a:ln>
                            <a:noFill/>
                          </a:ln>
                          <a:effectLst/>
                          <a:latin typeface="+mj-lt"/>
                        </a:rPr>
                        <a:t>Réduction des émissions de CO</a:t>
                      </a:r>
                      <a:r>
                        <a:rPr kumimoji="0" lang="fr-FR" sz="2400" b="1" u="none" strike="noStrike" cap="none" normalizeH="0" baseline="-25000" dirty="0" smtClean="0">
                          <a:ln>
                            <a:noFill/>
                          </a:ln>
                          <a:effectLst/>
                          <a:latin typeface="+mj-lt"/>
                        </a:rPr>
                        <a:t>2</a:t>
                      </a:r>
                      <a:r>
                        <a:rPr kumimoji="0" lang="fr-FR" sz="2400" b="1" u="none" strike="noStrike" cap="none" normalizeH="0" baseline="0" dirty="0" smtClean="0">
                          <a:ln>
                            <a:noFill/>
                          </a:ln>
                          <a:effectLst/>
                          <a:latin typeface="+mj-lt"/>
                        </a:rPr>
                        <a:t>  (T) </a:t>
                      </a:r>
                      <a:endParaRPr kumimoji="0" lang="fr-FR" sz="2400" b="1" i="0" u="none" strike="noStrike" cap="none" normalizeH="0" baseline="0" dirty="0" smtClean="0">
                        <a:ln>
                          <a:noFill/>
                        </a:ln>
                        <a:solidFill>
                          <a:schemeClr val="tx1"/>
                        </a:solidFill>
                        <a:effectLst/>
                        <a:latin typeface="+mj-lt"/>
                      </a:endParaRPr>
                    </a:p>
                  </a:txBody>
                  <a:tcPr marL="68580" marR="68580" marT="0" marB="0" anchor="ctr">
                    <a:solidFill>
                      <a:schemeClr val="accent3">
                        <a:lumMod val="20000"/>
                        <a:lumOff val="80000"/>
                      </a:schemeClr>
                    </a:solidFill>
                  </a:tcPr>
                </a:tc>
              </a:tr>
              <a:tr h="246380">
                <a:tc>
                  <a:txBody>
                    <a:bodyPr/>
                    <a:lstStyle/>
                    <a:p>
                      <a:pPr algn="ctr">
                        <a:lnSpc>
                          <a:spcPct val="115000"/>
                        </a:lnSpc>
                        <a:spcAft>
                          <a:spcPts val="0"/>
                        </a:spcAft>
                      </a:pPr>
                      <a:r>
                        <a:rPr lang="fr-FR" sz="2800" b="1" dirty="0">
                          <a:latin typeface="+mj-lt"/>
                        </a:rPr>
                        <a:t>2007</a:t>
                      </a:r>
                      <a:endParaRPr lang="fr-FR" sz="2400" b="1" dirty="0">
                        <a:latin typeface="+mj-lt"/>
                        <a:ea typeface="Georgia"/>
                        <a:cs typeface="Arial"/>
                      </a:endParaRPr>
                    </a:p>
                  </a:txBody>
                  <a:tcPr marL="68580" marR="68580" marT="0" marB="0" anchor="ctr">
                    <a:solidFill>
                      <a:schemeClr val="accent3">
                        <a:lumMod val="20000"/>
                        <a:lumOff val="80000"/>
                      </a:schemeClr>
                    </a:solidFill>
                  </a:tcPr>
                </a:tc>
                <a:tc>
                  <a:txBody>
                    <a:bodyPr/>
                    <a:lstStyle/>
                    <a:p>
                      <a:pPr algn="ctr">
                        <a:lnSpc>
                          <a:spcPct val="115000"/>
                        </a:lnSpc>
                        <a:spcAft>
                          <a:spcPts val="0"/>
                        </a:spcAft>
                      </a:pPr>
                      <a:r>
                        <a:rPr lang="fr-FR" sz="2800" b="1" dirty="0" smtClean="0">
                          <a:latin typeface="+mj-lt"/>
                        </a:rPr>
                        <a:t>1,6</a:t>
                      </a:r>
                      <a:endParaRPr lang="fr-FR" sz="2400" b="1" dirty="0">
                        <a:latin typeface="+mj-lt"/>
                        <a:ea typeface="Georgia"/>
                        <a:cs typeface="Arial"/>
                      </a:endParaRPr>
                    </a:p>
                  </a:txBody>
                  <a:tcPr marL="68580" marR="68580" marT="0" marB="0" anchor="ctr">
                    <a:solidFill>
                      <a:schemeClr val="accent3">
                        <a:lumMod val="20000"/>
                        <a:lumOff val="80000"/>
                      </a:schemeClr>
                    </a:solidFill>
                  </a:tcPr>
                </a:tc>
                <a:tc>
                  <a:txBody>
                    <a:bodyPr/>
                    <a:lstStyle/>
                    <a:p>
                      <a:pPr algn="ctr">
                        <a:lnSpc>
                          <a:spcPct val="115000"/>
                        </a:lnSpc>
                        <a:spcAft>
                          <a:spcPts val="0"/>
                        </a:spcAft>
                      </a:pPr>
                      <a:r>
                        <a:rPr lang="fr-FR" sz="2800" b="1" dirty="0" smtClean="0">
                          <a:latin typeface="+mj-lt"/>
                        </a:rPr>
                        <a:t>3 600</a:t>
                      </a:r>
                      <a:endParaRPr lang="fr-FR" sz="2400" b="1" dirty="0">
                        <a:latin typeface="+mj-lt"/>
                        <a:ea typeface="Georgia"/>
                        <a:cs typeface="Arial"/>
                      </a:endParaRPr>
                    </a:p>
                  </a:txBody>
                  <a:tcPr marL="68580" marR="68580" marT="0" marB="0" anchor="ctr">
                    <a:solidFill>
                      <a:schemeClr val="accent3">
                        <a:lumMod val="20000"/>
                        <a:lumOff val="80000"/>
                      </a:schemeClr>
                    </a:solidFill>
                  </a:tcPr>
                </a:tc>
                <a:tc>
                  <a:txBody>
                    <a:bodyPr/>
                    <a:lstStyle/>
                    <a:p>
                      <a:pPr algn="ctr">
                        <a:lnSpc>
                          <a:spcPct val="115000"/>
                        </a:lnSpc>
                        <a:spcAft>
                          <a:spcPts val="0"/>
                        </a:spcAft>
                      </a:pPr>
                      <a:r>
                        <a:rPr kumimoji="0" lang="fr-FR" sz="2800" b="1" u="none" strike="noStrike" cap="none" normalizeH="0" baseline="0" dirty="0" smtClean="0">
                          <a:ln>
                            <a:noFill/>
                          </a:ln>
                          <a:effectLst/>
                          <a:latin typeface="+mj-lt"/>
                        </a:rPr>
                        <a:t>11 340</a:t>
                      </a:r>
                      <a:endParaRPr lang="fr-FR" sz="2800" b="1" dirty="0">
                        <a:latin typeface="+mj-lt"/>
                        <a:ea typeface="Georgia"/>
                        <a:cs typeface="Arial"/>
                      </a:endParaRPr>
                    </a:p>
                  </a:txBody>
                  <a:tcPr marL="68580" marR="68580" marT="0" marB="0" anchor="ctr">
                    <a:solidFill>
                      <a:schemeClr val="accent3">
                        <a:lumMod val="20000"/>
                        <a:lumOff val="80000"/>
                      </a:schemeClr>
                    </a:solidFill>
                  </a:tcPr>
                </a:tc>
              </a:tr>
              <a:tr h="246380">
                <a:tc>
                  <a:txBody>
                    <a:bodyPr/>
                    <a:lstStyle/>
                    <a:p>
                      <a:pPr algn="ctr">
                        <a:lnSpc>
                          <a:spcPct val="115000"/>
                        </a:lnSpc>
                        <a:spcAft>
                          <a:spcPts val="0"/>
                        </a:spcAft>
                      </a:pPr>
                      <a:r>
                        <a:rPr lang="fr-FR" sz="2800" b="1" dirty="0">
                          <a:latin typeface="+mj-lt"/>
                        </a:rPr>
                        <a:t>2008</a:t>
                      </a:r>
                      <a:endParaRPr lang="fr-FR" sz="2400" b="1" dirty="0">
                        <a:latin typeface="+mj-lt"/>
                        <a:ea typeface="Georgia"/>
                        <a:cs typeface="Arial"/>
                      </a:endParaRPr>
                    </a:p>
                  </a:txBody>
                  <a:tcPr marL="68580" marR="68580" marT="0" marB="0" anchor="ctr">
                    <a:solidFill>
                      <a:schemeClr val="accent3">
                        <a:lumMod val="20000"/>
                        <a:lumOff val="80000"/>
                      </a:schemeClr>
                    </a:solidFill>
                  </a:tcPr>
                </a:tc>
                <a:tc>
                  <a:txBody>
                    <a:bodyPr/>
                    <a:lstStyle/>
                    <a:p>
                      <a:pPr algn="ctr">
                        <a:lnSpc>
                          <a:spcPct val="115000"/>
                        </a:lnSpc>
                        <a:spcAft>
                          <a:spcPts val="0"/>
                        </a:spcAft>
                      </a:pPr>
                      <a:r>
                        <a:rPr lang="fr-FR" sz="2800" b="1" dirty="0" smtClean="0">
                          <a:latin typeface="+mj-lt"/>
                        </a:rPr>
                        <a:t>6,13</a:t>
                      </a:r>
                      <a:endParaRPr lang="fr-FR" sz="2400" b="1" dirty="0">
                        <a:latin typeface="+mj-lt"/>
                        <a:ea typeface="Georgia"/>
                        <a:cs typeface="Arial"/>
                      </a:endParaRPr>
                    </a:p>
                  </a:txBody>
                  <a:tcPr marL="68580" marR="68580" marT="0" marB="0" anchor="ctr">
                    <a:solidFill>
                      <a:schemeClr val="accent3">
                        <a:lumMod val="20000"/>
                        <a:lumOff val="80000"/>
                      </a:schemeClr>
                    </a:solidFill>
                  </a:tcPr>
                </a:tc>
                <a:tc>
                  <a:txBody>
                    <a:bodyPr/>
                    <a:lstStyle/>
                    <a:p>
                      <a:pPr algn="ctr">
                        <a:lnSpc>
                          <a:spcPct val="115000"/>
                        </a:lnSpc>
                        <a:spcAft>
                          <a:spcPts val="0"/>
                        </a:spcAft>
                      </a:pPr>
                      <a:r>
                        <a:rPr lang="fr-FR" sz="2800" b="1" dirty="0" smtClean="0">
                          <a:latin typeface="+mj-lt"/>
                        </a:rPr>
                        <a:t>13 417</a:t>
                      </a:r>
                      <a:endParaRPr lang="fr-FR" sz="2400" b="1" dirty="0">
                        <a:latin typeface="+mj-lt"/>
                        <a:ea typeface="Georgia"/>
                        <a:cs typeface="Arial"/>
                      </a:endParaRPr>
                    </a:p>
                  </a:txBody>
                  <a:tcPr marL="68580" marR="68580" marT="0" marB="0" anchor="ctr">
                    <a:solidFill>
                      <a:schemeClr val="accent3">
                        <a:lumMod val="20000"/>
                        <a:lumOff val="80000"/>
                      </a:schemeClr>
                    </a:solidFill>
                  </a:tcPr>
                </a:tc>
                <a:tc>
                  <a:txBody>
                    <a:bodyPr/>
                    <a:lstStyle/>
                    <a:p>
                      <a:pPr algn="ctr">
                        <a:lnSpc>
                          <a:spcPct val="115000"/>
                        </a:lnSpc>
                        <a:spcAft>
                          <a:spcPts val="0"/>
                        </a:spcAft>
                      </a:pPr>
                      <a:r>
                        <a:rPr kumimoji="0" lang="fr-FR" sz="2800" b="1" u="none" strike="noStrike" cap="none" normalizeH="0" baseline="0" dirty="0" smtClean="0">
                          <a:ln>
                            <a:noFill/>
                          </a:ln>
                          <a:effectLst/>
                          <a:latin typeface="+mj-lt"/>
                        </a:rPr>
                        <a:t>42 263</a:t>
                      </a:r>
                      <a:endParaRPr lang="fr-FR" sz="2800" b="1" dirty="0">
                        <a:latin typeface="+mj-lt"/>
                        <a:ea typeface="Georgia"/>
                        <a:cs typeface="Arial"/>
                      </a:endParaRPr>
                    </a:p>
                  </a:txBody>
                  <a:tcPr marL="68580" marR="68580" marT="0" marB="0" anchor="ctr">
                    <a:solidFill>
                      <a:schemeClr val="accent3">
                        <a:lumMod val="20000"/>
                        <a:lumOff val="80000"/>
                      </a:schemeClr>
                    </a:solidFill>
                  </a:tcPr>
                </a:tc>
              </a:tr>
              <a:tr h="246380">
                <a:tc>
                  <a:txBody>
                    <a:bodyPr/>
                    <a:lstStyle/>
                    <a:p>
                      <a:pPr algn="ctr">
                        <a:lnSpc>
                          <a:spcPct val="115000"/>
                        </a:lnSpc>
                        <a:spcAft>
                          <a:spcPts val="0"/>
                        </a:spcAft>
                      </a:pPr>
                      <a:r>
                        <a:rPr lang="fr-FR" sz="2800" b="1" dirty="0">
                          <a:latin typeface="+mj-lt"/>
                        </a:rPr>
                        <a:t>2009</a:t>
                      </a:r>
                      <a:endParaRPr lang="fr-FR" sz="2400" b="1" dirty="0">
                        <a:latin typeface="+mj-lt"/>
                        <a:ea typeface="Georgia"/>
                        <a:cs typeface="Arial"/>
                      </a:endParaRPr>
                    </a:p>
                  </a:txBody>
                  <a:tcPr marL="68580" marR="68580" marT="0" marB="0" anchor="ctr">
                    <a:solidFill>
                      <a:schemeClr val="accent3">
                        <a:lumMod val="20000"/>
                        <a:lumOff val="80000"/>
                      </a:schemeClr>
                    </a:solidFill>
                  </a:tcPr>
                </a:tc>
                <a:tc>
                  <a:txBody>
                    <a:bodyPr/>
                    <a:lstStyle/>
                    <a:p>
                      <a:pPr algn="ctr">
                        <a:lnSpc>
                          <a:spcPct val="115000"/>
                        </a:lnSpc>
                        <a:spcAft>
                          <a:spcPts val="0"/>
                        </a:spcAft>
                      </a:pPr>
                      <a:r>
                        <a:rPr lang="fr-FR" sz="2800" b="1" dirty="0" smtClean="0">
                          <a:latin typeface="+mj-lt"/>
                        </a:rPr>
                        <a:t>6,57</a:t>
                      </a:r>
                      <a:endParaRPr lang="fr-FR" sz="2400" b="1" dirty="0">
                        <a:latin typeface="+mj-lt"/>
                        <a:ea typeface="Georgia"/>
                        <a:cs typeface="Arial"/>
                      </a:endParaRPr>
                    </a:p>
                  </a:txBody>
                  <a:tcPr marL="68580" marR="68580" marT="0" marB="0" anchor="ctr">
                    <a:solidFill>
                      <a:schemeClr val="accent3">
                        <a:lumMod val="20000"/>
                        <a:lumOff val="80000"/>
                      </a:schemeClr>
                    </a:solidFill>
                  </a:tcPr>
                </a:tc>
                <a:tc>
                  <a:txBody>
                    <a:bodyPr/>
                    <a:lstStyle/>
                    <a:p>
                      <a:pPr algn="ctr">
                        <a:lnSpc>
                          <a:spcPct val="115000"/>
                        </a:lnSpc>
                        <a:spcAft>
                          <a:spcPts val="0"/>
                        </a:spcAft>
                      </a:pPr>
                      <a:r>
                        <a:rPr lang="fr-FR" sz="2800" b="1" dirty="0" smtClean="0">
                          <a:latin typeface="+mj-lt"/>
                        </a:rPr>
                        <a:t>13 619</a:t>
                      </a:r>
                      <a:endParaRPr lang="fr-FR" sz="2400" b="1" dirty="0">
                        <a:latin typeface="+mj-lt"/>
                        <a:ea typeface="Georgia"/>
                        <a:cs typeface="Arial"/>
                      </a:endParaRPr>
                    </a:p>
                  </a:txBody>
                  <a:tcPr marL="68580" marR="68580" marT="0" marB="0" anchor="ctr">
                    <a:solidFill>
                      <a:schemeClr val="accent3">
                        <a:lumMod val="20000"/>
                        <a:lumOff val="80000"/>
                      </a:schemeClr>
                    </a:solidFill>
                  </a:tcPr>
                </a:tc>
                <a:tc>
                  <a:txBody>
                    <a:bodyPr/>
                    <a:lstStyle/>
                    <a:p>
                      <a:pPr algn="ctr">
                        <a:lnSpc>
                          <a:spcPct val="115000"/>
                        </a:lnSpc>
                        <a:spcAft>
                          <a:spcPts val="0"/>
                        </a:spcAft>
                      </a:pPr>
                      <a:r>
                        <a:rPr kumimoji="0" lang="fr-FR" sz="2800" b="1" u="none" strike="noStrike" cap="none" normalizeH="0" baseline="0" dirty="0" smtClean="0">
                          <a:ln>
                            <a:noFill/>
                          </a:ln>
                          <a:effectLst/>
                          <a:latin typeface="+mj-lt"/>
                        </a:rPr>
                        <a:t>42 898</a:t>
                      </a:r>
                      <a:endParaRPr lang="fr-FR" sz="2800" b="1" dirty="0">
                        <a:latin typeface="+mj-lt"/>
                        <a:ea typeface="Georgia"/>
                        <a:cs typeface="Arial"/>
                      </a:endParaRPr>
                    </a:p>
                  </a:txBody>
                  <a:tcPr marL="68580" marR="68580" marT="0" marB="0" anchor="ctr">
                    <a:solidFill>
                      <a:schemeClr val="accent3">
                        <a:lumMod val="20000"/>
                        <a:lumOff val="80000"/>
                      </a:schemeClr>
                    </a:solidFill>
                  </a:tcPr>
                </a:tc>
              </a:tr>
              <a:tr h="246380">
                <a:tc>
                  <a:txBody>
                    <a:bodyPr/>
                    <a:lstStyle/>
                    <a:p>
                      <a:pPr algn="ctr">
                        <a:lnSpc>
                          <a:spcPct val="115000"/>
                        </a:lnSpc>
                        <a:spcAft>
                          <a:spcPts val="0"/>
                        </a:spcAft>
                      </a:pPr>
                      <a:r>
                        <a:rPr lang="fr-FR" sz="2800" b="1" dirty="0">
                          <a:latin typeface="+mj-lt"/>
                        </a:rPr>
                        <a:t>Total</a:t>
                      </a:r>
                      <a:endParaRPr lang="fr-FR" sz="2400" b="1" dirty="0">
                        <a:latin typeface="+mj-lt"/>
                        <a:ea typeface="Georgia"/>
                        <a:cs typeface="Arial"/>
                      </a:endParaRPr>
                    </a:p>
                  </a:txBody>
                  <a:tcPr marL="68580" marR="68580" marT="0" marB="0" anchor="ctr">
                    <a:solidFill>
                      <a:schemeClr val="accent3">
                        <a:lumMod val="20000"/>
                        <a:lumOff val="80000"/>
                      </a:schemeClr>
                    </a:solidFill>
                  </a:tcPr>
                </a:tc>
                <a:tc>
                  <a:txBody>
                    <a:bodyPr/>
                    <a:lstStyle/>
                    <a:p>
                      <a:pPr algn="ctr">
                        <a:lnSpc>
                          <a:spcPct val="115000"/>
                        </a:lnSpc>
                        <a:spcAft>
                          <a:spcPts val="0"/>
                        </a:spcAft>
                      </a:pPr>
                      <a:endParaRPr lang="fr-FR" sz="2800" b="1" dirty="0">
                        <a:latin typeface="+mj-lt"/>
                        <a:ea typeface="Georgia"/>
                        <a:cs typeface="Tahoma"/>
                      </a:endParaRPr>
                    </a:p>
                  </a:txBody>
                  <a:tcPr marL="68580" marR="68580" marT="0" marB="0" anchor="ctr">
                    <a:solidFill>
                      <a:schemeClr val="accent3">
                        <a:lumMod val="20000"/>
                        <a:lumOff val="80000"/>
                      </a:schemeClr>
                    </a:solidFill>
                  </a:tcPr>
                </a:tc>
                <a:tc>
                  <a:txBody>
                    <a:bodyPr/>
                    <a:lstStyle/>
                    <a:p>
                      <a:pPr algn="ctr">
                        <a:lnSpc>
                          <a:spcPct val="115000"/>
                        </a:lnSpc>
                        <a:spcAft>
                          <a:spcPts val="0"/>
                        </a:spcAft>
                      </a:pPr>
                      <a:r>
                        <a:rPr lang="fr-FR" sz="2800" b="1" dirty="0" smtClean="0">
                          <a:latin typeface="+mj-lt"/>
                        </a:rPr>
                        <a:t>30 636</a:t>
                      </a:r>
                      <a:endParaRPr lang="fr-FR" sz="2400" b="1" dirty="0">
                        <a:latin typeface="+mj-lt"/>
                        <a:ea typeface="Georgia"/>
                        <a:cs typeface="Arial"/>
                      </a:endParaRPr>
                    </a:p>
                  </a:txBody>
                  <a:tcPr marL="68580" marR="68580" marT="0" marB="0" anchor="ctr">
                    <a:solidFill>
                      <a:schemeClr val="accent3">
                        <a:lumMod val="20000"/>
                        <a:lumOff val="80000"/>
                      </a:schemeClr>
                    </a:solidFill>
                  </a:tcPr>
                </a:tc>
                <a:tc>
                  <a:txBody>
                    <a:bodyPr/>
                    <a:lstStyle/>
                    <a:p>
                      <a:pPr algn="ctr">
                        <a:lnSpc>
                          <a:spcPct val="115000"/>
                        </a:lnSpc>
                        <a:spcAft>
                          <a:spcPts val="0"/>
                        </a:spcAft>
                      </a:pPr>
                      <a:r>
                        <a:rPr lang="fr-FR" sz="2800" b="1" dirty="0" smtClean="0">
                          <a:latin typeface="+mj-lt"/>
                        </a:rPr>
                        <a:t>96 501</a:t>
                      </a:r>
                      <a:endParaRPr lang="fr-FR" sz="2800" b="1" dirty="0">
                        <a:latin typeface="+mj-lt"/>
                        <a:ea typeface="Georgia"/>
                        <a:cs typeface="Arial"/>
                      </a:endParaRPr>
                    </a:p>
                  </a:txBody>
                  <a:tcPr marL="68580" marR="68580" marT="0" marB="0" anchor="ctr">
                    <a:solidFill>
                      <a:schemeClr val="accent3">
                        <a:lumMod val="20000"/>
                        <a:lumOff val="80000"/>
                      </a:schemeClr>
                    </a:solidFill>
                  </a:tcPr>
                </a:tc>
              </a:tr>
            </a:tbl>
          </a:graphicData>
        </a:graphic>
      </p:graphicFrame>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Titre 1"/>
          <p:cNvSpPr>
            <a:spLocks noGrp="1"/>
          </p:cNvSpPr>
          <p:nvPr>
            <p:ph type="title" idx="4294967295"/>
          </p:nvPr>
        </p:nvSpPr>
        <p:spPr>
          <a:xfrm>
            <a:off x="0" y="500063"/>
            <a:ext cx="9144000" cy="1071562"/>
          </a:xfrm>
        </p:spPr>
        <p:txBody>
          <a:bodyPr/>
          <a:lstStyle/>
          <a:p>
            <a:pPr algn="ctr" eaLnBrk="1" hangingPunct="1"/>
            <a:r>
              <a:rPr lang="fr-FR" sz="3600" dirty="0" smtClean="0"/>
              <a:t>Intégration de TUNISAIR dans l’EU-ETS</a:t>
            </a:r>
          </a:p>
        </p:txBody>
      </p:sp>
      <p:sp>
        <p:nvSpPr>
          <p:cNvPr id="12291" name="Espace réservé du contenu 2"/>
          <p:cNvSpPr>
            <a:spLocks noGrp="1"/>
          </p:cNvSpPr>
          <p:nvPr>
            <p:ph idx="4294967295"/>
          </p:nvPr>
        </p:nvSpPr>
        <p:spPr>
          <a:xfrm>
            <a:off x="357158" y="1928802"/>
            <a:ext cx="8429625" cy="4286250"/>
          </a:xfrm>
        </p:spPr>
        <p:txBody>
          <a:bodyPr/>
          <a:lstStyle/>
          <a:p>
            <a:pPr eaLnBrk="1" hangingPunct="1"/>
            <a:r>
              <a:rPr lang="fr-FR" sz="2400" dirty="0" smtClean="0"/>
              <a:t>Adaptation du système d’information de la compagnie aux nouvelles exigences réglementaires</a:t>
            </a:r>
          </a:p>
          <a:p>
            <a:pPr eaLnBrk="1" hangingPunct="1">
              <a:buFont typeface="Wingdings" pitchFamily="2" charset="2"/>
              <a:buChar char="§"/>
            </a:pPr>
            <a:r>
              <a:rPr lang="fr-FR" sz="2400" dirty="0" smtClean="0"/>
              <a:t>Elaboration des plans de surveillance des émissions et des tonnes kilomètres</a:t>
            </a:r>
            <a:endParaRPr lang="fr-FR" sz="2400" u="sng" dirty="0" smtClean="0">
              <a:solidFill>
                <a:srgbClr val="3333CC"/>
              </a:solidFill>
            </a:endParaRPr>
          </a:p>
          <a:p>
            <a:pPr eaLnBrk="1" hangingPunct="1">
              <a:buFont typeface="Wingdings" pitchFamily="2" charset="2"/>
              <a:buChar char="§"/>
            </a:pPr>
            <a:r>
              <a:rPr lang="fr-FR" sz="2400" dirty="0" smtClean="0"/>
              <a:t>Implémentation, en cours, des nouvelles procédures relatives à l’EU ETS </a:t>
            </a:r>
          </a:p>
          <a:p>
            <a:pPr eaLnBrk="1" hangingPunct="1"/>
            <a:r>
              <a:rPr lang="fr-FR" sz="2400" dirty="0" smtClean="0"/>
              <a:t>Engagement </a:t>
            </a:r>
            <a:r>
              <a:rPr lang="fr-FR" sz="2400" dirty="0" smtClean="0"/>
              <a:t>de </a:t>
            </a:r>
            <a:r>
              <a:rPr lang="fr-FR" sz="2400" dirty="0" smtClean="0"/>
              <a:t>concertations visant la mise en place d’une stratégie pour l’achat et la gestion des certificats </a:t>
            </a:r>
            <a:r>
              <a:rPr lang="fr-FR" sz="2400" dirty="0" smtClean="0"/>
              <a:t>d’émissions</a:t>
            </a:r>
            <a:endParaRPr lang="fr-FR" sz="2400" dirty="0" smtClean="0"/>
          </a:p>
          <a:p>
            <a:pPr eaLnBrk="1" hangingPunct="1">
              <a:buNone/>
            </a:pPr>
            <a:endParaRPr lang="fr-FR" sz="2400"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20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fade">
                                      <p:cBhvr>
                                        <p:cTn id="12" dur="20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fade">
                                      <p:cBhvr>
                                        <p:cTn id="17" dur="20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fade">
                                      <p:cBhvr>
                                        <p:cTn id="22" dur="20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Titre 1"/>
          <p:cNvSpPr>
            <a:spLocks noGrp="1"/>
          </p:cNvSpPr>
          <p:nvPr>
            <p:ph type="title" idx="4294967295"/>
          </p:nvPr>
        </p:nvSpPr>
        <p:spPr>
          <a:xfrm>
            <a:off x="0" y="214313"/>
            <a:ext cx="9144000" cy="1047750"/>
          </a:xfrm>
        </p:spPr>
        <p:txBody>
          <a:bodyPr/>
          <a:lstStyle/>
          <a:p>
            <a:pPr algn="ctr" eaLnBrk="1" hangingPunct="1"/>
            <a:r>
              <a:rPr lang="fr-CA" sz="3600" dirty="0" smtClean="0"/>
              <a:t>Impact financier de l’EU-ETS sur TUNISAIR</a:t>
            </a:r>
            <a:endParaRPr lang="fr-FR" sz="3600" dirty="0" smtClean="0"/>
          </a:p>
        </p:txBody>
      </p:sp>
      <p:sp>
        <p:nvSpPr>
          <p:cNvPr id="31747" name="Espace réservé du contenu 2"/>
          <p:cNvSpPr>
            <a:spLocks noGrp="1"/>
          </p:cNvSpPr>
          <p:nvPr>
            <p:ph idx="4294967295"/>
          </p:nvPr>
        </p:nvSpPr>
        <p:spPr>
          <a:xfrm>
            <a:off x="0" y="1428750"/>
            <a:ext cx="9144000" cy="5429250"/>
          </a:xfrm>
        </p:spPr>
        <p:txBody>
          <a:bodyPr>
            <a:noAutofit/>
          </a:bodyPr>
          <a:lstStyle/>
          <a:p>
            <a:pPr marL="274320" indent="-274320" eaLnBrk="1" fontAlgn="auto" hangingPunct="1">
              <a:spcAft>
                <a:spcPts val="0"/>
              </a:spcAft>
              <a:buClr>
                <a:schemeClr val="accent3"/>
              </a:buClr>
              <a:buFont typeface="Wingdings 2"/>
              <a:buChar char=""/>
              <a:defRPr/>
            </a:pPr>
            <a:r>
              <a:rPr lang="fr-FR" sz="2400" dirty="0" smtClean="0"/>
              <a:t>L’impact financier sera tributaire:</a:t>
            </a:r>
          </a:p>
          <a:p>
            <a:pPr marL="640080" lvl="1" indent="-274320" eaLnBrk="1" fontAlgn="auto" hangingPunct="1">
              <a:spcAft>
                <a:spcPts val="0"/>
              </a:spcAft>
              <a:buClr>
                <a:schemeClr val="accent3"/>
              </a:buClr>
              <a:buFont typeface="Wingdings 2"/>
              <a:buChar char=""/>
              <a:defRPr/>
            </a:pPr>
            <a:r>
              <a:rPr lang="fr-FR" dirty="0" smtClean="0"/>
              <a:t>des quotas qui seront alloués</a:t>
            </a:r>
          </a:p>
          <a:p>
            <a:pPr marL="640080" lvl="1" indent="-274320" eaLnBrk="1" fontAlgn="auto" hangingPunct="1">
              <a:spcAft>
                <a:spcPts val="0"/>
              </a:spcAft>
              <a:buClr>
                <a:schemeClr val="accent3"/>
              </a:buClr>
              <a:buFont typeface="Wingdings 2"/>
              <a:buChar char=""/>
              <a:defRPr/>
            </a:pPr>
            <a:r>
              <a:rPr lang="fr-FR" dirty="0" smtClean="0"/>
              <a:t>de l’évolution du coût des certificats d’émissions </a:t>
            </a:r>
          </a:p>
          <a:p>
            <a:pPr marL="274320" indent="-274320" eaLnBrk="1" fontAlgn="auto" hangingPunct="1">
              <a:spcAft>
                <a:spcPts val="0"/>
              </a:spcAft>
              <a:buClr>
                <a:schemeClr val="accent3"/>
              </a:buClr>
              <a:buFont typeface="Wingdings 2"/>
              <a:buChar char=""/>
              <a:defRPr/>
            </a:pPr>
            <a:r>
              <a:rPr lang="fr-FR" sz="2400" dirty="0" smtClean="0"/>
              <a:t>Charge financière pourrait varier entre </a:t>
            </a:r>
            <a:r>
              <a:rPr lang="fr-FR" sz="2400" b="1" dirty="0" smtClean="0">
                <a:solidFill>
                  <a:srgbClr val="FD1301"/>
                </a:solidFill>
              </a:rPr>
              <a:t>1.3 et 6.5 </a:t>
            </a:r>
            <a:r>
              <a:rPr lang="fr-FR" sz="2400" b="1" dirty="0" smtClean="0">
                <a:solidFill>
                  <a:srgbClr val="FF0000"/>
                </a:solidFill>
              </a:rPr>
              <a:t>M€</a:t>
            </a:r>
            <a:r>
              <a:rPr lang="fr-FR" sz="2400" b="1" dirty="0" smtClean="0">
                <a:solidFill>
                  <a:srgbClr val="FD1301"/>
                </a:solidFill>
              </a:rPr>
              <a:t>/an</a:t>
            </a:r>
            <a:endParaRPr lang="fr-FR" sz="2400" b="1" dirty="0" smtClean="0"/>
          </a:p>
        </p:txBody>
      </p:sp>
      <p:graphicFrame>
        <p:nvGraphicFramePr>
          <p:cNvPr id="4" name="Group 81"/>
          <p:cNvGraphicFramePr>
            <a:graphicFrameLocks/>
          </p:cNvGraphicFramePr>
          <p:nvPr/>
        </p:nvGraphicFramePr>
        <p:xfrm>
          <a:off x="428596" y="3429000"/>
          <a:ext cx="8286836" cy="2778040"/>
        </p:xfrm>
        <a:graphic>
          <a:graphicData uri="http://schemas.openxmlformats.org/drawingml/2006/table">
            <a:tbl>
              <a:tblPr>
                <a:tableStyleId>{16D9F66E-5EB9-4882-86FB-DCBF35E3C3E4}</a:tableStyleId>
              </a:tblPr>
              <a:tblGrid>
                <a:gridCol w="2148252"/>
                <a:gridCol w="1534222"/>
                <a:gridCol w="1612035"/>
                <a:gridCol w="1534222"/>
                <a:gridCol w="1458105"/>
              </a:tblGrid>
              <a:tr h="803619">
                <a:tc>
                  <a:txBody>
                    <a:bodyPr/>
                    <a:lstStyle/>
                    <a:p>
                      <a:endParaRPr lang="fr-FR" sz="1600" dirty="0" smtClean="0">
                        <a:solidFill>
                          <a:srgbClr val="3333CC"/>
                        </a:solidFill>
                      </a:endParaRPr>
                    </a:p>
                    <a:p>
                      <a:endParaRPr lang="fr-FR" sz="1600" dirty="0" smtClean="0">
                        <a:solidFill>
                          <a:srgbClr val="3333CC"/>
                        </a:solidFill>
                      </a:endParaRPr>
                    </a:p>
                    <a:p>
                      <a:r>
                        <a:rPr lang="fr-FR" sz="1600" dirty="0" smtClean="0">
                          <a:solidFill>
                            <a:srgbClr val="3333CC"/>
                          </a:solidFill>
                        </a:rPr>
                        <a:t>%</a:t>
                      </a:r>
                      <a:r>
                        <a:rPr lang="fr-FR" sz="1600" baseline="0" dirty="0" smtClean="0">
                          <a:solidFill>
                            <a:srgbClr val="3333CC"/>
                          </a:solidFill>
                        </a:rPr>
                        <a:t> </a:t>
                      </a:r>
                      <a:r>
                        <a:rPr lang="fr-FR" sz="1600" dirty="0" smtClean="0">
                          <a:solidFill>
                            <a:srgbClr val="3333CC"/>
                          </a:solidFill>
                        </a:rPr>
                        <a:t>quotas gratuits</a:t>
                      </a: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1" u="none" strike="noStrike" cap="none" normalizeH="0" baseline="0" dirty="0" smtClean="0">
                          <a:ln>
                            <a:noFill/>
                          </a:ln>
                          <a:effectLst/>
                        </a:rPr>
                        <a:t>15 €</a:t>
                      </a:r>
                      <a:endParaRPr kumimoji="0" lang="fr-FR" sz="2400" b="1" i="0" u="none" strike="noStrike" cap="none" normalizeH="0" baseline="0" dirty="0" smtClean="0">
                        <a:ln>
                          <a:noFill/>
                        </a:ln>
                        <a:solidFill>
                          <a:schemeClr val="tx2"/>
                        </a:solidFill>
                        <a:effectLst/>
                        <a:latin typeface="Arial" charset="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1" u="none" strike="noStrike" cap="none" normalizeH="0" baseline="0" dirty="0" smtClean="0">
                          <a:ln>
                            <a:noFill/>
                          </a:ln>
                          <a:effectLst/>
                        </a:rPr>
                        <a:t>20 €</a:t>
                      </a:r>
                      <a:endParaRPr kumimoji="0" lang="fr-FR" sz="2400" b="1" i="0" u="none" strike="noStrike" cap="none" normalizeH="0" baseline="0" dirty="0" smtClean="0">
                        <a:ln>
                          <a:noFill/>
                        </a:ln>
                        <a:solidFill>
                          <a:schemeClr val="tx2"/>
                        </a:solidFill>
                        <a:effectLst/>
                        <a:latin typeface="Arial" charset="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1" u="none" strike="noStrike" cap="none" normalizeH="0" baseline="0" dirty="0" smtClean="0">
                          <a:ln>
                            <a:noFill/>
                          </a:ln>
                          <a:effectLst/>
                        </a:rPr>
                        <a:t>25 €</a:t>
                      </a:r>
                      <a:endParaRPr kumimoji="0" lang="fr-FR" sz="2400" b="1" i="0" u="none" strike="noStrike" cap="none" normalizeH="0" baseline="0" dirty="0" smtClean="0">
                        <a:ln>
                          <a:noFill/>
                        </a:ln>
                        <a:solidFill>
                          <a:schemeClr val="tx2"/>
                        </a:solidFill>
                        <a:effectLst/>
                        <a:latin typeface="Arial" charset="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1" u="none" strike="noStrike" cap="none" normalizeH="0" baseline="0" dirty="0" smtClean="0">
                          <a:ln>
                            <a:noFill/>
                          </a:ln>
                          <a:effectLst/>
                        </a:rPr>
                        <a:t>30 €</a:t>
                      </a:r>
                      <a:endParaRPr kumimoji="0" lang="fr-FR" sz="2400" b="1" i="0" u="none" strike="noStrike" cap="none" normalizeH="0" baseline="0" dirty="0" smtClean="0">
                        <a:ln>
                          <a:noFill/>
                        </a:ln>
                        <a:solidFill>
                          <a:schemeClr val="tx2"/>
                        </a:solidFill>
                        <a:effectLst/>
                        <a:latin typeface="Arial" charset="0"/>
                      </a:endParaRPr>
                    </a:p>
                  </a:txBody>
                  <a:tcPr anchor="ctr" anchorCtr="1" horzOverflow="overflow"/>
                </a:tc>
              </a:tr>
              <a:tr h="4887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1" u="none" strike="noStrike" cap="none" normalizeH="0" baseline="0" dirty="0" smtClean="0">
                          <a:ln>
                            <a:noFill/>
                          </a:ln>
                          <a:effectLst/>
                        </a:rPr>
                        <a:t>80%</a:t>
                      </a:r>
                      <a:endParaRPr kumimoji="0" lang="fr-FR" sz="2400" b="1" i="0" u="none" strike="noStrike" cap="none" normalizeH="0" baseline="0" dirty="0" smtClean="0">
                        <a:ln>
                          <a:noFill/>
                        </a:ln>
                        <a:solidFill>
                          <a:schemeClr val="tx2"/>
                        </a:solidFill>
                        <a:effectLst/>
                        <a:latin typeface="Arial" charset="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1" u="none" strike="noStrike" cap="none" normalizeH="0" baseline="0" dirty="0" smtClean="0">
                          <a:ln>
                            <a:noFill/>
                          </a:ln>
                          <a:solidFill>
                            <a:srgbClr val="FF0000"/>
                          </a:solidFill>
                          <a:effectLst/>
                        </a:rPr>
                        <a:t>1.3 M€</a:t>
                      </a:r>
                      <a:endParaRPr kumimoji="0" lang="fr-FR" sz="2400" b="1" i="0" u="none" strike="noStrike" cap="none" normalizeH="0" baseline="0" dirty="0" smtClean="0">
                        <a:ln>
                          <a:noFill/>
                        </a:ln>
                        <a:solidFill>
                          <a:srgbClr val="FF0000"/>
                        </a:solidFill>
                        <a:effectLst/>
                        <a:latin typeface="Arial" charset="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u="none" strike="noStrike" cap="none" normalizeH="0" baseline="0" smtClean="0">
                          <a:ln>
                            <a:noFill/>
                          </a:ln>
                          <a:effectLst/>
                        </a:rPr>
                        <a:t>1.7 M€</a:t>
                      </a:r>
                      <a:endParaRPr kumimoji="0" lang="fr-FR" sz="2400" b="0" i="0" u="none" strike="noStrike" cap="none" normalizeH="0" baseline="0" smtClean="0">
                        <a:ln>
                          <a:noFill/>
                        </a:ln>
                        <a:solidFill>
                          <a:srgbClr val="3333CC"/>
                        </a:solidFill>
                        <a:effectLst/>
                        <a:latin typeface="Arial" charset="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u="none" strike="noStrike" cap="none" normalizeH="0" baseline="0" dirty="0" smtClean="0">
                          <a:ln>
                            <a:noFill/>
                          </a:ln>
                          <a:effectLst/>
                        </a:rPr>
                        <a:t>2.2 M€</a:t>
                      </a:r>
                      <a:endParaRPr kumimoji="0" lang="fr-FR" sz="2400" b="0" i="0" u="none" strike="noStrike" cap="none" normalizeH="0" baseline="0" dirty="0" smtClean="0">
                        <a:ln>
                          <a:noFill/>
                        </a:ln>
                        <a:solidFill>
                          <a:srgbClr val="3333CC"/>
                        </a:solidFill>
                        <a:effectLst/>
                        <a:latin typeface="Arial" charset="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u="none" strike="noStrike" cap="none" normalizeH="0" baseline="0" dirty="0" smtClean="0">
                          <a:ln>
                            <a:noFill/>
                          </a:ln>
                          <a:effectLst/>
                        </a:rPr>
                        <a:t>2.6 M€</a:t>
                      </a:r>
                      <a:endParaRPr kumimoji="0" lang="fr-FR" sz="2400" b="0" i="0" u="none" strike="noStrike" cap="none" normalizeH="0" baseline="0" dirty="0" smtClean="0">
                        <a:ln>
                          <a:noFill/>
                        </a:ln>
                        <a:solidFill>
                          <a:srgbClr val="3333CC"/>
                        </a:solidFill>
                        <a:effectLst/>
                        <a:latin typeface="Arial" charset="0"/>
                      </a:endParaRPr>
                    </a:p>
                  </a:txBody>
                  <a:tcPr anchor="ctr" anchorCtr="1" horzOverflow="overflow"/>
                </a:tc>
              </a:tr>
              <a:tr h="4887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1" u="none" strike="noStrike" cap="none" normalizeH="0" baseline="0" dirty="0" smtClean="0">
                          <a:ln>
                            <a:noFill/>
                          </a:ln>
                          <a:effectLst/>
                        </a:rPr>
                        <a:t>70%</a:t>
                      </a:r>
                      <a:endParaRPr kumimoji="0" lang="fr-FR" sz="2400" b="1" i="0" u="none" strike="noStrike" cap="none" normalizeH="0" baseline="0" dirty="0" smtClean="0">
                        <a:ln>
                          <a:noFill/>
                        </a:ln>
                        <a:solidFill>
                          <a:schemeClr val="tx2"/>
                        </a:solidFill>
                        <a:effectLst/>
                        <a:latin typeface="Arial" charset="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u="none" strike="noStrike" cap="none" normalizeH="0" baseline="0" smtClean="0">
                          <a:ln>
                            <a:noFill/>
                          </a:ln>
                          <a:effectLst/>
                        </a:rPr>
                        <a:t>2.0 M€</a:t>
                      </a:r>
                      <a:endParaRPr kumimoji="0" lang="fr-FR" sz="2400" b="0" i="0" u="none" strike="noStrike" cap="none" normalizeH="0" baseline="0" smtClean="0">
                        <a:ln>
                          <a:noFill/>
                        </a:ln>
                        <a:solidFill>
                          <a:srgbClr val="3333CC"/>
                        </a:solidFill>
                        <a:effectLst/>
                        <a:latin typeface="Arial" charset="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u="none" strike="noStrike" cap="none" normalizeH="0" baseline="0" dirty="0" smtClean="0">
                          <a:ln>
                            <a:noFill/>
                          </a:ln>
                          <a:effectLst/>
                        </a:rPr>
                        <a:t>2.6 M€</a:t>
                      </a:r>
                      <a:endParaRPr kumimoji="0" lang="fr-FR" sz="2400" b="0" i="0" u="none" strike="noStrike" cap="none" normalizeH="0" baseline="0" dirty="0" smtClean="0">
                        <a:ln>
                          <a:noFill/>
                        </a:ln>
                        <a:solidFill>
                          <a:srgbClr val="3333CC"/>
                        </a:solidFill>
                        <a:effectLst/>
                        <a:latin typeface="Arial" charset="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u="none" strike="noStrike" cap="none" normalizeH="0" baseline="0" smtClean="0">
                          <a:ln>
                            <a:noFill/>
                          </a:ln>
                          <a:effectLst/>
                        </a:rPr>
                        <a:t>3.3 M€</a:t>
                      </a:r>
                      <a:endParaRPr kumimoji="0" lang="fr-FR" sz="2400" b="0" i="0" u="none" strike="noStrike" cap="none" normalizeH="0" baseline="0" smtClean="0">
                        <a:ln>
                          <a:noFill/>
                        </a:ln>
                        <a:solidFill>
                          <a:srgbClr val="3333CC"/>
                        </a:solidFill>
                        <a:effectLst/>
                        <a:latin typeface="Arial" charset="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u="none" strike="noStrike" cap="none" normalizeH="0" baseline="0" dirty="0" smtClean="0">
                          <a:ln>
                            <a:noFill/>
                          </a:ln>
                          <a:effectLst/>
                        </a:rPr>
                        <a:t>3.9 M€</a:t>
                      </a:r>
                      <a:endParaRPr kumimoji="0" lang="fr-FR" sz="2400" b="0" i="0" u="none" strike="noStrike" cap="none" normalizeH="0" baseline="0" dirty="0" smtClean="0">
                        <a:ln>
                          <a:noFill/>
                        </a:ln>
                        <a:solidFill>
                          <a:srgbClr val="3333CC"/>
                        </a:solidFill>
                        <a:effectLst/>
                        <a:latin typeface="Arial" charset="0"/>
                      </a:endParaRPr>
                    </a:p>
                  </a:txBody>
                  <a:tcPr anchor="ctr" anchorCtr="1" horzOverflow="overflow"/>
                </a:tc>
              </a:tr>
              <a:tr h="4887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1" u="none" strike="noStrike" cap="none" normalizeH="0" baseline="0" dirty="0" smtClean="0">
                          <a:ln>
                            <a:noFill/>
                          </a:ln>
                          <a:effectLst/>
                        </a:rPr>
                        <a:t>60%</a:t>
                      </a:r>
                      <a:endParaRPr kumimoji="0" lang="fr-FR" sz="2400" b="1" i="0" u="none" strike="noStrike" cap="none" normalizeH="0" baseline="0" dirty="0" smtClean="0">
                        <a:ln>
                          <a:noFill/>
                        </a:ln>
                        <a:solidFill>
                          <a:schemeClr val="tx2"/>
                        </a:solidFill>
                        <a:effectLst/>
                        <a:latin typeface="Arial" charset="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u="none" strike="noStrike" cap="none" normalizeH="0" baseline="0" smtClean="0">
                          <a:ln>
                            <a:noFill/>
                          </a:ln>
                          <a:effectLst/>
                        </a:rPr>
                        <a:t>2.6 M€</a:t>
                      </a:r>
                      <a:endParaRPr kumimoji="0" lang="fr-FR" sz="2400" b="0" i="0" u="none" strike="noStrike" cap="none" normalizeH="0" baseline="0" smtClean="0">
                        <a:ln>
                          <a:noFill/>
                        </a:ln>
                        <a:solidFill>
                          <a:srgbClr val="3333CC"/>
                        </a:solidFill>
                        <a:effectLst/>
                        <a:latin typeface="Arial" charset="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u="none" strike="noStrike" cap="none" normalizeH="0" baseline="0" smtClean="0">
                          <a:ln>
                            <a:noFill/>
                          </a:ln>
                          <a:effectLst/>
                        </a:rPr>
                        <a:t>3.5 M€</a:t>
                      </a:r>
                      <a:endParaRPr kumimoji="0" lang="fr-FR" sz="2400" b="0" i="0" u="none" strike="noStrike" cap="none" normalizeH="0" baseline="0" smtClean="0">
                        <a:ln>
                          <a:noFill/>
                        </a:ln>
                        <a:solidFill>
                          <a:srgbClr val="3333CC"/>
                        </a:solidFill>
                        <a:effectLst/>
                        <a:latin typeface="Arial" charset="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u="none" strike="noStrike" cap="none" normalizeH="0" baseline="0" smtClean="0">
                          <a:ln>
                            <a:noFill/>
                          </a:ln>
                          <a:effectLst/>
                        </a:rPr>
                        <a:t>4.3 M€</a:t>
                      </a:r>
                      <a:endParaRPr kumimoji="0" lang="fr-FR" sz="2400" b="0" i="0" u="none" strike="noStrike" cap="none" normalizeH="0" baseline="0" smtClean="0">
                        <a:ln>
                          <a:noFill/>
                        </a:ln>
                        <a:solidFill>
                          <a:srgbClr val="3333CC"/>
                        </a:solidFill>
                        <a:effectLst/>
                        <a:latin typeface="Arial" charset="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u="none" strike="noStrike" cap="none" normalizeH="0" baseline="0" dirty="0" smtClean="0">
                          <a:ln>
                            <a:noFill/>
                          </a:ln>
                          <a:effectLst/>
                        </a:rPr>
                        <a:t>5.2 M€</a:t>
                      </a:r>
                      <a:endParaRPr kumimoji="0" lang="fr-FR" sz="2400" b="0" i="0" u="none" strike="noStrike" cap="none" normalizeH="0" baseline="0" dirty="0" smtClean="0">
                        <a:ln>
                          <a:noFill/>
                        </a:ln>
                        <a:solidFill>
                          <a:srgbClr val="3333CC"/>
                        </a:solidFill>
                        <a:effectLst/>
                        <a:latin typeface="Arial" charset="0"/>
                      </a:endParaRPr>
                    </a:p>
                  </a:txBody>
                  <a:tcPr anchor="ctr" anchorCtr="1" horzOverflow="overflow"/>
                </a:tc>
              </a:tr>
              <a:tr h="4887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1" u="none" strike="noStrike" cap="none" normalizeH="0" baseline="0" dirty="0" smtClean="0">
                          <a:ln>
                            <a:noFill/>
                          </a:ln>
                          <a:effectLst/>
                        </a:rPr>
                        <a:t>50%</a:t>
                      </a:r>
                      <a:endParaRPr kumimoji="0" lang="fr-FR" sz="2400" b="1" i="0" u="none" strike="noStrike" cap="none" normalizeH="0" baseline="0" dirty="0" smtClean="0">
                        <a:ln>
                          <a:noFill/>
                        </a:ln>
                        <a:solidFill>
                          <a:schemeClr val="tx2"/>
                        </a:solidFill>
                        <a:effectLst/>
                        <a:latin typeface="Arial" charset="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u="none" strike="noStrike" cap="none" normalizeH="0" baseline="0" smtClean="0">
                          <a:ln>
                            <a:noFill/>
                          </a:ln>
                          <a:effectLst/>
                        </a:rPr>
                        <a:t>3.3 M€</a:t>
                      </a:r>
                      <a:endParaRPr kumimoji="0" lang="fr-FR" sz="2400" b="0" i="0" u="none" strike="noStrike" cap="none" normalizeH="0" baseline="0" smtClean="0">
                        <a:ln>
                          <a:noFill/>
                        </a:ln>
                        <a:solidFill>
                          <a:srgbClr val="3333CC"/>
                        </a:solidFill>
                        <a:effectLst/>
                        <a:latin typeface="Arial" charset="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u="none" strike="noStrike" cap="none" normalizeH="0" baseline="0" smtClean="0">
                          <a:ln>
                            <a:noFill/>
                          </a:ln>
                          <a:effectLst/>
                        </a:rPr>
                        <a:t>4.3 M€</a:t>
                      </a:r>
                      <a:endParaRPr kumimoji="0" lang="fr-FR" sz="2400" b="0" i="0" u="none" strike="noStrike" cap="none" normalizeH="0" baseline="0" smtClean="0">
                        <a:ln>
                          <a:noFill/>
                        </a:ln>
                        <a:solidFill>
                          <a:srgbClr val="3333CC"/>
                        </a:solidFill>
                        <a:effectLst/>
                        <a:latin typeface="Arial" charset="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u="none" strike="noStrike" cap="none" normalizeH="0" baseline="0" smtClean="0">
                          <a:ln>
                            <a:noFill/>
                          </a:ln>
                          <a:effectLst/>
                        </a:rPr>
                        <a:t>5.4 M€</a:t>
                      </a:r>
                      <a:endParaRPr kumimoji="0" lang="fr-FR" sz="2400" b="0" i="0" u="none" strike="noStrike" cap="none" normalizeH="0" baseline="0" smtClean="0">
                        <a:ln>
                          <a:noFill/>
                        </a:ln>
                        <a:solidFill>
                          <a:srgbClr val="3333CC"/>
                        </a:solidFill>
                        <a:effectLst/>
                        <a:latin typeface="Arial" charset="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1" u="none" strike="noStrike" cap="none" normalizeH="0" baseline="0" dirty="0" smtClean="0">
                          <a:ln>
                            <a:noFill/>
                          </a:ln>
                          <a:solidFill>
                            <a:srgbClr val="FF0000"/>
                          </a:solidFill>
                          <a:effectLst/>
                        </a:rPr>
                        <a:t>6.5 M€</a:t>
                      </a:r>
                      <a:endParaRPr kumimoji="0" lang="fr-FR" sz="2400" b="1" i="0" u="none" strike="noStrike" cap="none" normalizeH="0" baseline="0" dirty="0" smtClean="0">
                        <a:ln>
                          <a:noFill/>
                        </a:ln>
                        <a:solidFill>
                          <a:srgbClr val="FF0000"/>
                        </a:solidFill>
                        <a:effectLst/>
                        <a:latin typeface="Arial" charset="0"/>
                      </a:endParaRPr>
                    </a:p>
                  </a:txBody>
                  <a:tcPr anchor="ctr" anchorCtr="1" horzOverflow="overflow"/>
                </a:tc>
              </a:tr>
            </a:tbl>
          </a:graphicData>
        </a:graphic>
      </p:graphicFrame>
      <p:cxnSp>
        <p:nvCxnSpPr>
          <p:cNvPr id="7" name="Connecteur droit 6"/>
          <p:cNvCxnSpPr/>
          <p:nvPr/>
        </p:nvCxnSpPr>
        <p:spPr>
          <a:xfrm rot="10800000">
            <a:off x="500034" y="3500438"/>
            <a:ext cx="2071701" cy="714379"/>
          </a:xfrm>
          <a:prstGeom prst="line">
            <a:avLst/>
          </a:prstGeom>
        </p:spPr>
        <p:style>
          <a:lnRef idx="1">
            <a:schemeClr val="accent1"/>
          </a:lnRef>
          <a:fillRef idx="0">
            <a:schemeClr val="accent1"/>
          </a:fillRef>
          <a:effectRef idx="0">
            <a:schemeClr val="accent1"/>
          </a:effectRef>
          <a:fontRef idx="minor">
            <a:schemeClr val="tx1"/>
          </a:fontRef>
        </p:style>
      </p:cxnSp>
      <p:sp>
        <p:nvSpPr>
          <p:cNvPr id="14379" name="Text Box 79"/>
          <p:cNvSpPr txBox="1">
            <a:spLocks noChangeArrowheads="1"/>
          </p:cNvSpPr>
          <p:nvPr/>
        </p:nvSpPr>
        <p:spPr bwMode="auto">
          <a:xfrm>
            <a:off x="1071538" y="3500438"/>
            <a:ext cx="1362075" cy="338137"/>
          </a:xfrm>
          <a:prstGeom prst="rect">
            <a:avLst/>
          </a:prstGeom>
          <a:noFill/>
          <a:ln w="9525">
            <a:noFill/>
            <a:miter lim="800000"/>
            <a:headEnd/>
            <a:tailEnd/>
          </a:ln>
        </p:spPr>
        <p:txBody>
          <a:bodyPr>
            <a:spAutoFit/>
          </a:bodyPr>
          <a:lstStyle/>
          <a:p>
            <a:r>
              <a:rPr lang="fr-FR" sz="1600" dirty="0">
                <a:solidFill>
                  <a:srgbClr val="3333CC"/>
                </a:solidFill>
              </a:rPr>
              <a:t>Px du quota</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357158" y="285750"/>
            <a:ext cx="8372505" cy="1285875"/>
          </a:xfrm>
        </p:spPr>
        <p:txBody>
          <a:bodyPr/>
          <a:lstStyle/>
          <a:p>
            <a:pPr eaLnBrk="1" hangingPunct="1"/>
            <a:r>
              <a:rPr lang="fr-FR" sz="3600" dirty="0" smtClean="0"/>
              <a:t>Défis de l'industrie durant la décennie</a:t>
            </a:r>
            <a:endParaRPr lang="en-US" sz="3600" dirty="0" smtClean="0"/>
          </a:p>
        </p:txBody>
      </p:sp>
      <p:graphicFrame>
        <p:nvGraphicFramePr>
          <p:cNvPr id="1026" name="Content Placeholder 3"/>
          <p:cNvGraphicFramePr>
            <a:graphicFrameLocks noGrp="1"/>
          </p:cNvGraphicFramePr>
          <p:nvPr>
            <p:ph idx="1"/>
          </p:nvPr>
        </p:nvGraphicFramePr>
        <p:xfrm>
          <a:off x="217488" y="1643063"/>
          <a:ext cx="8736012" cy="4800600"/>
        </p:xfrm>
        <a:graphic>
          <a:graphicData uri="http://schemas.openxmlformats.org/presentationml/2006/ole">
            <p:oleObj spid="_x0000_s1026" name="Worksheet" r:id="rId3" imgW="8742422" imgH="4804064" progId="Excel.Sheet.8">
              <p:embed/>
            </p:oleObj>
          </a:graphicData>
        </a:graphic>
      </p:graphicFrame>
      <p:sp>
        <p:nvSpPr>
          <p:cNvPr id="5" name="TextBox 6"/>
          <p:cNvSpPr txBox="1">
            <a:spLocks noChangeArrowheads="1"/>
          </p:cNvSpPr>
          <p:nvPr/>
        </p:nvSpPr>
        <p:spPr bwMode="auto">
          <a:xfrm>
            <a:off x="7772400" y="4572000"/>
            <a:ext cx="1143000" cy="384175"/>
          </a:xfrm>
          <a:prstGeom prst="rect">
            <a:avLst/>
          </a:prstGeom>
          <a:noFill/>
          <a:ln w="9525">
            <a:noFill/>
            <a:miter lim="800000"/>
            <a:headEnd/>
            <a:tailEnd/>
          </a:ln>
        </p:spPr>
        <p:txBody>
          <a:bodyPr anchor="ctr">
            <a:spAutoFit/>
          </a:bodyPr>
          <a:lstStyle/>
          <a:p>
            <a:pPr algn="ctr">
              <a:defRPr/>
            </a:pPr>
            <a:r>
              <a:rPr lang="en-US" sz="950" b="1" dirty="0">
                <a:cs typeface="Arial" charset="0"/>
              </a:rPr>
              <a:t>Weak Pax &amp; Cargo Demand</a:t>
            </a:r>
          </a:p>
        </p:txBody>
      </p:sp>
      <p:sp>
        <p:nvSpPr>
          <p:cNvPr id="6" name="Left Brace 5"/>
          <p:cNvSpPr/>
          <p:nvPr/>
        </p:nvSpPr>
        <p:spPr>
          <a:xfrm rot="16200000">
            <a:off x="6434138" y="5638800"/>
            <a:ext cx="152400" cy="1447800"/>
          </a:xfrm>
          <a:prstGeom prst="leftBrace">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rgbClr val="C00000"/>
              </a:solidFill>
            </a:endParaRPr>
          </a:p>
        </p:txBody>
      </p:sp>
      <p:sp>
        <p:nvSpPr>
          <p:cNvPr id="1030" name="TextBox 5"/>
          <p:cNvSpPr txBox="1">
            <a:spLocks noChangeArrowheads="1"/>
          </p:cNvSpPr>
          <p:nvPr/>
        </p:nvSpPr>
        <p:spPr bwMode="auto">
          <a:xfrm>
            <a:off x="5429250" y="6429375"/>
            <a:ext cx="2200275" cy="276225"/>
          </a:xfrm>
          <a:prstGeom prst="rect">
            <a:avLst/>
          </a:prstGeom>
          <a:noFill/>
          <a:ln w="9525">
            <a:noFill/>
            <a:miter lim="800000"/>
            <a:headEnd/>
            <a:tailEnd/>
          </a:ln>
        </p:spPr>
        <p:txBody>
          <a:bodyPr wrap="none">
            <a:spAutoFit/>
          </a:bodyPr>
          <a:lstStyle/>
          <a:p>
            <a:r>
              <a:rPr lang="en-US" sz="1200" b="1">
                <a:solidFill>
                  <a:srgbClr val="C00000"/>
                </a:solidFill>
              </a:rPr>
              <a:t>Global industry profitability</a:t>
            </a: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Personnalisé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sonnalisé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Personnalisé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1468</TotalTime>
  <Words>786</Words>
  <Application>Microsoft Office PowerPoint</Application>
  <PresentationFormat>Affichage à l'écran (4:3)</PresentationFormat>
  <Paragraphs>121</Paragraphs>
  <Slides>17</Slides>
  <Notes>1</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17</vt:i4>
      </vt:variant>
    </vt:vector>
  </HeadingPairs>
  <TitlesOfParts>
    <vt:vector size="20" baseType="lpstr">
      <vt:lpstr>Débit</vt:lpstr>
      <vt:lpstr>Worksheet</vt:lpstr>
      <vt:lpstr>Feuille Microsoft Office Excel 97-2003</vt:lpstr>
      <vt:lpstr>Atelier  «Contrainte Carbone En Méditerranée »</vt:lpstr>
      <vt:lpstr>Contribution de l’aviation aux changements climatiques</vt:lpstr>
      <vt:lpstr>Emissions annuelles de C02 de Tunisair</vt:lpstr>
      <vt:lpstr>Stratégie des Quatre Piliers</vt:lpstr>
      <vt:lpstr>Programme d’action de Tunisair</vt:lpstr>
      <vt:lpstr>Bilan Écologique du programme</vt:lpstr>
      <vt:lpstr>Intégration de TUNISAIR dans l’EU-ETS</vt:lpstr>
      <vt:lpstr>Impact financier de l’EU-ETS sur TUNISAIR</vt:lpstr>
      <vt:lpstr>Défis de l'industrie durant la décennie</vt:lpstr>
      <vt:lpstr>Pertes des compagnies aériennes</vt:lpstr>
      <vt:lpstr>Chute de traffic après 9/11, SARS, et la recession </vt:lpstr>
      <vt:lpstr>Contexte très difficile </vt:lpstr>
      <vt:lpstr>Objectifs de l’OACI</vt:lpstr>
      <vt:lpstr> Principe de Responsabilités Communes mais Différenciées </vt:lpstr>
      <vt:lpstr>Diapositive 15</vt:lpstr>
      <vt:lpstr>Opinion à l’égard de l’EU-ETS</vt:lpstr>
      <vt:lpstr>Diapositive 17</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Contrainte Carbone </dc:title>
  <dc:creator>DALLEL Souhaiel</dc:creator>
  <cp:lastModifiedBy>user</cp:lastModifiedBy>
  <cp:revision>56</cp:revision>
  <dcterms:created xsi:type="dcterms:W3CDTF">2010-05-25T14:01:53Z</dcterms:created>
  <dcterms:modified xsi:type="dcterms:W3CDTF">2010-06-24T12:07:10Z</dcterms:modified>
  <cp:contentStatus>final</cp:contentStatus>
</cp:coreProperties>
</file>