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8" r:id="rId2"/>
  </p:sldMasterIdLst>
  <p:notesMasterIdLst>
    <p:notesMasterId r:id="rId30"/>
  </p:notesMasterIdLst>
  <p:handoutMasterIdLst>
    <p:handoutMasterId r:id="rId31"/>
  </p:handoutMasterIdLst>
  <p:sldIdLst>
    <p:sldId id="260" r:id="rId3"/>
    <p:sldId id="341" r:id="rId4"/>
    <p:sldId id="279" r:id="rId5"/>
    <p:sldId id="263" r:id="rId6"/>
    <p:sldId id="264" r:id="rId7"/>
    <p:sldId id="280" r:id="rId8"/>
    <p:sldId id="281" r:id="rId9"/>
    <p:sldId id="318" r:id="rId10"/>
    <p:sldId id="333" r:id="rId11"/>
    <p:sldId id="316" r:id="rId12"/>
    <p:sldId id="274" r:id="rId13"/>
    <p:sldId id="337" r:id="rId14"/>
    <p:sldId id="273" r:id="rId15"/>
    <p:sldId id="289" r:id="rId16"/>
    <p:sldId id="282" r:id="rId17"/>
    <p:sldId id="322" r:id="rId18"/>
    <p:sldId id="323" r:id="rId19"/>
    <p:sldId id="319" r:id="rId20"/>
    <p:sldId id="267" r:id="rId21"/>
    <p:sldId id="294" r:id="rId22"/>
    <p:sldId id="320" r:id="rId23"/>
    <p:sldId id="270" r:id="rId24"/>
    <p:sldId id="321" r:id="rId25"/>
    <p:sldId id="306" r:id="rId26"/>
    <p:sldId id="300" r:id="rId27"/>
    <p:sldId id="308" r:id="rId28"/>
    <p:sldId id="340" r:id="rId29"/>
  </p:sldIdLst>
  <p:sldSz cx="9144000" cy="6858000" type="screen4x3"/>
  <p:notesSz cx="6873875" cy="100631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33"/>
    <a:srgbClr val="FF3300"/>
    <a:srgbClr val="003399"/>
    <a:srgbClr val="FF6600"/>
    <a:srgbClr val="CCFFFF"/>
    <a:srgbClr val="00004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77" autoAdjust="0"/>
    <p:restoredTop sz="96408" autoAdjust="0"/>
  </p:normalViewPr>
  <p:slideViewPr>
    <p:cSldViewPr>
      <p:cViewPr>
        <p:scale>
          <a:sx n="75" d="100"/>
          <a:sy n="75" d="100"/>
        </p:scale>
        <p:origin x="-129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16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18.xml"/><Relationship Id="rId1" Type="http://schemas.openxmlformats.org/officeDocument/2006/relationships/slide" Target="slides/slide8.xml"/><Relationship Id="rId5" Type="http://schemas.openxmlformats.org/officeDocument/2006/relationships/slide" Target="slides/slide23.xml"/><Relationship Id="rId4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1B422A-97B1-42E5-A573-0038ED14DD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54063"/>
            <a:ext cx="5033963" cy="3775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79963"/>
            <a:ext cx="549910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pPr>
              <a:defRPr/>
            </a:pPr>
            <a:fld id="{3322CD60-1101-48DA-8228-3919CC8666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E63CC-4161-434D-83F8-339F7873D8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AB55-5E85-4FC8-A498-5F20F18B16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C1E19-7B2B-483C-B3ED-0829A38BBC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265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65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CD2-4F1E-4243-89E1-EEC7639CDF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8E62F-AD0A-4878-BDC3-BD109A1A28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4FA2A-D446-461C-A8CA-6CA9C8CD81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E40D-E755-48C1-9C47-0BC70C9BEE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138F-4844-4EC6-99E4-667B4A1233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550A2-05A0-4245-AFA4-E5B1C029F6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B8D5E-2FCC-4C70-BA3F-4AA2DBD23D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25A07-4124-499A-A317-57C37ABC30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20D0A-6502-42D3-AD07-EBAE48E803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3DF4-B493-4790-88AA-DDF315F0AA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633A0-2072-4364-AFAA-3794879187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3511-F8F1-4533-A1D4-3D79F235A5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B0A9C-987F-4B42-9622-5C36808F63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CAE18-35D6-4BCF-B1DB-0E9CA0A685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A5587-ED17-4DBF-8CF2-A32EB61D34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E4834-2109-4578-BCE0-72EFFC6408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549CE-AA15-4057-9025-5E89FB2CA0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B608-A5A0-4393-B6CA-38F80C21E7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6F24-747E-490B-A5A0-A252368D67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08BB4-1A8D-405F-AF8A-13DFEB4480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E51B5-9FFB-47A7-9817-6509D6A437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F7F115D-ADAD-4909-82DD-A92912065A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641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solidFill>
              <a:srgbClr val="0000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41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332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641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41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solidFill>
                <a:srgbClr val="0000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42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solidFill>
                <a:srgbClr val="0000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42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0000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42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42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42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42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0000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42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264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64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642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42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42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2E16736-BD8C-4A2A-8A2C-3C8320FE19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3320" name="Picture 21" descr="logo steg bilingue copie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42619" r="41399"/>
          <a:stretch>
            <a:fillRect/>
          </a:stretch>
        </p:blipFill>
        <p:spPr bwMode="auto">
          <a:xfrm>
            <a:off x="8686800" y="152400"/>
            <a:ext cx="3524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82" r:id="rId12"/>
    <p:sldLayoutId id="214748368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fr.wrs.yahoo.com/_ylt=A0geunNRR.hFXWUBcQplAQx./SIG=1hurp929s/EXP=1172936913/**http:/fr.search.yahoo.com/search/images/view?back=http://fr.search.yahoo.com/search/images?p=lampe+economique&amp;ei=UTF-8&amp;fr=sfp&amp;x=wrt&amp;w=723&amp;h=441&amp;imgurl=www.idealum.net/site/images_produits/LAMPEECO.JPG&amp;rurl=http://www.idealum.net/boutique/fiche_produit.cfm?type=18&amp;ref=FCD&amp;code_lg=lg_fr&amp;pag=1&amp;num=3&amp;size=32.2kB&amp;name=LAMPEECO.JPG&amp;p=lampe+economique&amp;type=jpeg&amp;no=2&amp;tt=70&amp;oid=3ae26f23f9d10798&amp;ei=UTF-8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F8008-0B8F-4D89-ABA7-7F3251A863A2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29698" name="Rectangle 20"/>
          <p:cNvSpPr>
            <a:spLocks noChangeArrowheads="1"/>
          </p:cNvSpPr>
          <p:nvPr/>
        </p:nvSpPr>
        <p:spPr bwMode="auto">
          <a:xfrm>
            <a:off x="0" y="0"/>
            <a:ext cx="1295400" cy="68580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76375" y="3068638"/>
            <a:ext cx="7667625" cy="192881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fr-FR" sz="1800" i="1" dirty="0" smtClean="0">
                <a:cs typeface="Tahoma" pitchFamily="34" charset="0"/>
              </a:rPr>
              <a:t>CONTRIBUTION DE LA STEG  A l’EFFORT NATIONAL DE MAITRISE DE L’ENERGIE  ET  DE REDUCTION DES EMISSIONS DE CO</a:t>
            </a:r>
            <a:r>
              <a:rPr lang="fr-FR" sz="1800" i="1" baseline="-25000" dirty="0" smtClean="0">
                <a:cs typeface="Tahoma" pitchFamily="34" charset="0"/>
              </a:rPr>
              <a:t>2</a:t>
            </a:r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1368425" y="5516563"/>
            <a:ext cx="77755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/>
              <a:t>Par </a:t>
            </a:r>
            <a:r>
              <a:rPr lang="fr-FR" sz="1600" b="1" dirty="0" smtClean="0"/>
              <a:t>   Mr. </a:t>
            </a:r>
            <a:r>
              <a:rPr lang="fr-FR" sz="1600" b="1" dirty="0"/>
              <a:t>HAMROUN </a:t>
            </a:r>
            <a:r>
              <a:rPr lang="fr-FR" sz="1600" b="1" dirty="0" err="1"/>
              <a:t>Adel</a:t>
            </a:r>
            <a:r>
              <a:rPr lang="fr-FR" sz="1600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fr-FR" sz="1600" b="1" dirty="0"/>
              <a:t>Ingénieur à la Direction de l’équipement  de la STEG</a:t>
            </a:r>
          </a:p>
        </p:txBody>
      </p:sp>
      <p:pic>
        <p:nvPicPr>
          <p:cNvPr id="29701" name="Picture 13" descr="logo steg bilingue copi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0"/>
            <a:ext cx="28606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4" descr="Dcp01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143000" cy="914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29703" name="Picture 15" descr="fessenheim_nuclea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066800"/>
            <a:ext cx="1143000" cy="1219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29704" name="Picture 16" descr="CatCover_Photos5"/>
          <p:cNvPicPr>
            <a:picLocks noChangeAspect="1" noChangeArrowheads="1"/>
          </p:cNvPicPr>
          <p:nvPr/>
        </p:nvPicPr>
        <p:blipFill>
          <a:blip r:embed="rId5"/>
          <a:srcRect r="78249" b="25220"/>
          <a:stretch>
            <a:fillRect/>
          </a:stretch>
        </p:blipFill>
        <p:spPr bwMode="auto">
          <a:xfrm>
            <a:off x="0" y="2271713"/>
            <a:ext cx="1295400" cy="11572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29705" name="Picture 17" descr="steg 0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5084763"/>
            <a:ext cx="1143000" cy="8588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29706" name="Picture 18" descr="Aperçu de l'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50" y="3429000"/>
            <a:ext cx="1149350" cy="1600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29707" name="Picture 19" descr="Scan00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6019800"/>
            <a:ext cx="1143000" cy="762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3663" y="333375"/>
            <a:ext cx="2303462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2484438" y="1989138"/>
            <a:ext cx="5759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Atelier « Contrainte Carbone en Méditerranée »</a:t>
            </a:r>
          </a:p>
          <a:p>
            <a:pPr algn="ctr"/>
            <a:r>
              <a:rPr lang="fr-FR" sz="1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Eurosites</a:t>
            </a:r>
            <a:r>
              <a:rPr lang="fr-FR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République, PARIS, 25 juin </a:t>
            </a:r>
            <a:r>
              <a:rPr lang="fr-FR" sz="1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2010</a:t>
            </a:r>
            <a:endParaRPr lang="fr-FR" sz="1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E79FE-8F88-48A8-8B6F-39430764B106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6925"/>
            <a:ext cx="8893175" cy="45307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fr-FR" sz="2400" b="1"/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fr-FR" sz="2400" b="1"/>
              <a:t>   Centrales hydroélectriques: ElAroussia, Nebeur, Fernana, Kasseb, Sidi Salem, Bouhertma et Sejnane.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fr-FR" sz="2400" b="1"/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fr-FR" sz="2400" b="1"/>
              <a:t>   Construites entre 1956 et 2003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fr-FR" sz="2400" b="1"/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fr-FR" sz="2400" b="1"/>
              <a:t>   Puissance totale installée: 66 MW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fr-FR" sz="2400" b="1"/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fr-FR" sz="2400" b="1"/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endParaRPr lang="fr-FR" sz="2400" b="1"/>
          </a:p>
        </p:txBody>
      </p:sp>
      <p:sp>
        <p:nvSpPr>
          <p:cNvPr id="14541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950913" y="1565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>
                <a:solidFill>
                  <a:schemeClr val="tx1"/>
                </a:solidFill>
              </a:rPr>
              <a:t/>
            </a:r>
            <a:br>
              <a:rPr lang="fr-FR" sz="2400">
                <a:solidFill>
                  <a:schemeClr val="tx1"/>
                </a:solidFill>
              </a:rPr>
            </a:br>
            <a:r>
              <a:rPr lang="fr-FR" sz="2400">
                <a:solidFill>
                  <a:schemeClr val="tx1"/>
                </a:solidFill>
              </a:rPr>
              <a:t>1- Parc hydraulique actuel</a:t>
            </a:r>
            <a:br>
              <a:rPr lang="fr-FR" sz="2400">
                <a:solidFill>
                  <a:schemeClr val="tx1"/>
                </a:solidFill>
              </a:rPr>
            </a:br>
            <a:endParaRPr lang="fr-FR" sz="2400">
              <a:solidFill>
                <a:schemeClr val="tx1"/>
              </a:solidFill>
            </a:endParaRPr>
          </a:p>
        </p:txBody>
      </p:sp>
      <p:pic>
        <p:nvPicPr>
          <p:cNvPr id="282628" name="Picture 5" descr="CatCover_Photos5"/>
          <p:cNvPicPr>
            <a:picLocks noChangeAspect="1" noChangeArrowheads="1"/>
          </p:cNvPicPr>
          <p:nvPr/>
        </p:nvPicPr>
        <p:blipFill>
          <a:blip r:embed="rId2"/>
          <a:srcRect r="78261" b="25220"/>
          <a:stretch>
            <a:fillRect/>
          </a:stretch>
        </p:blipFill>
        <p:spPr bwMode="invGray">
          <a:xfrm>
            <a:off x="6629400" y="4608513"/>
            <a:ext cx="251460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914400" y="476250"/>
            <a:ext cx="8229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Développement des énergies renouvelables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2E5A-9E81-45B3-B22B-3209D517FFF7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627313"/>
            <a:ext cx="8316912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fr-FR" sz="2400" b="1" dirty="0"/>
              <a:t>Réalisations :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fr-FR" sz="2400" b="1" dirty="0"/>
              <a:t>10,56 MW en 2000 à Sidi Daoud (tranche 1)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fr-FR" sz="2400" b="1" dirty="0"/>
              <a:t>8,72 MW en 2004    à Sidi Daoud ( tranche 2</a:t>
            </a:r>
            <a:r>
              <a:rPr lang="fr-FR" sz="2400" b="1" dirty="0" smtClean="0"/>
              <a:t>)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fr-FR" sz="2400" b="1" dirty="0" smtClean="0"/>
              <a:t>34,32 MW en 2009 à Sidi Daoud ( tranche 3)</a:t>
            </a:r>
            <a:endParaRPr lang="fr-FR" sz="2400" b="1" dirty="0"/>
          </a:p>
          <a:p>
            <a:pPr eaLnBrk="1" hangingPunct="1">
              <a:lnSpc>
                <a:spcPct val="140000"/>
              </a:lnSpc>
              <a:defRPr/>
            </a:pPr>
            <a:r>
              <a:rPr lang="fr-FR" sz="2400" b="1" dirty="0" smtClean="0"/>
              <a:t>Apport </a:t>
            </a:r>
            <a:r>
              <a:rPr lang="fr-FR" sz="2400" b="1" dirty="0"/>
              <a:t>énergétique actuel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fr-FR" sz="2400" b="1" dirty="0"/>
              <a:t> </a:t>
            </a:r>
            <a:r>
              <a:rPr lang="fr-FR" sz="2400" b="1" dirty="0" smtClean="0"/>
              <a:t>140 </a:t>
            </a:r>
            <a:r>
              <a:rPr lang="fr-FR" sz="2400" b="1" dirty="0" err="1"/>
              <a:t>GWh</a:t>
            </a:r>
            <a:r>
              <a:rPr lang="fr-FR" sz="2400" b="1" dirty="0"/>
              <a:t> /an 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fr-FR" sz="2400" b="1" dirty="0" smtClean="0">
                <a:solidFill>
                  <a:srgbClr val="FFFF66"/>
                </a:solidFill>
              </a:rPr>
              <a:t>70 milles tonnes de CO</a:t>
            </a:r>
            <a:r>
              <a:rPr lang="fr-FR" sz="2400" b="1" baseline="-25000" dirty="0" smtClean="0">
                <a:solidFill>
                  <a:srgbClr val="FFFF66"/>
                </a:solidFill>
              </a:rPr>
              <a:t>2</a:t>
            </a:r>
            <a:r>
              <a:rPr lang="fr-FR" sz="2400" b="1" dirty="0" smtClean="0">
                <a:solidFill>
                  <a:srgbClr val="FFFF66"/>
                </a:solidFill>
              </a:rPr>
              <a:t>/an</a:t>
            </a:r>
            <a:r>
              <a:rPr lang="fr-FR" sz="2400" b="1" dirty="0" smtClean="0"/>
              <a:t>.</a:t>
            </a:r>
            <a:endParaRPr lang="fr-FR" sz="2400" b="1" dirty="0"/>
          </a:p>
          <a:p>
            <a:pPr lvl="1" eaLnBrk="1" hangingPunct="1">
              <a:lnSpc>
                <a:spcPct val="140000"/>
              </a:lnSpc>
              <a:buFontTx/>
              <a:buNone/>
              <a:defRPr/>
            </a:pPr>
            <a:endParaRPr lang="fr-FR" sz="2400" b="1" dirty="0"/>
          </a:p>
          <a:p>
            <a:pPr lvl="1" eaLnBrk="1" hangingPunct="1">
              <a:lnSpc>
                <a:spcPct val="140000"/>
              </a:lnSpc>
              <a:defRPr/>
            </a:pPr>
            <a:endParaRPr lang="fr-FR" sz="2400" b="1" dirty="0"/>
          </a:p>
          <a:p>
            <a:pPr lvl="1" eaLnBrk="1" hangingPunct="1">
              <a:lnSpc>
                <a:spcPct val="140000"/>
              </a:lnSpc>
              <a:defRPr/>
            </a:pPr>
            <a:endParaRPr lang="fr-FR" sz="2400" b="1" dirty="0"/>
          </a:p>
          <a:p>
            <a:pPr lvl="1" eaLnBrk="1" hangingPunct="1">
              <a:lnSpc>
                <a:spcPct val="140000"/>
              </a:lnSpc>
              <a:defRPr/>
            </a:pPr>
            <a:endParaRPr lang="fr-FR" sz="2400" b="1" dirty="0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914400" y="1557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fr-F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fr-F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1- Parc éolien actuel</a:t>
            </a:r>
            <a:br>
              <a:rPr lang="fr-F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fr-FR" sz="2400" b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914400" y="701675"/>
            <a:ext cx="8229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Développement des énergies renouvelables</a:t>
            </a:r>
          </a:p>
        </p:txBody>
      </p:sp>
      <p:pic>
        <p:nvPicPr>
          <p:cNvPr id="284677" name="Picture 19" descr="Dcp01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072074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9470B-8DB5-4B95-B329-CCDABA909064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0438" y="2786063"/>
            <a:ext cx="7859712" cy="453072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fr-FR" sz="2400" b="1" dirty="0"/>
              <a:t>Le développement de l’hydraulique dépend des ressources disponibles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fr-FR" sz="2400" b="1" dirty="0"/>
          </a:p>
          <a:p>
            <a:pPr algn="just" eaLnBrk="1" hangingPunct="1">
              <a:lnSpc>
                <a:spcPct val="150000"/>
              </a:lnSpc>
              <a:defRPr/>
            </a:pPr>
            <a:r>
              <a:rPr lang="fr-FR" sz="2400" b="1" dirty="0"/>
              <a:t>Projets en cours d’étude: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fr-FR" sz="2400" b="1" dirty="0"/>
              <a:t>Centrales </a:t>
            </a:r>
            <a:r>
              <a:rPr lang="fr-FR" sz="2400" b="1" dirty="0" err="1"/>
              <a:t>minihydrauliques</a:t>
            </a:r>
            <a:endParaRPr lang="fr-FR" sz="2400" b="1" dirty="0"/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fr-FR" sz="2400" b="1" dirty="0"/>
              <a:t>Centrale de pompage </a:t>
            </a:r>
            <a:r>
              <a:rPr lang="fr-FR" sz="2400" b="1" dirty="0" smtClean="0"/>
              <a:t>turbinage STEP</a:t>
            </a:r>
            <a:endParaRPr lang="fr-FR" sz="2400" b="1" dirty="0"/>
          </a:p>
          <a:p>
            <a:pPr algn="just" eaLnBrk="1" hangingPunct="1">
              <a:lnSpc>
                <a:spcPct val="150000"/>
              </a:lnSpc>
              <a:defRPr/>
            </a:pPr>
            <a:endParaRPr lang="fr-FR" sz="2400" b="1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4857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>
                <a:solidFill>
                  <a:srgbClr val="CCFFFF"/>
                </a:solidFill>
              </a:rPr>
              <a:t>2- D</a:t>
            </a:r>
            <a:r>
              <a:rPr lang="fr-FR" sz="2800">
                <a:solidFill>
                  <a:srgbClr val="CCFFFF"/>
                </a:solidFill>
                <a:latin typeface="Arial"/>
              </a:rPr>
              <a:t>é</a:t>
            </a:r>
            <a:r>
              <a:rPr lang="fr-FR" sz="2800">
                <a:solidFill>
                  <a:srgbClr val="CCFFFF"/>
                </a:solidFill>
              </a:rPr>
              <a:t>veloppement des Energies renouvelables </a:t>
            </a:r>
            <a:r>
              <a:rPr lang="fr-FR" sz="2800">
                <a:solidFill>
                  <a:srgbClr val="CCFFFF"/>
                </a:solidFill>
                <a:latin typeface="Arial"/>
              </a:rPr>
              <a:t>à</a:t>
            </a:r>
            <a:r>
              <a:rPr lang="fr-FR" sz="2800">
                <a:solidFill>
                  <a:srgbClr val="CCFFFF"/>
                </a:solidFill>
              </a:rPr>
              <a:t> la STEG </a:t>
            </a: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2987675" y="2060575"/>
            <a:ext cx="3094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- Hydroélectricité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5EB6-3B05-4FF3-838C-D82A52B68A11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989138"/>
            <a:ext cx="8243888" cy="31369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b="1"/>
              <a:t>Approche fondée sur deux principes 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400" b="1"/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fr-FR" sz="2400" b="1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b="1"/>
              <a:t>Production des kWh éoliens à un coût compétitif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400" b="1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b="1"/>
              <a:t>Respect de la capacité d’absorption du réseau pour 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400" b="1"/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fr-FR" sz="2400" b="1"/>
              <a:t>Préserver la qualité et la continuité de fourniture eu égard au caractère intermittent de l’énergie éolienne .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fr-FR" sz="2400" b="1"/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fr-FR" sz="2400" b="1"/>
              <a:t>Tenir compte des heures creuses de la demande 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  <a:defRPr/>
            </a:pPr>
            <a:endParaRPr lang="fr-FR" sz="2400" b="1"/>
          </a:p>
        </p:txBody>
      </p:sp>
      <p:pic>
        <p:nvPicPr>
          <p:cNvPr id="292867" name="Picture 5" descr="Dcp01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68" name="Picture 6" descr="Dcp01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3340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>
          <a:xfrm>
            <a:off x="1331913" y="630238"/>
            <a:ext cx="7632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>
                <a:solidFill>
                  <a:srgbClr val="CCFFFF"/>
                </a:solidFill>
              </a:rPr>
              <a:t>2- D</a:t>
            </a:r>
            <a:r>
              <a:rPr lang="fr-FR" sz="2400">
                <a:solidFill>
                  <a:srgbClr val="CCFFFF"/>
                </a:solidFill>
                <a:latin typeface="Arial"/>
              </a:rPr>
              <a:t>é</a:t>
            </a:r>
            <a:r>
              <a:rPr lang="fr-FR" sz="2400">
                <a:solidFill>
                  <a:srgbClr val="CCFFFF"/>
                </a:solidFill>
              </a:rPr>
              <a:t>veloppement des Energies renouvelables </a:t>
            </a:r>
            <a:r>
              <a:rPr lang="fr-FR" sz="2400">
                <a:solidFill>
                  <a:srgbClr val="CCFFFF"/>
                </a:solidFill>
                <a:latin typeface="Arial"/>
              </a:rPr>
              <a:t>à</a:t>
            </a:r>
            <a:r>
              <a:rPr lang="fr-FR" sz="2400">
                <a:solidFill>
                  <a:srgbClr val="CCFFFF"/>
                </a:solidFill>
              </a:rPr>
              <a:t> la STEG 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140200" y="1341438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Eolien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02520-74C6-4D3B-89D6-DFB9A87F882B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280400" cy="4114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b="1"/>
              <a:t>2-  </a:t>
            </a:r>
            <a:r>
              <a:rPr lang="fr-FR" sz="2400" b="1" u="sng"/>
              <a:t>Production des kWh éoliens à un coût compétitif</a:t>
            </a:r>
            <a:r>
              <a:rPr lang="fr-FR" sz="2400" b="1"/>
              <a:t>: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684213" y="2420938"/>
            <a:ext cx="8632825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Char char="Ø"/>
              <a:defRPr/>
            </a:pPr>
            <a:r>
              <a:rPr lang="fr-FR" sz="2000" b="1"/>
              <a:t> </a:t>
            </a:r>
            <a:r>
              <a:rPr lang="fr-FR" sz="20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Recours aux financements bonifiés :</a:t>
            </a:r>
          </a:p>
          <a:p>
            <a:pPr>
              <a:lnSpc>
                <a:spcPct val="130000"/>
              </a:lnSpc>
              <a:defRPr/>
            </a:pPr>
            <a:endParaRPr lang="fr-FR" sz="20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  <a:defRPr/>
            </a:pPr>
            <a:r>
              <a:rPr lang="fr-F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(Ex. du projet de la centrale de Sidi Daoud: 	</a:t>
            </a:r>
          </a:p>
          <a:p>
            <a:pPr>
              <a:lnSpc>
                <a:spcPct val="130000"/>
              </a:lnSpc>
              <a:defRPr/>
            </a:pPr>
            <a:r>
              <a:rPr lang="fr-F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taux d’intérêt est de</a:t>
            </a:r>
            <a:r>
              <a:rPr lang="fr-FR" sz="20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0.1 %</a:t>
            </a:r>
          </a:p>
          <a:p>
            <a:pPr>
              <a:lnSpc>
                <a:spcPct val="130000"/>
              </a:lnSpc>
              <a:defRPr/>
            </a:pPr>
            <a:r>
              <a:rPr lang="fr-F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durée de remboursement est de</a:t>
            </a:r>
            <a:r>
              <a:rPr lang="fr-FR" sz="20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43 ans</a:t>
            </a:r>
          </a:p>
          <a:p>
            <a:pPr>
              <a:lnSpc>
                <a:spcPct val="130000"/>
              </a:lnSpc>
              <a:defRPr/>
            </a:pPr>
            <a:r>
              <a:rPr lang="fr-F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période de grâce est de</a:t>
            </a:r>
            <a:r>
              <a:rPr lang="fr-FR" sz="20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24 ans)</a:t>
            </a:r>
          </a:p>
          <a:p>
            <a:pPr lvl="3">
              <a:lnSpc>
                <a:spcPct val="130000"/>
              </a:lnSpc>
              <a:defRPr/>
            </a:pPr>
            <a:endParaRPr lang="fr-FR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fr-FR" sz="20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Recours aux Mécanismes de Développement Propre (MDP) :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fr-FR" sz="20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Vente des émissions de CO2 évité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  <a:defRPr/>
            </a:pPr>
            <a:endParaRPr lang="fr-FR" sz="20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fr-FR" sz="20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Coût d’entretien compétitif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  <a:defRPr/>
            </a:pPr>
            <a:endParaRPr lang="fr-FR" sz="20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  <a:defRPr/>
            </a:pPr>
            <a:endParaRPr lang="fr-FR" sz="20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  <a:defRPr/>
            </a:pPr>
            <a:endParaRPr lang="fr-FR" sz="20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1476375" y="701675"/>
            <a:ext cx="69119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Energies renouvelables/ Développement de l’éolien</a:t>
            </a:r>
            <a:b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FR" sz="2800" b="1" u="sng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3893" name="Picture 12" descr="Dcp01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894" name="Picture 13" descr="Dcp013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1816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0EE10-BC46-45B9-BC1C-FACC693EF9E2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14600"/>
            <a:ext cx="80772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fr-FR" sz="2000" b="1" dirty="0"/>
              <a:t>Programme </a:t>
            </a:r>
            <a:r>
              <a:rPr lang="fr-FR" sz="2000" b="1" dirty="0" smtClean="0"/>
              <a:t>2009-2011 </a:t>
            </a:r>
            <a:r>
              <a:rPr lang="fr-FR" sz="2000" b="1" dirty="0"/>
              <a:t>: </a:t>
            </a:r>
            <a:r>
              <a:rPr lang="fr-FR" sz="2000" b="1" dirty="0" smtClean="0"/>
              <a:t>170MW</a:t>
            </a:r>
            <a:endParaRPr lang="fr-FR" sz="2000" b="1" dirty="0"/>
          </a:p>
          <a:p>
            <a:pPr lvl="1" eaLnBrk="1" hangingPunct="1">
              <a:lnSpc>
                <a:spcPct val="110000"/>
              </a:lnSpc>
              <a:defRPr/>
            </a:pPr>
            <a:r>
              <a:rPr lang="fr-FR" sz="2000" b="1" dirty="0"/>
              <a:t>  </a:t>
            </a:r>
            <a:r>
              <a:rPr lang="fr-FR" sz="2000" b="1" dirty="0" smtClean="0"/>
              <a:t>120 </a:t>
            </a:r>
            <a:r>
              <a:rPr lang="fr-FR" sz="2000" b="1" dirty="0"/>
              <a:t>MW  en cours </a:t>
            </a:r>
            <a:r>
              <a:rPr lang="fr-FR" sz="2000" b="1" dirty="0" smtClean="0"/>
              <a:t>à Bizerte (mise </a:t>
            </a:r>
            <a:r>
              <a:rPr lang="fr-FR" sz="2000" b="1" dirty="0"/>
              <a:t>en service: </a:t>
            </a:r>
            <a:r>
              <a:rPr lang="fr-FR" sz="2000" b="1" dirty="0" smtClean="0"/>
              <a:t>2010_2011)</a:t>
            </a:r>
            <a:endParaRPr lang="fr-FR" sz="2000" b="1" dirty="0"/>
          </a:p>
          <a:p>
            <a:pPr lvl="1" eaLnBrk="1" hangingPunct="1">
              <a:lnSpc>
                <a:spcPct val="110000"/>
              </a:lnSpc>
              <a:defRPr/>
            </a:pPr>
            <a:r>
              <a:rPr lang="fr-FR" sz="2000" b="1" dirty="0" smtClean="0"/>
              <a:t>70 </a:t>
            </a:r>
            <a:r>
              <a:rPr lang="fr-FR" sz="2000" b="1" dirty="0"/>
              <a:t>MW supplémentaires (mise en service : </a:t>
            </a:r>
            <a:r>
              <a:rPr lang="fr-FR" sz="2000" b="1" dirty="0" smtClean="0"/>
              <a:t>2012)</a:t>
            </a:r>
            <a:endParaRPr lang="fr-FR" sz="2000" b="1" dirty="0"/>
          </a:p>
          <a:p>
            <a:pPr lvl="1" eaLnBrk="1" hangingPunct="1">
              <a:lnSpc>
                <a:spcPct val="110000"/>
              </a:lnSpc>
              <a:buFontTx/>
              <a:buNone/>
              <a:defRPr/>
            </a:pPr>
            <a:endParaRPr lang="fr-FR" sz="2000" b="1" dirty="0"/>
          </a:p>
          <a:p>
            <a:pPr eaLnBrk="1" hangingPunct="1">
              <a:lnSpc>
                <a:spcPct val="110000"/>
              </a:lnSpc>
              <a:defRPr/>
            </a:pPr>
            <a:r>
              <a:rPr lang="fr-FR" sz="2000" b="1" dirty="0"/>
              <a:t>Apport escompté en </a:t>
            </a:r>
            <a:r>
              <a:rPr lang="fr-FR" sz="2000" b="1" dirty="0" smtClean="0"/>
              <a:t>2012:</a:t>
            </a:r>
            <a:endParaRPr lang="fr-FR" sz="2000" b="1" dirty="0"/>
          </a:p>
          <a:p>
            <a:pPr lvl="1" eaLnBrk="1" hangingPunct="1">
              <a:lnSpc>
                <a:spcPct val="110000"/>
              </a:lnSpc>
              <a:defRPr/>
            </a:pPr>
            <a:r>
              <a:rPr lang="fr-FR" sz="2000" b="1" dirty="0"/>
              <a:t>Un taux de pénétration de </a:t>
            </a:r>
            <a:r>
              <a:rPr lang="fr-FR" sz="2000" b="1" dirty="0" smtClean="0"/>
              <a:t>5% </a:t>
            </a:r>
            <a:r>
              <a:rPr lang="fr-FR" sz="2000" b="1" dirty="0"/>
              <a:t>de la production </a:t>
            </a:r>
            <a:r>
              <a:rPr lang="fr-FR" sz="2000" b="1" dirty="0" smtClean="0"/>
              <a:t>thermique.</a:t>
            </a:r>
            <a:endParaRPr lang="fr-FR" sz="2000" b="1" dirty="0"/>
          </a:p>
          <a:p>
            <a:pPr lvl="1" eaLnBrk="1" hangingPunct="1">
              <a:lnSpc>
                <a:spcPct val="110000"/>
              </a:lnSpc>
              <a:defRPr/>
            </a:pPr>
            <a:r>
              <a:rPr lang="fr-FR" sz="2000" b="1" dirty="0" smtClean="0">
                <a:solidFill>
                  <a:srgbClr val="FFFF66"/>
                </a:solidFill>
              </a:rPr>
              <a:t>300 milles tonnes de CO</a:t>
            </a:r>
            <a:r>
              <a:rPr lang="fr-FR" sz="2000" b="1" baseline="-25000" dirty="0" smtClean="0">
                <a:solidFill>
                  <a:srgbClr val="FFFF66"/>
                </a:solidFill>
              </a:rPr>
              <a:t>2 </a:t>
            </a:r>
            <a:r>
              <a:rPr lang="fr-FR" sz="2000" b="1" dirty="0" smtClean="0">
                <a:solidFill>
                  <a:srgbClr val="FFFF66"/>
                </a:solidFill>
              </a:rPr>
              <a:t>évités par an</a:t>
            </a:r>
            <a:endParaRPr lang="fr-FR" sz="2000" b="1" dirty="0"/>
          </a:p>
          <a:p>
            <a:pPr lvl="1" eaLnBrk="1" hangingPunct="1">
              <a:lnSpc>
                <a:spcPct val="110000"/>
              </a:lnSpc>
              <a:defRPr/>
            </a:pPr>
            <a:endParaRPr lang="fr-FR" sz="2000" b="1" dirty="0"/>
          </a:p>
          <a:p>
            <a:pPr lvl="1" eaLnBrk="1" hangingPunct="1">
              <a:lnSpc>
                <a:spcPct val="110000"/>
              </a:lnSpc>
              <a:defRPr/>
            </a:pPr>
            <a:endParaRPr lang="fr-FR" sz="2000" b="1" dirty="0"/>
          </a:p>
          <a:p>
            <a:pPr lvl="1" eaLnBrk="1" hangingPunct="1">
              <a:lnSpc>
                <a:spcPct val="110000"/>
              </a:lnSpc>
              <a:defRPr/>
            </a:pPr>
            <a:endParaRPr lang="fr-FR" sz="2000" b="1" dirty="0"/>
          </a:p>
        </p:txBody>
      </p:sp>
      <p:pic>
        <p:nvPicPr>
          <p:cNvPr id="294915" name="Picture 8" descr="Dcp01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142976" y="1857364"/>
            <a:ext cx="4025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u="sng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Développement de l’éolien</a:t>
            </a: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FR" sz="24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1331913" y="620713"/>
            <a:ext cx="71294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2- Energies renouvelables/ D</a:t>
            </a: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é</a:t>
            </a: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veloppement de l</a:t>
            </a: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’é</a:t>
            </a: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olien</a:t>
            </a:r>
            <a:b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fr-FR" sz="2400" b="1" u="sng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2F144-9075-4F7D-BB2B-6E225547D3F7}" type="slidenum">
              <a:rPr lang="fr-FR"/>
              <a:pPr>
                <a:defRPr/>
              </a:pPr>
              <a:t>16</a:t>
            </a:fld>
            <a:endParaRPr lang="fr-FR"/>
          </a:p>
        </p:txBody>
      </p:sp>
      <p:graphicFrame>
        <p:nvGraphicFramePr>
          <p:cNvPr id="173082" name="Group 26"/>
          <p:cNvGraphicFramePr>
            <a:graphicFrameLocks noGrp="1"/>
          </p:cNvGraphicFramePr>
          <p:nvPr/>
        </p:nvGraphicFramePr>
        <p:xfrm>
          <a:off x="323850" y="2565400"/>
          <a:ext cx="7848600" cy="3694176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2157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 MW en toits solaires PV Connectés au réseau BT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10 MW en microcentrales photovoltaïques, raccordées au réseau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6965" name="Picture 11" descr="pv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5583238"/>
            <a:ext cx="169227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8" name="Rectangle 12"/>
          <p:cNvSpPr>
            <a:spLocks noGrp="1" noChangeArrowheads="1"/>
          </p:cNvSpPr>
          <p:nvPr>
            <p:ph type="title"/>
          </p:nvPr>
        </p:nvSpPr>
        <p:spPr>
          <a:xfrm>
            <a:off x="1908175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>
                <a:solidFill>
                  <a:srgbClr val="CCFFFF"/>
                </a:solidFill>
              </a:rPr>
              <a:t>2-  Energies renouvelables</a:t>
            </a:r>
            <a:br>
              <a:rPr lang="fr-FR" sz="2800">
                <a:solidFill>
                  <a:srgbClr val="CCFFFF"/>
                </a:solidFill>
              </a:rPr>
            </a:br>
            <a:endParaRPr lang="fr-FR" sz="2800">
              <a:solidFill>
                <a:srgbClr val="CCFFFF"/>
              </a:solidFill>
            </a:endParaRPr>
          </a:p>
        </p:txBody>
      </p:sp>
      <p:pic>
        <p:nvPicPr>
          <p:cNvPr id="296967" name="Picture 13" descr="pv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690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74" name="Text Box 18"/>
          <p:cNvSpPr txBox="1">
            <a:spLocks noChangeArrowheads="1"/>
          </p:cNvSpPr>
          <p:nvPr/>
        </p:nvSpPr>
        <p:spPr bwMode="auto">
          <a:xfrm>
            <a:off x="900113" y="1773238"/>
            <a:ext cx="582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Développement de l’électricité solaire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4B80A-3DFD-4167-81F0-0DE794FA30C6}" type="slidenum">
              <a:rPr lang="fr-FR"/>
              <a:pPr>
                <a:defRPr/>
              </a:pPr>
              <a:t>17</a:t>
            </a:fld>
            <a:endParaRPr lang="fr-FR"/>
          </a:p>
        </p:txBody>
      </p:sp>
      <p:pic>
        <p:nvPicPr>
          <p:cNvPr id="297986" name="Picture 4"/>
          <p:cNvPicPr>
            <a:picLocks noChangeAspect="1" noChangeArrowheads="1"/>
          </p:cNvPicPr>
          <p:nvPr/>
        </p:nvPicPr>
        <p:blipFill>
          <a:blip r:embed="rId2"/>
          <a:srcRect l="9392" t="33269" r="10872" b="18489"/>
          <a:stretch>
            <a:fillRect/>
          </a:stretch>
        </p:blipFill>
        <p:spPr bwMode="auto">
          <a:xfrm>
            <a:off x="1187450" y="3328988"/>
            <a:ext cx="77771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987" name="Rectangle 5"/>
          <p:cNvSpPr>
            <a:spLocks noChangeArrowheads="1"/>
          </p:cNvSpPr>
          <p:nvPr/>
        </p:nvSpPr>
        <p:spPr bwMode="auto">
          <a:xfrm>
            <a:off x="1185863" y="1773238"/>
            <a:ext cx="7489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dirty="0"/>
              <a:t> </a:t>
            </a:r>
            <a:endParaRPr lang="fr-FR" sz="2400" b="1" dirty="0"/>
          </a:p>
          <a:p>
            <a:pPr algn="just"/>
            <a:r>
              <a:rPr lang="fr-FR" sz="2400" b="1" dirty="0"/>
              <a:t>       </a:t>
            </a:r>
            <a:r>
              <a:rPr lang="fr-FR" sz="2400" b="1" dirty="0" smtClean="0"/>
              <a:t>50 MW    CSP</a:t>
            </a:r>
            <a:endParaRPr lang="fr-FR" sz="2400" b="1" dirty="0"/>
          </a:p>
        </p:txBody>
      </p:sp>
      <p:sp>
        <p:nvSpPr>
          <p:cNvPr id="297988" name="AutoShape 6"/>
          <p:cNvSpPr>
            <a:spLocks noChangeArrowheads="1"/>
          </p:cNvSpPr>
          <p:nvPr/>
        </p:nvSpPr>
        <p:spPr bwMode="auto">
          <a:xfrm>
            <a:off x="611188" y="2276475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97989" name="Picture 8" descr="pv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874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0" name="Rectangle 10"/>
          <p:cNvSpPr>
            <a:spLocks noGrp="1" noChangeArrowheads="1"/>
          </p:cNvSpPr>
          <p:nvPr>
            <p:ph type="title"/>
          </p:nvPr>
        </p:nvSpPr>
        <p:spPr>
          <a:xfrm>
            <a:off x="1908175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>
                <a:solidFill>
                  <a:srgbClr val="CCFFFF"/>
                </a:solidFill>
              </a:rPr>
              <a:t>2-  Energies renouvelables </a:t>
            </a:r>
            <a:br>
              <a:rPr lang="fr-FR" sz="2800">
                <a:solidFill>
                  <a:srgbClr val="CCFFFF"/>
                </a:solidFill>
              </a:rPr>
            </a:br>
            <a:endParaRPr lang="fr-FR" sz="2800">
              <a:solidFill>
                <a:srgbClr val="CCFFFF"/>
              </a:solidFill>
            </a:endParaRP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1331913" y="1412875"/>
            <a:ext cx="582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Développement de l’électricité solaire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8835-0CDC-426B-86F5-BD8A488FDC90}" type="slidenum">
              <a:rPr lang="fr-FR"/>
              <a:pPr>
                <a:defRPr/>
              </a:pPr>
              <a:t>18</a:t>
            </a:fld>
            <a:endParaRPr lang="fr-FR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528638" y="1528763"/>
            <a:ext cx="8507412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  <a:defRPr/>
            </a:pPr>
            <a:endParaRPr lang="fr-FR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fr-FR" sz="2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Amélioration de la consommation spécifique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du parc national de production d’électricité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endParaRPr lang="fr-FR" sz="25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 Développement des Énergies Renouvelables pour la production d’électricité (Eolien, solaire…)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endParaRPr lang="fr-FR" sz="25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fr-FR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5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Réduction des pertes du réseau électrique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fr-FR" sz="2500" b="1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4. Programme national d’utilisation du Gaz Naturel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fr-FR" sz="25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5. Appui à l’Efficacité énergétique 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fr-FR" sz="25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6013" y="196850"/>
            <a:ext cx="9144000" cy="14319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Les Actions: 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9185A-8F0F-4BFA-BA53-5D66A0D43E4E}" type="slidenum">
              <a:rPr lang="fr-FR"/>
              <a:pPr>
                <a:defRPr/>
              </a:pPr>
              <a:t>19</a:t>
            </a:fld>
            <a:endParaRPr lang="fr-FR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>
                <a:solidFill>
                  <a:srgbClr val="CCFFFF"/>
                </a:solidFill>
              </a:rPr>
              <a:t>3- R</a:t>
            </a:r>
            <a:r>
              <a:rPr lang="fr-FR" sz="2800">
                <a:solidFill>
                  <a:srgbClr val="CCFFFF"/>
                </a:solidFill>
                <a:latin typeface="Arial"/>
              </a:rPr>
              <a:t>é</a:t>
            </a:r>
            <a:r>
              <a:rPr lang="fr-FR" sz="2800">
                <a:solidFill>
                  <a:srgbClr val="CCFFFF"/>
                </a:solidFill>
              </a:rPr>
              <a:t>duction des pertes du r</a:t>
            </a:r>
            <a:r>
              <a:rPr lang="fr-FR" sz="2800">
                <a:solidFill>
                  <a:srgbClr val="CCFFFF"/>
                </a:solidFill>
                <a:latin typeface="Arial"/>
              </a:rPr>
              <a:t>é</a:t>
            </a:r>
            <a:r>
              <a:rPr lang="fr-FR" sz="2800">
                <a:solidFill>
                  <a:srgbClr val="CCFFFF"/>
                </a:solidFill>
              </a:rPr>
              <a:t>seau </a:t>
            </a:r>
            <a:r>
              <a:rPr lang="fr-FR" sz="2800">
                <a:solidFill>
                  <a:srgbClr val="CCFFFF"/>
                </a:solidFill>
                <a:latin typeface="Arial"/>
              </a:rPr>
              <a:t>é</a:t>
            </a:r>
            <a:r>
              <a:rPr lang="fr-FR" sz="2800">
                <a:solidFill>
                  <a:srgbClr val="CCFFFF"/>
                </a:solidFill>
              </a:rPr>
              <a:t>lectrique</a:t>
            </a:r>
            <a:r>
              <a:rPr lang="fr-FR" sz="2800" b="0">
                <a:solidFill>
                  <a:srgbClr val="CCFFFF"/>
                </a:solidFill>
              </a:rPr>
              <a:t/>
            </a:r>
            <a:br>
              <a:rPr lang="fr-FR" sz="2800" b="0">
                <a:solidFill>
                  <a:srgbClr val="CCFFFF"/>
                </a:solidFill>
              </a:rPr>
            </a:br>
            <a:endParaRPr lang="fr-FR" sz="2800" b="0">
              <a:solidFill>
                <a:srgbClr val="CCFFFF"/>
              </a:solidFill>
            </a:endParaRPr>
          </a:p>
        </p:txBody>
      </p:sp>
      <p:sp>
        <p:nvSpPr>
          <p:cNvPr id="25615" name="Rectangle 15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8280400" cy="4114800"/>
          </a:xfrm>
        </p:spPr>
        <p:txBody>
          <a:bodyPr/>
          <a:lstStyle/>
          <a:p>
            <a:pPr marL="101600" indent="-101600" eaLnBrk="1" hangingPunct="1">
              <a:buFont typeface="Wingdings" pitchFamily="2" charset="2"/>
              <a:buNone/>
              <a:defRPr/>
            </a:pPr>
            <a:r>
              <a:rPr lang="fr-FR" sz="2800" b="1" u="sng"/>
              <a:t> Mesures prises afin de réduire les pertes du réseau électrique</a:t>
            </a:r>
            <a:r>
              <a:rPr lang="fr-FR" sz="2800" b="1"/>
              <a:t>:</a:t>
            </a:r>
          </a:p>
          <a:p>
            <a:pPr marL="101600" indent="-101600" eaLnBrk="1" hangingPunct="1">
              <a:buFont typeface="Wingdings" pitchFamily="2" charset="2"/>
              <a:buNone/>
              <a:defRPr/>
            </a:pPr>
            <a:r>
              <a:rPr lang="fr-FR" b="1"/>
              <a:t>	</a:t>
            </a:r>
            <a:r>
              <a:rPr lang="fr-FR" sz="2400" b="1"/>
              <a:t>- Rapprochement des centres de production et des postes source des centres de consommation</a:t>
            </a:r>
          </a:p>
          <a:p>
            <a:pPr marL="101600" indent="-101600" eaLnBrk="1" hangingPunct="1">
              <a:buFontTx/>
              <a:buChar char="-"/>
              <a:defRPr/>
            </a:pPr>
            <a:r>
              <a:rPr lang="fr-FR" sz="2400" b="1"/>
              <a:t>Elévation progressive des niveaux de tension du réseau</a:t>
            </a:r>
          </a:p>
          <a:p>
            <a:pPr marL="101600" indent="-101600" eaLnBrk="1" hangingPunct="1">
              <a:buFontTx/>
              <a:buChar char="-"/>
              <a:defRPr/>
            </a:pPr>
            <a:r>
              <a:rPr lang="fr-FR" sz="2400" b="1"/>
              <a:t>Gestion optimisée du système de production transport…</a:t>
            </a:r>
          </a:p>
          <a:p>
            <a:pPr marL="101600" indent="-101600" eaLnBrk="1" hangingPunct="1">
              <a:buFontTx/>
              <a:buNone/>
              <a:defRPr/>
            </a:pPr>
            <a:endParaRPr lang="fr-FR" sz="2400" b="1"/>
          </a:p>
        </p:txBody>
      </p:sp>
      <p:sp>
        <p:nvSpPr>
          <p:cNvPr id="300036" name="AutoShape 16"/>
          <p:cNvSpPr>
            <a:spLocks noChangeArrowheads="1"/>
          </p:cNvSpPr>
          <p:nvPr/>
        </p:nvSpPr>
        <p:spPr bwMode="auto">
          <a:xfrm>
            <a:off x="611188" y="1700213"/>
            <a:ext cx="8281987" cy="4321175"/>
          </a:xfrm>
          <a:prstGeom prst="downArrowCallout">
            <a:avLst>
              <a:gd name="adj1" fmla="val 46762"/>
              <a:gd name="adj2" fmla="val 47338"/>
              <a:gd name="adj3" fmla="val 16181"/>
              <a:gd name="adj4" fmla="val 8069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0037" name="Rectangle 17"/>
          <p:cNvSpPr>
            <a:spLocks noChangeArrowheads="1"/>
          </p:cNvSpPr>
          <p:nvPr/>
        </p:nvSpPr>
        <p:spPr bwMode="auto">
          <a:xfrm>
            <a:off x="323850" y="5992813"/>
            <a:ext cx="8280400" cy="865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0038" name="Text Box 18"/>
          <p:cNvSpPr txBox="1">
            <a:spLocks noChangeArrowheads="1"/>
          </p:cNvSpPr>
          <p:nvPr/>
        </p:nvSpPr>
        <p:spPr bwMode="auto">
          <a:xfrm>
            <a:off x="323850" y="6035675"/>
            <a:ext cx="8426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/>
              <a:t>Diminution sensible des pertes techniques du réseau de </a:t>
            </a:r>
          </a:p>
          <a:p>
            <a:r>
              <a:rPr lang="fr-FR" sz="2400" b="1"/>
              <a:t>transport et de distribution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28736"/>
            <a:ext cx="9501222" cy="3643338"/>
          </a:xfrm>
        </p:spPr>
        <p:txBody>
          <a:bodyPr/>
          <a:lstStyle/>
          <a:p>
            <a: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  <a:t>Statut:</a:t>
            </a:r>
            <a:b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  <a:t>EPIC : monopole transport , distribution d’électricité et GN.</a:t>
            </a:r>
            <a:b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  <a:t>S/Tutelle MIEPME: rôle de régulateur</a:t>
            </a:r>
            <a:b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  <a:t>Mission:</a:t>
            </a:r>
            <a:b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  <a:t>Assurer et garantir l’approvisionnement du pays en électricité et GN</a:t>
            </a:r>
            <a:b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  <a:t>Préserver les ressources énergétiques </a:t>
            </a:r>
            <a:r>
              <a:rPr lang="fr-FR" sz="2400" dirty="0" err="1" smtClean="0">
                <a:solidFill>
                  <a:schemeClr val="tx1"/>
                </a:solidFill>
                <a:latin typeface="+mn-lt"/>
                <a:cs typeface="+mn-cs"/>
              </a:rPr>
              <a:t>nat</a:t>
            </a:r>
            <a: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  <a:t>.: optimisation, diversification et substitution.</a:t>
            </a:r>
            <a:b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2400" dirty="0" smtClean="0">
                <a:solidFill>
                  <a:schemeClr val="tx1"/>
                </a:solidFill>
                <a:latin typeface="+mn-lt"/>
                <a:cs typeface="+mn-cs"/>
              </a:rPr>
              <a:t>Veiller à son équilibre financier.</a:t>
            </a:r>
            <a: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fr-FR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8E62F-AD0A-4878-BDC3-BD109A1A284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928794" y="428604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PRESENTATION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9455C-ABD7-42D0-96FC-BF3E638FB13C}" type="slidenum">
              <a:rPr lang="fr-FR"/>
              <a:pPr>
                <a:defRPr/>
              </a:pPr>
              <a:t>20</a:t>
            </a:fld>
            <a:endParaRPr lang="fr-FR"/>
          </a:p>
        </p:txBody>
      </p:sp>
      <p:sp>
        <p:nvSpPr>
          <p:cNvPr id="104462" name="Rectangle 1038"/>
          <p:cNvSpPr>
            <a:spLocks noChangeArrowheads="1"/>
          </p:cNvSpPr>
          <p:nvPr/>
        </p:nvSpPr>
        <p:spPr bwMode="auto">
          <a:xfrm>
            <a:off x="11160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3- R</a:t>
            </a: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é</a:t>
            </a: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duction des pertes du r</a:t>
            </a: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é</a:t>
            </a: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seau </a:t>
            </a: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é</a:t>
            </a: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lectrique</a:t>
            </a:r>
            <a:r>
              <a:rPr lang="fr-FR" sz="24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fr-FR" sz="24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fr-FR" sz="240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104454" name="Group 1041"/>
          <p:cNvGrpSpPr>
            <a:grpSpLocks/>
          </p:cNvGrpSpPr>
          <p:nvPr/>
        </p:nvGrpSpPr>
        <p:grpSpPr bwMode="auto">
          <a:xfrm>
            <a:off x="1692275" y="1981200"/>
            <a:ext cx="5967413" cy="4471988"/>
            <a:chOff x="1371" y="1374"/>
            <a:chExt cx="3426" cy="2610"/>
          </a:xfrm>
        </p:grpSpPr>
        <p:graphicFrame>
          <p:nvGraphicFramePr>
            <p:cNvPr id="104451" name="Object 1027"/>
            <p:cNvGraphicFramePr>
              <a:graphicFrameLocks noChangeAspect="1"/>
            </p:cNvGraphicFramePr>
            <p:nvPr/>
          </p:nvGraphicFramePr>
          <p:xfrm>
            <a:off x="1371" y="1374"/>
            <a:ext cx="3426" cy="2610"/>
          </p:xfrm>
          <a:graphic>
            <a:graphicData uri="http://schemas.openxmlformats.org/presentationml/2006/ole">
              <p:oleObj spid="_x0000_s104451" name="Graphique" r:id="rId3" imgW="3800551" imgH="2895600" progId="Excel.Sheet.8">
                <p:embed/>
              </p:oleObj>
            </a:graphicData>
          </a:graphic>
        </p:graphicFrame>
        <p:sp>
          <p:nvSpPr>
            <p:cNvPr id="104457" name="Line 1028"/>
            <p:cNvSpPr>
              <a:spLocks noChangeShapeType="1"/>
            </p:cNvSpPr>
            <p:nvPr/>
          </p:nvSpPr>
          <p:spPr bwMode="auto">
            <a:xfrm>
              <a:off x="1837" y="2175"/>
              <a:ext cx="281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458" name="Line 1029"/>
            <p:cNvSpPr>
              <a:spLocks noChangeShapeType="1"/>
            </p:cNvSpPr>
            <p:nvPr/>
          </p:nvSpPr>
          <p:spPr bwMode="auto">
            <a:xfrm>
              <a:off x="2835" y="2128"/>
              <a:ext cx="0" cy="27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459" name="Line 1030"/>
            <p:cNvSpPr>
              <a:spLocks noChangeShapeType="1"/>
            </p:cNvSpPr>
            <p:nvPr/>
          </p:nvSpPr>
          <p:spPr bwMode="auto">
            <a:xfrm>
              <a:off x="4014" y="2091"/>
              <a:ext cx="0" cy="36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460" name="Line 1031"/>
            <p:cNvSpPr>
              <a:spLocks noChangeShapeType="1"/>
            </p:cNvSpPr>
            <p:nvPr/>
          </p:nvSpPr>
          <p:spPr bwMode="auto">
            <a:xfrm>
              <a:off x="4649" y="2091"/>
              <a:ext cx="0" cy="58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461" name="Line 1032"/>
            <p:cNvSpPr>
              <a:spLocks noChangeShapeType="1"/>
            </p:cNvSpPr>
            <p:nvPr/>
          </p:nvSpPr>
          <p:spPr bwMode="auto">
            <a:xfrm>
              <a:off x="2517" y="2400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" name="Line 1033"/>
            <p:cNvSpPr>
              <a:spLocks noChangeShapeType="1"/>
            </p:cNvSpPr>
            <p:nvPr/>
          </p:nvSpPr>
          <p:spPr bwMode="auto">
            <a:xfrm>
              <a:off x="3787" y="245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463" name="Line 1034"/>
            <p:cNvSpPr>
              <a:spLocks noChangeShapeType="1"/>
            </p:cNvSpPr>
            <p:nvPr/>
          </p:nvSpPr>
          <p:spPr bwMode="auto">
            <a:xfrm>
              <a:off x="4422" y="265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464" name="Rectangle 1040"/>
            <p:cNvSpPr>
              <a:spLocks noChangeArrowheads="1"/>
            </p:cNvSpPr>
            <p:nvPr/>
          </p:nvSpPr>
          <p:spPr bwMode="auto">
            <a:xfrm>
              <a:off x="3072" y="3696"/>
              <a:ext cx="240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04455" name="Picture 1043" descr="monte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461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1044" descr="tsth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3038" y="4732338"/>
            <a:ext cx="1350962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D7861-AF77-41AC-990F-837CA123E674}" type="slidenum">
              <a:rPr lang="fr-FR"/>
              <a:pPr>
                <a:defRPr/>
              </a:pPr>
              <a:t>21</a:t>
            </a:fld>
            <a:endParaRPr lang="fr-FR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528638" y="1600200"/>
            <a:ext cx="8507412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  <a:defRPr/>
            </a:pPr>
            <a:endParaRPr lang="fr-FR" sz="20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fr-FR" sz="2500" b="1">
                <a:effectLst>
                  <a:outerShdw blurRad="38100" dist="38100" dir="2700000" algn="tl">
                    <a:srgbClr val="000000"/>
                  </a:outerShdw>
                </a:effectLst>
              </a:rPr>
              <a:t>Amélioration de la consommation spécifique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>
                <a:effectLst>
                  <a:outerShdw blurRad="38100" dist="38100" dir="2700000" algn="tl">
                    <a:srgbClr val="000000"/>
                  </a:outerShdw>
                </a:effectLst>
              </a:rPr>
              <a:t>du parc national de production d’électricité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endParaRPr lang="fr-FR" sz="25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>
                <a:effectLst>
                  <a:outerShdw blurRad="38100" dist="38100" dir="2700000" algn="tl">
                    <a:srgbClr val="000000"/>
                  </a:outerShdw>
                </a:effectLst>
              </a:rPr>
              <a:t>2. Développement des Énergies Renouvelables pour la production d’électricité (Eolien, solaire…)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fr-FR" sz="25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>
                <a:effectLst>
                  <a:outerShdw blurRad="38100" dist="38100" dir="2700000" algn="tl">
                    <a:srgbClr val="000000"/>
                  </a:outerShdw>
                </a:effectLst>
              </a:rPr>
              <a:t>3. Réduction des pertes du réseau électrique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fr-FR" sz="25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Programme national d’utilisation du Gaz Naturel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fr-FR" sz="25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>
                <a:effectLst>
                  <a:outerShdw blurRad="38100" dist="38100" dir="2700000" algn="tl">
                    <a:srgbClr val="000000"/>
                  </a:outerShdw>
                </a:effectLst>
              </a:rPr>
              <a:t>5. Appui à l’Efficacité énergétique 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fr-FR" sz="25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6013" y="196850"/>
            <a:ext cx="9144000" cy="14319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Les Actions: 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70399-11D2-4EE6-9C8C-FC12F46ECCB9}" type="slidenum">
              <a:rPr lang="fr-FR"/>
              <a:pPr>
                <a:defRPr/>
              </a:pPr>
              <a:t>22</a:t>
            </a:fld>
            <a:endParaRPr lang="fr-FR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>
                <a:solidFill>
                  <a:srgbClr val="CCFFFF"/>
                </a:solidFill>
              </a:rPr>
              <a:t>4- Promotion de l</a:t>
            </a:r>
            <a:r>
              <a:rPr lang="fr-FR" sz="2800">
                <a:solidFill>
                  <a:srgbClr val="CCFFFF"/>
                </a:solidFill>
                <a:latin typeface="Arial"/>
              </a:rPr>
              <a:t>’</a:t>
            </a:r>
            <a:r>
              <a:rPr lang="fr-FR" sz="2800">
                <a:solidFill>
                  <a:srgbClr val="CCFFFF"/>
                </a:solidFill>
              </a:rPr>
              <a:t>utilisation du Gaz Naturel  </a:t>
            </a:r>
          </a:p>
        </p:txBody>
      </p:sp>
      <p:pic>
        <p:nvPicPr>
          <p:cNvPr id="304131" name="Picture 7" descr="steg 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5302250"/>
            <a:ext cx="20161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2" name="Picture 8" descr="gaz_natur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270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116013" y="1870075"/>
            <a:ext cx="7200900" cy="440120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sz="2800" b="1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fr-FR" sz="28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Secteur résidentiel:</a:t>
            </a:r>
          </a:p>
          <a:p>
            <a:pPr>
              <a:defRPr/>
            </a:pPr>
            <a:r>
              <a:rPr lang="fr-FR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500 </a:t>
            </a:r>
            <a:r>
              <a:rPr lang="fr-F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000 clients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raccordés au gaz naturel </a:t>
            </a:r>
            <a:r>
              <a:rPr lang="fr-FR" sz="28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2009</a:t>
            </a:r>
            <a:r>
              <a:rPr lang="fr-FR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28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fr-FR" sz="28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Raccorder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50 000 clients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 gaz naturel par an</a:t>
            </a:r>
          </a:p>
          <a:p>
            <a:pPr>
              <a:buFontTx/>
              <a:buChar char="-"/>
              <a:defRPr/>
            </a:pP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fr-FR" sz="28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Secteur industriel: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500 installations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converties au Gaz naturel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73467-86C3-4482-BD26-7CF7873D3860}" type="slidenum">
              <a:rPr lang="fr-FR"/>
              <a:pPr>
                <a:defRPr/>
              </a:pPr>
              <a:t>23</a:t>
            </a:fld>
            <a:endParaRPr lang="fr-FR"/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601663" y="1600200"/>
            <a:ext cx="8507412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  <a:defRPr/>
            </a:pPr>
            <a:endParaRPr lang="fr-FR" sz="20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fr-FR" sz="2500" b="1">
                <a:effectLst>
                  <a:outerShdw blurRad="38100" dist="38100" dir="2700000" algn="tl">
                    <a:srgbClr val="000000"/>
                  </a:outerShdw>
                </a:effectLst>
              </a:rPr>
              <a:t>Amélioration de la consommation spécifique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>
                <a:effectLst>
                  <a:outerShdw blurRad="38100" dist="38100" dir="2700000" algn="tl">
                    <a:srgbClr val="000000"/>
                  </a:outerShdw>
                </a:effectLst>
              </a:rPr>
              <a:t>du parc national de production d’électricité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endParaRPr lang="fr-FR" sz="25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>
                <a:effectLst>
                  <a:outerShdw blurRad="38100" dist="38100" dir="2700000" algn="tl">
                    <a:srgbClr val="000000"/>
                  </a:outerShdw>
                </a:effectLst>
              </a:rPr>
              <a:t>2. Développement des Énergies Renouvelables pour la production d’électricité (Eolien, solaire…)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fr-FR" sz="25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>
                <a:effectLst>
                  <a:outerShdw blurRad="38100" dist="38100" dir="2700000" algn="tl">
                    <a:srgbClr val="000000"/>
                  </a:outerShdw>
                </a:effectLst>
              </a:rPr>
              <a:t>3. Réduction des pertes du réseau électrique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fr-FR" sz="25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>
                <a:effectLst>
                  <a:outerShdw blurRad="38100" dist="38100" dir="2700000" algn="tl">
                    <a:srgbClr val="000000"/>
                  </a:outerShdw>
                </a:effectLst>
              </a:rPr>
              <a:t>4. Programme national d’utilisation du Gaz Naturel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fr-FR" sz="25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Appui à l’Efficacité énergétique</a:t>
            </a:r>
            <a:r>
              <a:rPr lang="fr-FR" sz="25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fr-FR" sz="25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6013" y="196850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Les Actions: 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2EC85-8CF0-4948-BC54-0D2CDF7549A7}" type="slidenum">
              <a:rPr lang="fr-FR"/>
              <a:pPr>
                <a:defRPr/>
              </a:pPr>
              <a:t>24</a:t>
            </a:fld>
            <a:endParaRPr lang="fr-FR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713" y="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>
                <a:solidFill>
                  <a:srgbClr val="CCFFFF"/>
                </a:solidFill>
              </a:rPr>
              <a:t>5-Efficacit</a:t>
            </a:r>
            <a:r>
              <a:rPr lang="fr-FR" sz="2800">
                <a:solidFill>
                  <a:srgbClr val="CCFFFF"/>
                </a:solidFill>
                <a:latin typeface="Arial"/>
              </a:rPr>
              <a:t>é</a:t>
            </a:r>
            <a:r>
              <a:rPr lang="fr-FR" sz="2800">
                <a:solidFill>
                  <a:srgbClr val="CCFFFF"/>
                </a:solidFill>
              </a:rPr>
              <a:t> </a:t>
            </a:r>
            <a:r>
              <a:rPr lang="fr-FR" sz="2800">
                <a:solidFill>
                  <a:srgbClr val="CCFFFF"/>
                </a:solidFill>
                <a:latin typeface="Arial"/>
              </a:rPr>
              <a:t>é</a:t>
            </a:r>
            <a:r>
              <a:rPr lang="fr-FR" sz="2800">
                <a:solidFill>
                  <a:srgbClr val="CCFFFF"/>
                </a:solidFill>
              </a:rPr>
              <a:t>nerg</a:t>
            </a:r>
            <a:r>
              <a:rPr lang="fr-FR" sz="2800">
                <a:solidFill>
                  <a:srgbClr val="CCFFFF"/>
                </a:solidFill>
                <a:latin typeface="Arial"/>
              </a:rPr>
              <a:t>é</a:t>
            </a:r>
            <a:r>
              <a:rPr lang="fr-FR" sz="2800">
                <a:solidFill>
                  <a:srgbClr val="CCFFFF"/>
                </a:solidFill>
              </a:rPr>
              <a:t>tique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7559675" cy="4608513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r-FR" sz="2400" b="1" dirty="0"/>
              <a:t>Contribution de la STEG </a:t>
            </a:r>
            <a:r>
              <a:rPr lang="fr-FR" sz="2400" b="1" dirty="0" smtClean="0"/>
              <a:t>:</a:t>
            </a:r>
            <a:endParaRPr lang="fr-FR" sz="2400" b="1" dirty="0"/>
          </a:p>
          <a:p>
            <a:pPr algn="just" eaLnBrk="1" hangingPunct="1">
              <a:lnSpc>
                <a:spcPct val="120000"/>
              </a:lnSpc>
              <a:defRPr/>
            </a:pPr>
            <a:r>
              <a:rPr lang="fr-FR" sz="2400" b="1" dirty="0"/>
              <a:t>Garantie par la STEG d’un crédit d’une durée de 5 ans accordé à l’acquéreur du </a:t>
            </a:r>
            <a:r>
              <a:rPr lang="fr-FR" sz="2400" b="1" dirty="0" smtClean="0"/>
              <a:t>Système Solaire </a:t>
            </a:r>
            <a:r>
              <a:rPr lang="fr-FR" sz="2400" b="1" dirty="0"/>
              <a:t>par la banque qui adhère au programme,</a:t>
            </a:r>
          </a:p>
          <a:p>
            <a:pPr algn="just" eaLnBrk="1" hangingPunct="1">
              <a:lnSpc>
                <a:spcPct val="120000"/>
              </a:lnSpc>
              <a:defRPr/>
            </a:pPr>
            <a:endParaRPr lang="fr-FR" sz="2400" b="1" dirty="0"/>
          </a:p>
          <a:p>
            <a:pPr algn="just" eaLnBrk="1" hangingPunct="1">
              <a:lnSpc>
                <a:spcPct val="120000"/>
              </a:lnSpc>
              <a:defRPr/>
            </a:pPr>
            <a:r>
              <a:rPr lang="fr-FR" sz="2400" b="1" dirty="0"/>
              <a:t>Le recouvrement des remboursements du crédit par la STEG en lieu et place du client à travers la facture de la STEG de l’acquéreur du </a:t>
            </a:r>
            <a:r>
              <a:rPr lang="fr-FR" sz="2400" b="1" dirty="0" smtClean="0"/>
              <a:t>SS</a:t>
            </a:r>
            <a:r>
              <a:rPr lang="fr-FR" sz="2400" b="1" dirty="0"/>
              <a:t>.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50825" y="1341438"/>
            <a:ext cx="92170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u="sng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Promotion du chauffe-eau solaire</a:t>
            </a:r>
            <a:r>
              <a:rPr lang="fr-FR" sz="24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–(Programme PROSOL II)</a:t>
            </a:r>
            <a:r>
              <a:rPr lang="fr-FR" sz="2400" dirty="0">
                <a:solidFill>
                  <a:srgbClr val="CCFFFF"/>
                </a:solidFill>
              </a:rPr>
              <a:t> </a:t>
            </a:r>
            <a:endParaRPr lang="fr-FR" sz="2400" dirty="0" smtClean="0">
              <a:solidFill>
                <a:srgbClr val="CCFFFF"/>
              </a:solidFill>
            </a:endParaRPr>
          </a:p>
          <a:p>
            <a:pPr>
              <a:defRPr/>
            </a:pPr>
            <a:r>
              <a:rPr lang="fr-FR" sz="2400" b="1" u="sng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Promotion des Toits Solaires PV </a:t>
            </a:r>
            <a:r>
              <a:rPr lang="fr-FR" sz="2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–(Programme PROSOL </a:t>
            </a:r>
            <a:r>
              <a:rPr lang="fr-FR" sz="2400" b="1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</a:t>
            </a:r>
            <a:r>
              <a:rPr lang="fr-FR" sz="2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fr-FR" sz="2400" dirty="0" smtClean="0">
                <a:solidFill>
                  <a:srgbClr val="CCFFFF"/>
                </a:solidFill>
              </a:rPr>
              <a:t> </a:t>
            </a:r>
            <a:r>
              <a:rPr lang="fr-FR" sz="2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fr-FR" sz="2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fr-FR" sz="2400" b="1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fr-FR" sz="2400" b="1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8229" name="Picture 6" descr="Aperçu de l'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04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30" name="Picture 7" descr="Aperçu de l'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0" y="5486400"/>
            <a:ext cx="984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712E8-1D17-4929-A044-24C7B14147C5}" type="slidenum">
              <a:rPr lang="fr-FR"/>
              <a:pPr>
                <a:defRPr/>
              </a:pPr>
              <a:t>25</a:t>
            </a:fld>
            <a:endParaRPr lang="fr-FR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3493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>
                <a:solidFill>
                  <a:srgbClr val="CCFFFF"/>
                </a:solidFill>
              </a:rPr>
              <a:t>STEG </a:t>
            </a:r>
            <a:r>
              <a:rPr lang="fr-FR" sz="2400" dirty="0" smtClean="0">
                <a:solidFill>
                  <a:srgbClr val="CCFFFF"/>
                </a:solidFill>
              </a:rPr>
              <a:t>Energies Renouvelables</a:t>
            </a:r>
            <a:endParaRPr lang="fr-FR" sz="2400" dirty="0">
              <a:solidFill>
                <a:srgbClr val="CCFFFF"/>
              </a:solidFill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468313" y="2740025"/>
            <a:ext cx="8313737" cy="48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Création d’une nouvelle filiale de la STEG</a:t>
            </a:r>
            <a:endParaRPr lang="fr-FR" sz="2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1276350" y="-90488"/>
            <a:ext cx="7543800" cy="14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5-Efficacité énergétique</a:t>
            </a:r>
          </a:p>
        </p:txBody>
      </p:sp>
      <p:pic>
        <p:nvPicPr>
          <p:cNvPr id="310278" name="Picture 8"/>
          <p:cNvPicPr>
            <a:picLocks noChangeAspect="1" noChangeArrowheads="1"/>
          </p:cNvPicPr>
          <p:nvPr/>
        </p:nvPicPr>
        <p:blipFill>
          <a:blip r:embed="rId2"/>
          <a:srcRect l="1727" t="8746" r="70604" b="11856"/>
          <a:stretch>
            <a:fillRect/>
          </a:stretch>
        </p:blipFill>
        <p:spPr bwMode="auto">
          <a:xfrm>
            <a:off x="0" y="188913"/>
            <a:ext cx="11874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CF240-87E4-439E-89C9-40A1E4163B36}" type="slidenum">
              <a:rPr lang="fr-FR"/>
              <a:pPr>
                <a:defRPr/>
              </a:pPr>
              <a:t>26</a:t>
            </a:fld>
            <a:endParaRPr lang="fr-FR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213100"/>
            <a:ext cx="7993062" cy="2746375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buFontTx/>
              <a:buChar char="-"/>
              <a:defRPr/>
            </a:pPr>
            <a:r>
              <a:rPr lang="fr-FR" sz="2400" b="1" dirty="0"/>
              <a:t>Distribution de 100 000 LBC aux agents STEG à un prix </a:t>
            </a:r>
            <a:r>
              <a:rPr lang="fr-FR" sz="2400" b="1" dirty="0" smtClean="0"/>
              <a:t>symbolique</a:t>
            </a:r>
            <a:endParaRPr lang="fr-FR" sz="2400" b="1" dirty="0"/>
          </a:p>
          <a:p>
            <a:pPr algn="just" eaLnBrk="1" hangingPunct="1">
              <a:lnSpc>
                <a:spcPct val="110000"/>
              </a:lnSpc>
              <a:buFontTx/>
              <a:buChar char="-"/>
              <a:defRPr/>
            </a:pPr>
            <a:r>
              <a:rPr lang="fr-FR" sz="2400" b="1" dirty="0"/>
              <a:t>Octroi d’une LBC à titre gratuit pour tout nouveau client adhérant à la </a:t>
            </a:r>
            <a:r>
              <a:rPr lang="fr-FR" sz="2400" b="1" dirty="0" smtClean="0"/>
              <a:t>mensualisation</a:t>
            </a:r>
            <a:endParaRPr lang="fr-FR" sz="2400" b="1" dirty="0"/>
          </a:p>
          <a:p>
            <a:pPr algn="just" eaLnBrk="1" hangingPunct="1">
              <a:lnSpc>
                <a:spcPct val="110000"/>
              </a:lnSpc>
              <a:buFontTx/>
              <a:buChar char="-"/>
              <a:defRPr/>
            </a:pPr>
            <a:r>
              <a:rPr lang="fr-FR" sz="2400" b="1" dirty="0"/>
              <a:t>6 000 LBC à distribuer dans le cadre du prix </a:t>
            </a:r>
            <a:r>
              <a:rPr lang="fr-FR" sz="2400" b="1" dirty="0" smtClean="0"/>
              <a:t>pour </a:t>
            </a:r>
            <a:r>
              <a:rPr lang="fr-FR" sz="2400" b="1" dirty="0"/>
              <a:t>la promotion du </a:t>
            </a:r>
            <a:r>
              <a:rPr lang="fr-FR" sz="2400" b="1" dirty="0" smtClean="0"/>
              <a:t>gaz</a:t>
            </a:r>
          </a:p>
          <a:p>
            <a:pPr algn="just" eaLnBrk="1" hangingPunct="1">
              <a:lnSpc>
                <a:spcPct val="110000"/>
              </a:lnSpc>
              <a:buFontTx/>
              <a:buChar char="-"/>
              <a:defRPr/>
            </a:pPr>
            <a:r>
              <a:rPr lang="fr-FR" sz="2400" b="1" dirty="0" smtClean="0"/>
              <a:t>Diffusion gratuite de 1 Million de LBC aux abonnés STEG en milieu rural </a:t>
            </a:r>
            <a:endParaRPr lang="fr-FR" sz="2400" b="1" dirty="0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971550" y="1958975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fr-FR" sz="2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Action spéciale de promotion des Lampes Basse Consommation</a:t>
            </a:r>
            <a:r>
              <a:rPr lang="fr-F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(LBC)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1600200" y="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5-Efficacité énergétique</a:t>
            </a:r>
          </a:p>
        </p:txBody>
      </p:sp>
      <p:pic>
        <p:nvPicPr>
          <p:cNvPr id="311302" name="Picture 9" descr="Afficher l'image en taille réel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34193"/>
          <a:stretch>
            <a:fillRect/>
          </a:stretch>
        </p:blipFill>
        <p:spPr bwMode="auto">
          <a:xfrm>
            <a:off x="0" y="0"/>
            <a:ext cx="900113" cy="895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311303" name="Picture 10" descr="Afficher l'image en taille réel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1505"/>
          <a:stretch>
            <a:fillRect/>
          </a:stretch>
        </p:blipFill>
        <p:spPr bwMode="auto">
          <a:xfrm>
            <a:off x="0" y="836613"/>
            <a:ext cx="900113" cy="895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DDBBB-D8AC-480C-8F88-BD81904BC390}" type="slidenum">
              <a:rPr lang="fr-FR"/>
              <a:pPr>
                <a:defRPr/>
              </a:pPr>
              <a:t>27</a:t>
            </a:fld>
            <a:endParaRPr lang="fr-FR"/>
          </a:p>
        </p:txBody>
      </p:sp>
      <p:sp>
        <p:nvSpPr>
          <p:cNvPr id="315394" name="Text Box 4"/>
          <p:cNvSpPr txBox="1">
            <a:spLocks noChangeArrowheads="1"/>
          </p:cNvSpPr>
          <p:nvPr/>
        </p:nvSpPr>
        <p:spPr bwMode="auto">
          <a:xfrm>
            <a:off x="1220788" y="2943225"/>
            <a:ext cx="7888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000" i="1"/>
              <a:t>MERCI DE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12161-0D77-461D-BBE2-FED3A5BDEFCF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28650"/>
            <a:ext cx="8172450" cy="1431925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>
                <a:solidFill>
                  <a:srgbClr val="CCFFFF"/>
                </a:solidFill>
              </a:rPr>
              <a:t>Maîtrise de l’Énergie </a:t>
            </a:r>
            <a:r>
              <a:rPr lang="fr-FR" sz="2400" dirty="0" smtClean="0">
                <a:solidFill>
                  <a:srgbClr val="CCFFFF"/>
                </a:solidFill>
              </a:rPr>
              <a:t> &amp; réduction des GES : </a:t>
            </a:r>
            <a:r>
              <a:rPr lang="fr-FR" sz="2400" dirty="0">
                <a:solidFill>
                  <a:srgbClr val="CCFFFF"/>
                </a:solidFill>
              </a:rPr>
              <a:t>axe fondamental de la politique générale de la STEG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229600" cy="45307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fr-FR" sz="2800" b="1" dirty="0"/>
              <a:t> 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endParaRPr lang="fr-FR" sz="2800" b="1" dirty="0"/>
          </a:p>
          <a:p>
            <a:pPr lvl="1" eaLnBrk="1" hangingPunct="1">
              <a:lnSpc>
                <a:spcPct val="130000"/>
              </a:lnSpc>
              <a:defRPr/>
            </a:pPr>
            <a:r>
              <a:rPr lang="fr-FR" sz="2400" b="1" dirty="0"/>
              <a:t>37% de l’énergie primaire nationale est destinée à la production d’électricité  </a:t>
            </a:r>
          </a:p>
          <a:p>
            <a:pPr lvl="1" eaLnBrk="1" hangingPunct="1">
              <a:lnSpc>
                <a:spcPct val="130000"/>
              </a:lnSpc>
              <a:buFontTx/>
              <a:buNone/>
              <a:defRPr/>
            </a:pPr>
            <a:endParaRPr lang="fr-FR" sz="2400" b="1" dirty="0"/>
          </a:p>
          <a:p>
            <a:pPr lvl="1" eaLnBrk="1" hangingPunct="1">
              <a:lnSpc>
                <a:spcPct val="130000"/>
              </a:lnSpc>
              <a:defRPr/>
            </a:pPr>
            <a:r>
              <a:rPr lang="fr-FR" sz="2400" b="1" dirty="0"/>
              <a:t>75% des disponibilités en Gaz Naturel sont utilisées pour générer cette production  </a:t>
            </a:r>
          </a:p>
          <a:p>
            <a:pPr eaLnBrk="1" hangingPunct="1">
              <a:lnSpc>
                <a:spcPct val="130000"/>
              </a:lnSpc>
              <a:defRPr/>
            </a:pPr>
            <a:endParaRPr lang="fr-FR" sz="2800" b="1" dirty="0"/>
          </a:p>
          <a:p>
            <a:pPr lvl="1" eaLnBrk="1" hangingPunct="1">
              <a:lnSpc>
                <a:spcPct val="130000"/>
              </a:lnSpc>
              <a:defRPr/>
            </a:pPr>
            <a:endParaRPr lang="fr-FR" b="1" dirty="0"/>
          </a:p>
        </p:txBody>
      </p:sp>
      <p:pic>
        <p:nvPicPr>
          <p:cNvPr id="31748" name="Picture 6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33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6766-CF8F-4746-A144-C63FADD63EE6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96850"/>
            <a:ext cx="9144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smtClean="0">
                <a:solidFill>
                  <a:srgbClr val="CCFFFF"/>
                </a:solidFill>
              </a:rPr>
              <a:t>Les Actions: </a:t>
            </a:r>
            <a:endParaRPr lang="fr-FR" sz="2800" dirty="0">
              <a:solidFill>
                <a:srgbClr val="CC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5068888"/>
          </a:xfrm>
        </p:spPr>
        <p:txBody>
          <a:bodyPr/>
          <a:lstStyle/>
          <a:p>
            <a:pPr marL="1257300" lvl="2" indent="-3429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000" b="1" dirty="0">
              <a:solidFill>
                <a:srgbClr val="FF6600"/>
              </a:solidFill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fr-FR" sz="2500" b="1" dirty="0">
                <a:solidFill>
                  <a:schemeClr val="accent1"/>
                </a:solidFill>
              </a:rPr>
              <a:t>Amélioration de la consommation spécifique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fr-FR" sz="2500" b="1" dirty="0">
                <a:solidFill>
                  <a:schemeClr val="accent1"/>
                </a:solidFill>
              </a:rPr>
              <a:t>du parc national de production d’électricité</a:t>
            </a:r>
            <a:r>
              <a:rPr lang="fr-FR" sz="2500" b="1" dirty="0"/>
              <a:t> 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  <a:defRPr/>
            </a:pPr>
            <a:endParaRPr lang="fr-FR" sz="2500" b="1" dirty="0"/>
          </a:p>
          <a:p>
            <a:pPr marL="838200" lvl="1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fr-FR" sz="2500" b="1" dirty="0"/>
              <a:t>2. Développement des Énergies Renouvelables pour la production d’électricité (Eolien, solaire…)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  <a:defRPr/>
            </a:pPr>
            <a:endParaRPr lang="fr-FR" sz="2500" b="1" dirty="0"/>
          </a:p>
          <a:p>
            <a:pPr marL="838200" lvl="1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fr-FR" sz="2500" b="1" dirty="0"/>
              <a:t>3. Réduction des pertes du réseau électrique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  <a:defRPr/>
            </a:pPr>
            <a:endParaRPr lang="fr-FR" sz="2500" b="1" dirty="0"/>
          </a:p>
          <a:p>
            <a:pPr marL="838200" lvl="1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fr-FR" sz="2500" b="1" dirty="0"/>
              <a:t>4. Programme national d’utilisation du Gaz Naturel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  <a:defRPr/>
            </a:pPr>
            <a:endParaRPr lang="fr-FR" sz="2500" b="1" dirty="0"/>
          </a:p>
          <a:p>
            <a:pPr marL="838200" lvl="1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fr-FR" sz="2500" b="1" dirty="0"/>
              <a:t>5. Appui à l’Efficacité énergétique  </a:t>
            </a:r>
          </a:p>
          <a:p>
            <a:pPr marL="838200" lvl="1" indent="-381000" eaLnBrk="1" hangingPunct="1">
              <a:lnSpc>
                <a:spcPct val="80000"/>
              </a:lnSpc>
              <a:defRPr/>
            </a:pPr>
            <a:endParaRPr lang="fr-FR" sz="25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584A-6E5F-4E19-B5FE-3435B95E1AA0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22533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1066800" y="2266950"/>
            <a:ext cx="8077200" cy="41148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fr-FR" sz="2400" b="1" dirty="0"/>
              <a:t>Les programmes d’équipement en moyens de production d’électricité de la STEG ont toujours été guidés par un souci </a:t>
            </a:r>
            <a:r>
              <a:rPr lang="fr-FR" sz="2400" b="1" dirty="0" smtClean="0"/>
              <a:t>:</a:t>
            </a:r>
          </a:p>
          <a:p>
            <a:pPr lvl="1" algn="just" eaLnBrk="1" hangingPunct="1">
              <a:lnSpc>
                <a:spcPct val="110000"/>
              </a:lnSpc>
              <a:defRPr/>
            </a:pPr>
            <a:r>
              <a:rPr lang="fr-FR" sz="2000" b="1" dirty="0" smtClean="0"/>
              <a:t>de </a:t>
            </a:r>
            <a:r>
              <a:rPr lang="fr-FR" sz="2000" b="1" dirty="0"/>
              <a:t>Maîtrise de </a:t>
            </a:r>
            <a:r>
              <a:rPr lang="fr-FR" sz="2000" b="1" dirty="0" smtClean="0"/>
              <a:t>l’Energie ,</a:t>
            </a:r>
          </a:p>
          <a:p>
            <a:pPr lvl="1" algn="just" eaLnBrk="1" hangingPunct="1">
              <a:lnSpc>
                <a:spcPct val="110000"/>
              </a:lnSpc>
              <a:defRPr/>
            </a:pPr>
            <a:r>
              <a:rPr lang="fr-FR" sz="2000" b="1" dirty="0" smtClean="0"/>
              <a:t>de protection de l’environnement,</a:t>
            </a:r>
          </a:p>
          <a:p>
            <a:pPr lvl="1" algn="just" eaLnBrk="1" hangingPunct="1">
              <a:lnSpc>
                <a:spcPct val="110000"/>
              </a:lnSpc>
              <a:defRPr/>
            </a:pPr>
            <a:r>
              <a:rPr lang="fr-FR" sz="2000" b="1" dirty="0" smtClean="0"/>
              <a:t>de  réduction des GES.</a:t>
            </a:r>
            <a:endParaRPr lang="en-US" sz="2400" b="1" dirty="0"/>
          </a:p>
          <a:p>
            <a:pPr algn="just" eaLnBrk="1" hangingPunct="1">
              <a:lnSpc>
                <a:spcPct val="110000"/>
              </a:lnSpc>
              <a:defRPr/>
            </a:pPr>
            <a:r>
              <a:rPr lang="fr-FR" sz="2400" b="1" dirty="0"/>
              <a:t> Les nouveautés technologiques introduites au fur et à mesure de l’évolution du parc de production ont permis une réduction sensible de la consommation spécifique </a:t>
            </a:r>
            <a:endParaRPr lang="en-US" sz="2400" b="1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620713"/>
            <a:ext cx="9224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1- Am</a:t>
            </a: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é</a:t>
            </a: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lioration de la consommation sp</a:t>
            </a: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é</a:t>
            </a: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cifique du </a:t>
            </a:r>
          </a:p>
          <a:p>
            <a:pPr>
              <a:defRPr/>
            </a:pP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parc de production d</a:t>
            </a: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’é</a:t>
            </a: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lectricit</a:t>
            </a: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é</a:t>
            </a: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8B61F-C761-449B-96DE-C7CEF9C2027F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44084" name="Text Box 52"/>
          <p:cNvSpPr txBox="1">
            <a:spLocks noChangeArrowheads="1"/>
          </p:cNvSpPr>
          <p:nvPr/>
        </p:nvSpPr>
        <p:spPr bwMode="auto">
          <a:xfrm>
            <a:off x="858838" y="-6350"/>
            <a:ext cx="7756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Evolution de la consommation sp</a:t>
            </a: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é</a:t>
            </a: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cifique du parc </a:t>
            </a:r>
          </a:p>
          <a:p>
            <a:pPr>
              <a:defRPr/>
            </a:pP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 production d</a:t>
            </a: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’é</a:t>
            </a: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lectricit</a:t>
            </a:r>
            <a:r>
              <a:rPr lang="fr-F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é</a:t>
            </a:r>
            <a:endParaRPr lang="fr-FR" sz="2400" b="1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44125" name="Group 93"/>
          <p:cNvGrpSpPr>
            <a:grpSpLocks/>
          </p:cNvGrpSpPr>
          <p:nvPr/>
        </p:nvGrpSpPr>
        <p:grpSpPr bwMode="auto">
          <a:xfrm>
            <a:off x="34925" y="920750"/>
            <a:ext cx="9001125" cy="5892800"/>
            <a:chOff x="22" y="580"/>
            <a:chExt cx="5670" cy="3712"/>
          </a:xfrm>
        </p:grpSpPr>
        <p:sp>
          <p:nvSpPr>
            <p:cNvPr id="181252" name="AutoShape 7"/>
            <p:cNvSpPr>
              <a:spLocks noChangeArrowheads="1"/>
            </p:cNvSpPr>
            <p:nvPr/>
          </p:nvSpPr>
          <p:spPr bwMode="auto">
            <a:xfrm>
              <a:off x="45" y="3966"/>
              <a:ext cx="2608" cy="299"/>
            </a:xfrm>
            <a:prstGeom prst="chevron">
              <a:avLst>
                <a:gd name="adj" fmla="val 218060"/>
              </a:avLst>
            </a:prstGeom>
            <a:solidFill>
              <a:srgbClr val="000046">
                <a:alpha val="54117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 b="1"/>
                <a:t>Taille 15 MW</a:t>
              </a:r>
            </a:p>
            <a:p>
              <a:pPr algn="ctr"/>
              <a:r>
                <a:rPr lang="fr-FR" sz="1400" b="1"/>
                <a:t>Fuel / gasoil</a:t>
              </a:r>
            </a:p>
          </p:txBody>
        </p:sp>
        <p:sp>
          <p:nvSpPr>
            <p:cNvPr id="181253" name="AutoShape 9"/>
            <p:cNvSpPr>
              <a:spLocks noChangeArrowheads="1"/>
            </p:cNvSpPr>
            <p:nvPr/>
          </p:nvSpPr>
          <p:spPr bwMode="auto">
            <a:xfrm>
              <a:off x="45" y="3495"/>
              <a:ext cx="2630" cy="342"/>
            </a:xfrm>
            <a:prstGeom prst="chevron">
              <a:avLst>
                <a:gd name="adj" fmla="val 192251"/>
              </a:avLst>
            </a:prstGeom>
            <a:solidFill>
              <a:srgbClr val="000046">
                <a:alpha val="54117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 b="1"/>
                <a:t>Palier 25 MW</a:t>
              </a:r>
            </a:p>
            <a:p>
              <a:pPr algn="ctr"/>
              <a:r>
                <a:rPr lang="fr-FR" sz="1400" b="1"/>
                <a:t>              Récupération gaz El Borma</a:t>
              </a:r>
            </a:p>
          </p:txBody>
        </p:sp>
        <p:sp>
          <p:nvSpPr>
            <p:cNvPr id="181254" name="AutoShape 10"/>
            <p:cNvSpPr>
              <a:spLocks noChangeArrowheads="1"/>
            </p:cNvSpPr>
            <p:nvPr/>
          </p:nvSpPr>
          <p:spPr bwMode="auto">
            <a:xfrm>
              <a:off x="45" y="3024"/>
              <a:ext cx="2630" cy="299"/>
            </a:xfrm>
            <a:prstGeom prst="chevron">
              <a:avLst>
                <a:gd name="adj" fmla="val 219900"/>
              </a:avLst>
            </a:prstGeom>
            <a:solidFill>
              <a:srgbClr val="000046">
                <a:alpha val="54117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 b="1"/>
                <a:t>Palier 150 MW</a:t>
              </a:r>
            </a:p>
          </p:txBody>
        </p:sp>
        <p:sp>
          <p:nvSpPr>
            <p:cNvPr id="181255" name="AutoShape 11"/>
            <p:cNvSpPr>
              <a:spLocks noChangeArrowheads="1"/>
            </p:cNvSpPr>
            <p:nvPr/>
          </p:nvSpPr>
          <p:spPr bwMode="auto">
            <a:xfrm>
              <a:off x="1452" y="2568"/>
              <a:ext cx="1247" cy="299"/>
            </a:xfrm>
            <a:prstGeom prst="chevron">
              <a:avLst>
                <a:gd name="adj" fmla="val 30430"/>
              </a:avLst>
            </a:prstGeom>
            <a:solidFill>
              <a:srgbClr val="000046">
                <a:alpha val="54117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 b="1"/>
                <a:t>Sousse</a:t>
              </a:r>
            </a:p>
          </p:txBody>
        </p:sp>
        <p:sp>
          <p:nvSpPr>
            <p:cNvPr id="181256" name="Rectangle 15"/>
            <p:cNvSpPr>
              <a:spLocks noChangeArrowheads="1"/>
            </p:cNvSpPr>
            <p:nvPr/>
          </p:nvSpPr>
          <p:spPr bwMode="auto">
            <a:xfrm>
              <a:off x="3198" y="4051"/>
              <a:ext cx="2494" cy="191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257" name="Rectangle 17"/>
            <p:cNvSpPr>
              <a:spLocks noChangeArrowheads="1"/>
            </p:cNvSpPr>
            <p:nvPr/>
          </p:nvSpPr>
          <p:spPr bwMode="auto">
            <a:xfrm>
              <a:off x="3198" y="2629"/>
              <a:ext cx="1452" cy="19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258" name="Rectangle 18"/>
            <p:cNvSpPr>
              <a:spLocks noChangeArrowheads="1"/>
            </p:cNvSpPr>
            <p:nvPr/>
          </p:nvSpPr>
          <p:spPr bwMode="auto">
            <a:xfrm>
              <a:off x="3198" y="3059"/>
              <a:ext cx="1528" cy="19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259" name="Rectangle 19"/>
            <p:cNvSpPr>
              <a:spLocks noChangeArrowheads="1"/>
            </p:cNvSpPr>
            <p:nvPr/>
          </p:nvSpPr>
          <p:spPr bwMode="auto">
            <a:xfrm>
              <a:off x="3199" y="3583"/>
              <a:ext cx="1933" cy="19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260" name="Rectangle 20"/>
            <p:cNvSpPr>
              <a:spLocks noChangeArrowheads="1"/>
            </p:cNvSpPr>
            <p:nvPr/>
          </p:nvSpPr>
          <p:spPr bwMode="auto">
            <a:xfrm>
              <a:off x="3198" y="2151"/>
              <a:ext cx="1374" cy="19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261" name="Rectangle 21"/>
            <p:cNvSpPr>
              <a:spLocks noChangeArrowheads="1"/>
            </p:cNvSpPr>
            <p:nvPr/>
          </p:nvSpPr>
          <p:spPr bwMode="auto">
            <a:xfrm>
              <a:off x="3198" y="1742"/>
              <a:ext cx="1325" cy="191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262" name="Rectangle 22"/>
            <p:cNvSpPr>
              <a:spLocks noChangeArrowheads="1"/>
            </p:cNvSpPr>
            <p:nvPr/>
          </p:nvSpPr>
          <p:spPr bwMode="auto">
            <a:xfrm>
              <a:off x="3197" y="1162"/>
              <a:ext cx="1223" cy="19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263" name="Rectangle 23"/>
            <p:cNvSpPr>
              <a:spLocks noChangeArrowheads="1"/>
            </p:cNvSpPr>
            <p:nvPr/>
          </p:nvSpPr>
          <p:spPr bwMode="auto">
            <a:xfrm>
              <a:off x="3198" y="744"/>
              <a:ext cx="1096" cy="191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264" name="AutoShape 26"/>
            <p:cNvSpPr>
              <a:spLocks noChangeArrowheads="1"/>
            </p:cNvSpPr>
            <p:nvPr/>
          </p:nvSpPr>
          <p:spPr bwMode="auto">
            <a:xfrm>
              <a:off x="1428" y="2040"/>
              <a:ext cx="1270" cy="299"/>
            </a:xfrm>
            <a:prstGeom prst="chevron">
              <a:avLst>
                <a:gd name="adj" fmla="val 25839"/>
              </a:avLst>
            </a:prstGeom>
            <a:solidFill>
              <a:srgbClr val="000046">
                <a:alpha val="54117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 b="1"/>
                <a:t>Rades </a:t>
              </a:r>
            </a:p>
          </p:txBody>
        </p:sp>
        <p:sp>
          <p:nvSpPr>
            <p:cNvPr id="181265" name="AutoShape 28"/>
            <p:cNvSpPr>
              <a:spLocks noChangeArrowheads="1"/>
            </p:cNvSpPr>
            <p:nvPr/>
          </p:nvSpPr>
          <p:spPr bwMode="auto">
            <a:xfrm>
              <a:off x="22" y="1573"/>
              <a:ext cx="2630" cy="315"/>
            </a:xfrm>
            <a:prstGeom prst="chevron">
              <a:avLst>
                <a:gd name="adj" fmla="val 208730"/>
              </a:avLst>
            </a:prstGeom>
            <a:solidFill>
              <a:srgbClr val="000046">
                <a:alpha val="54117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 b="1"/>
                <a:t>       Programme ME</a:t>
              </a:r>
            </a:p>
          </p:txBody>
        </p:sp>
        <p:sp>
          <p:nvSpPr>
            <p:cNvPr id="181266" name="Line 30"/>
            <p:cNvSpPr>
              <a:spLocks noChangeShapeType="1"/>
            </p:cNvSpPr>
            <p:nvPr/>
          </p:nvSpPr>
          <p:spPr bwMode="auto">
            <a:xfrm flipH="1">
              <a:off x="3197" y="663"/>
              <a:ext cx="1" cy="36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267" name="Text Box 31"/>
            <p:cNvSpPr txBox="1">
              <a:spLocks noChangeArrowheads="1"/>
            </p:cNvSpPr>
            <p:nvPr/>
          </p:nvSpPr>
          <p:spPr bwMode="auto">
            <a:xfrm>
              <a:off x="2761" y="4009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50/65</a:t>
              </a:r>
            </a:p>
          </p:txBody>
        </p:sp>
        <p:sp>
          <p:nvSpPr>
            <p:cNvPr id="181268" name="Text Box 32"/>
            <p:cNvSpPr txBox="1">
              <a:spLocks noChangeArrowheads="1"/>
            </p:cNvSpPr>
            <p:nvPr/>
          </p:nvSpPr>
          <p:spPr bwMode="auto">
            <a:xfrm>
              <a:off x="2789" y="3552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65/80</a:t>
              </a:r>
            </a:p>
          </p:txBody>
        </p:sp>
        <p:sp>
          <p:nvSpPr>
            <p:cNvPr id="181269" name="Text Box 33"/>
            <p:cNvSpPr txBox="1">
              <a:spLocks noChangeArrowheads="1"/>
            </p:cNvSpPr>
            <p:nvPr/>
          </p:nvSpPr>
          <p:spPr bwMode="auto">
            <a:xfrm>
              <a:off x="2789" y="3038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80/94</a:t>
              </a:r>
            </a:p>
          </p:txBody>
        </p:sp>
        <p:sp>
          <p:nvSpPr>
            <p:cNvPr id="181270" name="Text Box 34"/>
            <p:cNvSpPr txBox="1">
              <a:spLocks noChangeArrowheads="1"/>
            </p:cNvSpPr>
            <p:nvPr/>
          </p:nvSpPr>
          <p:spPr bwMode="auto">
            <a:xfrm>
              <a:off x="2807" y="209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02/04</a:t>
              </a:r>
            </a:p>
          </p:txBody>
        </p:sp>
        <p:sp>
          <p:nvSpPr>
            <p:cNvPr id="181271" name="Text Box 35"/>
            <p:cNvSpPr txBox="1">
              <a:spLocks noChangeArrowheads="1"/>
            </p:cNvSpPr>
            <p:nvPr/>
          </p:nvSpPr>
          <p:spPr bwMode="auto">
            <a:xfrm>
              <a:off x="2761" y="1583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05/06</a:t>
              </a:r>
            </a:p>
          </p:txBody>
        </p:sp>
        <p:sp>
          <p:nvSpPr>
            <p:cNvPr id="181272" name="Text Box 37"/>
            <p:cNvSpPr txBox="1">
              <a:spLocks noChangeArrowheads="1"/>
            </p:cNvSpPr>
            <p:nvPr/>
          </p:nvSpPr>
          <p:spPr bwMode="auto">
            <a:xfrm>
              <a:off x="2789" y="259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95/01</a:t>
              </a:r>
            </a:p>
          </p:txBody>
        </p:sp>
        <p:sp>
          <p:nvSpPr>
            <p:cNvPr id="181273" name="Text Box 38"/>
            <p:cNvSpPr txBox="1">
              <a:spLocks noChangeArrowheads="1"/>
            </p:cNvSpPr>
            <p:nvPr/>
          </p:nvSpPr>
          <p:spPr bwMode="auto">
            <a:xfrm>
              <a:off x="2835" y="1177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2009</a:t>
              </a:r>
            </a:p>
          </p:txBody>
        </p:sp>
        <p:sp>
          <p:nvSpPr>
            <p:cNvPr id="181274" name="Text Box 39"/>
            <p:cNvSpPr txBox="1">
              <a:spLocks noChangeArrowheads="1"/>
            </p:cNvSpPr>
            <p:nvPr/>
          </p:nvSpPr>
          <p:spPr bwMode="auto">
            <a:xfrm>
              <a:off x="2835" y="723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2016</a:t>
              </a:r>
            </a:p>
          </p:txBody>
        </p:sp>
        <p:sp>
          <p:nvSpPr>
            <p:cNvPr id="44073" name="Text Box 41"/>
            <p:cNvSpPr txBox="1">
              <a:spLocks noChangeArrowheads="1"/>
            </p:cNvSpPr>
            <p:nvPr/>
          </p:nvSpPr>
          <p:spPr bwMode="auto">
            <a:xfrm>
              <a:off x="3975" y="3577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350</a:t>
              </a:r>
            </a:p>
          </p:txBody>
        </p:sp>
        <p:sp>
          <p:nvSpPr>
            <p:cNvPr id="181276" name="AutoShape 42"/>
            <p:cNvSpPr>
              <a:spLocks noChangeArrowheads="1"/>
            </p:cNvSpPr>
            <p:nvPr/>
          </p:nvSpPr>
          <p:spPr bwMode="auto">
            <a:xfrm>
              <a:off x="158" y="2040"/>
              <a:ext cx="1315" cy="813"/>
            </a:xfrm>
            <a:prstGeom prst="chevron">
              <a:avLst>
                <a:gd name="adj" fmla="val 40437"/>
              </a:avLst>
            </a:prstGeom>
            <a:solidFill>
              <a:srgbClr val="000046">
                <a:alpha val="54117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 b="1"/>
                <a:t>   CYCLE</a:t>
              </a:r>
            </a:p>
            <a:p>
              <a:pPr algn="ctr"/>
              <a:r>
                <a:rPr lang="fr-FR" sz="1400" b="1"/>
                <a:t>     COMBINE</a:t>
              </a:r>
            </a:p>
          </p:txBody>
        </p:sp>
        <p:sp>
          <p:nvSpPr>
            <p:cNvPr id="44075" name="Text Box 43"/>
            <p:cNvSpPr txBox="1">
              <a:spLocks noChangeArrowheads="1"/>
            </p:cNvSpPr>
            <p:nvPr/>
          </p:nvSpPr>
          <p:spPr bwMode="auto">
            <a:xfrm>
              <a:off x="3703" y="2121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244</a:t>
              </a:r>
            </a:p>
          </p:txBody>
        </p:sp>
        <p:sp>
          <p:nvSpPr>
            <p:cNvPr id="44076" name="Text Box 44"/>
            <p:cNvSpPr txBox="1">
              <a:spLocks noChangeArrowheads="1"/>
            </p:cNvSpPr>
            <p:nvPr/>
          </p:nvSpPr>
          <p:spPr bwMode="auto">
            <a:xfrm>
              <a:off x="3748" y="2596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262</a:t>
              </a:r>
            </a:p>
          </p:txBody>
        </p:sp>
        <p:sp>
          <p:nvSpPr>
            <p:cNvPr id="44077" name="Text Box 45"/>
            <p:cNvSpPr txBox="1">
              <a:spLocks noChangeArrowheads="1"/>
            </p:cNvSpPr>
            <p:nvPr/>
          </p:nvSpPr>
          <p:spPr bwMode="auto">
            <a:xfrm>
              <a:off x="3839" y="3024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280</a:t>
              </a:r>
            </a:p>
          </p:txBody>
        </p:sp>
        <p:sp>
          <p:nvSpPr>
            <p:cNvPr id="44078" name="Text Box 46"/>
            <p:cNvSpPr txBox="1">
              <a:spLocks noChangeArrowheads="1"/>
            </p:cNvSpPr>
            <p:nvPr/>
          </p:nvSpPr>
          <p:spPr bwMode="auto">
            <a:xfrm>
              <a:off x="3696" y="1737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239</a:t>
              </a:r>
            </a:p>
          </p:txBody>
        </p:sp>
        <p:sp>
          <p:nvSpPr>
            <p:cNvPr id="44079" name="Text Box 47"/>
            <p:cNvSpPr txBox="1">
              <a:spLocks noChangeArrowheads="1"/>
            </p:cNvSpPr>
            <p:nvPr/>
          </p:nvSpPr>
          <p:spPr bwMode="auto">
            <a:xfrm>
              <a:off x="3605" y="114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225</a:t>
              </a:r>
            </a:p>
          </p:txBody>
        </p:sp>
        <p:sp>
          <p:nvSpPr>
            <p:cNvPr id="44080" name="Text Box 48"/>
            <p:cNvSpPr txBox="1">
              <a:spLocks noChangeArrowheads="1"/>
            </p:cNvSpPr>
            <p:nvPr/>
          </p:nvSpPr>
          <p:spPr bwMode="auto">
            <a:xfrm>
              <a:off x="3522" y="709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215</a:t>
              </a:r>
            </a:p>
          </p:txBody>
        </p:sp>
        <p:sp>
          <p:nvSpPr>
            <p:cNvPr id="181283" name="AutoShape 49"/>
            <p:cNvSpPr>
              <a:spLocks noChangeArrowheads="1"/>
            </p:cNvSpPr>
            <p:nvPr/>
          </p:nvSpPr>
          <p:spPr bwMode="auto">
            <a:xfrm>
              <a:off x="1450" y="1090"/>
              <a:ext cx="1247" cy="299"/>
            </a:xfrm>
            <a:prstGeom prst="chevron">
              <a:avLst>
                <a:gd name="adj" fmla="val 30430"/>
              </a:avLst>
            </a:prstGeom>
            <a:solidFill>
              <a:srgbClr val="000046">
                <a:alpha val="54117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 b="1"/>
                <a:t>Gannouch</a:t>
              </a:r>
            </a:p>
          </p:txBody>
        </p:sp>
        <p:sp>
          <p:nvSpPr>
            <p:cNvPr id="181284" name="AutoShape 50"/>
            <p:cNvSpPr>
              <a:spLocks noChangeArrowheads="1"/>
            </p:cNvSpPr>
            <p:nvPr/>
          </p:nvSpPr>
          <p:spPr bwMode="auto">
            <a:xfrm>
              <a:off x="1450" y="700"/>
              <a:ext cx="1270" cy="299"/>
            </a:xfrm>
            <a:prstGeom prst="chevron">
              <a:avLst>
                <a:gd name="adj" fmla="val 25839"/>
              </a:avLst>
            </a:prstGeom>
            <a:solidFill>
              <a:srgbClr val="000046">
                <a:alpha val="54117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 b="1"/>
                <a:t>Programme</a:t>
              </a:r>
            </a:p>
            <a:p>
              <a:pPr algn="ctr"/>
              <a:r>
                <a:rPr lang="fr-FR" sz="1400" b="1"/>
                <a:t>XIIème Plan </a:t>
              </a:r>
            </a:p>
          </p:txBody>
        </p:sp>
        <p:sp>
          <p:nvSpPr>
            <p:cNvPr id="181285" name="AutoShape 51"/>
            <p:cNvSpPr>
              <a:spLocks noChangeArrowheads="1"/>
            </p:cNvSpPr>
            <p:nvPr/>
          </p:nvSpPr>
          <p:spPr bwMode="auto">
            <a:xfrm>
              <a:off x="67" y="682"/>
              <a:ext cx="1407" cy="689"/>
            </a:xfrm>
            <a:prstGeom prst="chevron">
              <a:avLst>
                <a:gd name="adj" fmla="val 51052"/>
              </a:avLst>
            </a:prstGeom>
            <a:solidFill>
              <a:srgbClr val="000046">
                <a:alpha val="54117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 b="1"/>
                <a:t>   CC</a:t>
              </a:r>
            </a:p>
            <a:p>
              <a:pPr algn="ctr"/>
              <a:endParaRPr lang="fr-FR" sz="1400" b="1"/>
            </a:p>
            <a:p>
              <a:pPr algn="ctr"/>
              <a:r>
                <a:rPr lang="fr-FR" sz="1400" b="1"/>
                <a:t>      SINGLE SHAFT</a:t>
              </a:r>
            </a:p>
          </p:txBody>
        </p:sp>
        <p:sp>
          <p:nvSpPr>
            <p:cNvPr id="44121" name="Text Box 89"/>
            <p:cNvSpPr txBox="1">
              <a:spLocks noChangeArrowheads="1"/>
            </p:cNvSpPr>
            <p:nvPr/>
          </p:nvSpPr>
          <p:spPr bwMode="auto">
            <a:xfrm>
              <a:off x="4112" y="4020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450</a:t>
              </a:r>
            </a:p>
          </p:txBody>
        </p:sp>
        <p:sp>
          <p:nvSpPr>
            <p:cNvPr id="181287" name="Text Box 91"/>
            <p:cNvSpPr txBox="1">
              <a:spLocks noChangeArrowheads="1"/>
            </p:cNvSpPr>
            <p:nvPr/>
          </p:nvSpPr>
          <p:spPr bwMode="auto">
            <a:xfrm>
              <a:off x="4319" y="617"/>
              <a:ext cx="7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(Tep / GWh)</a:t>
              </a:r>
            </a:p>
          </p:txBody>
        </p:sp>
        <p:sp>
          <p:nvSpPr>
            <p:cNvPr id="181288" name="Text Box 92"/>
            <p:cNvSpPr txBox="1">
              <a:spLocks noChangeArrowheads="1"/>
            </p:cNvSpPr>
            <p:nvPr/>
          </p:nvSpPr>
          <p:spPr bwMode="auto">
            <a:xfrm>
              <a:off x="2709" y="580"/>
              <a:ext cx="4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Années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4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1D2DB-EB9D-4409-AFC0-D775DD8C6ACD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86018" name="Text Box 2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1042988" y="2276475"/>
            <a:ext cx="7704137" cy="439261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fr-FR" sz="2400" b="1" dirty="0"/>
              <a:t>     Prochaines centrales de base (</a:t>
            </a:r>
            <a:r>
              <a:rPr lang="fr-FR" sz="2400" b="1" dirty="0" err="1"/>
              <a:t>Ghannouch</a:t>
            </a:r>
            <a:r>
              <a:rPr lang="fr-FR" sz="2400" b="1" dirty="0"/>
              <a:t> en 2009, Ha</a:t>
            </a:r>
            <a:r>
              <a:rPr lang="en-US" sz="2400" b="1" dirty="0" err="1"/>
              <a:t>ou</a:t>
            </a:r>
            <a:r>
              <a:rPr lang="fr-FR" sz="2400" b="1" dirty="0"/>
              <a:t>aria et Bizerte en 2012/2013...) </a:t>
            </a:r>
            <a:r>
              <a:rPr lang="en-US" sz="2400" b="1" dirty="0"/>
              <a:t>:</a:t>
            </a:r>
            <a:r>
              <a:rPr lang="fr-FR" sz="2400" b="1" dirty="0"/>
              <a:t> introduction du cycle combiné mono arbre </a:t>
            </a:r>
            <a:r>
              <a:rPr lang="en-US" sz="2400" b="1" dirty="0"/>
              <a:t>de</a:t>
            </a:r>
            <a:r>
              <a:rPr lang="fr-FR" sz="2400" b="1" dirty="0"/>
              <a:t> </a:t>
            </a:r>
            <a:r>
              <a:rPr lang="en-US" sz="2400" b="1" dirty="0"/>
              <a:t> </a:t>
            </a:r>
            <a:r>
              <a:rPr lang="fr-FR" sz="2400" b="1" dirty="0" err="1"/>
              <a:t>rendemen</a:t>
            </a:r>
            <a:r>
              <a:rPr lang="en-US" sz="2400" b="1" dirty="0"/>
              <a:t>t</a:t>
            </a:r>
            <a:r>
              <a:rPr lang="fr-FR" sz="2400" b="1" dirty="0"/>
              <a:t> au moins égal à 57 %,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endParaRPr lang="fr-FR" sz="2400" b="1" dirty="0"/>
          </a:p>
          <a:p>
            <a:pPr algn="just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fr-FR" sz="2400" b="1" dirty="0"/>
              <a:t>	</a:t>
            </a:r>
            <a:r>
              <a:rPr lang="en-US" sz="2400" b="1" dirty="0" err="1"/>
              <a:t>ce</a:t>
            </a:r>
            <a:r>
              <a:rPr lang="en-US" sz="2400" b="1" dirty="0"/>
              <a:t> qui </a:t>
            </a:r>
            <a:r>
              <a:rPr lang="en-US" sz="2400" b="1" dirty="0" err="1"/>
              <a:t>représente</a:t>
            </a:r>
            <a:r>
              <a:rPr lang="fr-FR" sz="2400" b="1" dirty="0"/>
              <a:t> un gain annuel de </a:t>
            </a:r>
            <a:r>
              <a:rPr lang="fr-FR" sz="2400" b="1" dirty="0">
                <a:solidFill>
                  <a:srgbClr val="FFFF66"/>
                </a:solidFill>
              </a:rPr>
              <a:t>40 000 tep</a:t>
            </a:r>
            <a:r>
              <a:rPr lang="fr-FR" sz="2400" b="1" dirty="0"/>
              <a:t>  (soit </a:t>
            </a:r>
            <a:r>
              <a:rPr lang="fr-FR" sz="2400" b="1" dirty="0" smtClean="0">
                <a:solidFill>
                  <a:srgbClr val="FFFF66"/>
                </a:solidFill>
              </a:rPr>
              <a:t>80 milles tonnes de CO</a:t>
            </a:r>
            <a:r>
              <a:rPr lang="fr-FR" sz="2400" b="1" baseline="-25000" dirty="0" smtClean="0">
                <a:solidFill>
                  <a:srgbClr val="FFFF66"/>
                </a:solidFill>
              </a:rPr>
              <a:t>2</a:t>
            </a:r>
            <a:r>
              <a:rPr lang="fr-FR" sz="2400" b="1" dirty="0" smtClean="0">
                <a:solidFill>
                  <a:srgbClr val="FFFF66"/>
                </a:solidFill>
              </a:rPr>
              <a:t>/an</a:t>
            </a:r>
            <a:r>
              <a:rPr lang="fr-FR" sz="2400" b="1" dirty="0"/>
              <a:t>) par unité</a:t>
            </a:r>
            <a:r>
              <a:rPr lang="en-US" sz="2400" b="1" dirty="0"/>
              <a:t> </a:t>
            </a:r>
            <a:r>
              <a:rPr lang="fr-FR" sz="2400" b="1" dirty="0"/>
              <a:t>par rapport aux cycles combinés existants  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endParaRPr lang="en-US" sz="2400" b="1" dirty="0"/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endParaRPr lang="fr-FR" sz="2400" b="1" dirty="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827088" y="446088"/>
            <a:ext cx="7848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1- Am</a:t>
            </a: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é</a:t>
            </a: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lioration de la consommation sp</a:t>
            </a: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é</a:t>
            </a: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cifique </a:t>
            </a:r>
          </a:p>
          <a:p>
            <a:pPr algn="ctr">
              <a:defRPr/>
            </a:pP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(A moyen et long termes)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98778-212C-4686-93FB-A1C1B2682DB2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125413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Principaux axes  de Ma</a:t>
            </a: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î</a:t>
            </a: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trise de l</a:t>
            </a: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’É</a:t>
            </a:r>
            <a:r>
              <a:rPr lang="fr-FR" sz="2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nergie   </a:t>
            </a: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528638" y="1538288"/>
            <a:ext cx="8507412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  <a:defRPr/>
            </a:pPr>
            <a:endParaRPr lang="fr-FR" sz="2000" b="1"/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fr-FR" sz="2500" b="1"/>
              <a:t>Amélioration de la consommation spécifique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/>
              <a:t>du parc national de production d’électricité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endParaRPr lang="fr-FR" sz="2500" b="1"/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>
                <a:solidFill>
                  <a:schemeClr val="accent1"/>
                </a:solidFill>
              </a:rPr>
              <a:t>2. Développement des Énergies Renouvelables pour la production d’électricité (Eolien, solaire…)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fr-FR" sz="2500" b="1">
              <a:solidFill>
                <a:schemeClr val="accent1"/>
              </a:solidFill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>
                <a:effectLst>
                  <a:outerShdw blurRad="38100" dist="38100" dir="2700000" algn="tl">
                    <a:srgbClr val="000000"/>
                  </a:outerShdw>
                </a:effectLst>
              </a:rPr>
              <a:t>3. Réduction des pertes du réseau électrique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fr-FR" sz="25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>
                <a:effectLst>
                  <a:outerShdw blurRad="38100" dist="38100" dir="2700000" algn="tl">
                    <a:srgbClr val="000000"/>
                  </a:outerShdw>
                </a:effectLst>
              </a:rPr>
              <a:t>4. Programme national d’utilisation du Gaz Naturel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fr-FR" sz="25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500" b="1">
                <a:effectLst>
                  <a:outerShdw blurRad="38100" dist="38100" dir="2700000" algn="tl">
                    <a:srgbClr val="000000"/>
                  </a:outerShdw>
                </a:effectLst>
              </a:rPr>
              <a:t>5. Appui à l’Efficacité énergétique 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fr-FR" sz="25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A197D-93CA-435A-AB94-7F945ACBD046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title"/>
          </p:nvPr>
        </p:nvSpPr>
        <p:spPr>
          <a:xfrm>
            <a:off x="1763713" y="6207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>
                <a:solidFill>
                  <a:srgbClr val="CCFFFF"/>
                </a:solidFill>
              </a:rPr>
              <a:t>2- Développement des énergies renouvelables</a:t>
            </a:r>
          </a:p>
        </p:txBody>
      </p:sp>
      <p:graphicFrame>
        <p:nvGraphicFramePr>
          <p:cNvPr id="236548" name="Object 4"/>
          <p:cNvGraphicFramePr>
            <a:graphicFrameLocks noChangeAspect="1"/>
          </p:cNvGraphicFramePr>
          <p:nvPr>
            <p:ph idx="1"/>
          </p:nvPr>
        </p:nvGraphicFramePr>
        <p:xfrm>
          <a:off x="1439863" y="3068638"/>
          <a:ext cx="7704137" cy="3289300"/>
        </p:xfrm>
        <a:graphic>
          <a:graphicData uri="http://schemas.openxmlformats.org/presentationml/2006/ole">
            <p:oleObj spid="_x0000_s236548" name="Graphique" r:id="rId3" imgW="6000750" imgH="2562352" progId="Excel.Sheet.8">
              <p:embed/>
            </p:oleObj>
          </a:graphicData>
        </a:graphic>
      </p:graphicFrame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1116013" y="1958975"/>
            <a:ext cx="7943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Les énergies renouvelables (hydraulique + Eolien) représentent. Actuellement 2% de la production totale d’électricité en Tunisie </a:t>
            </a:r>
          </a:p>
        </p:txBody>
      </p:sp>
      <p:pic>
        <p:nvPicPr>
          <p:cNvPr id="236552" name="Picture 8" descr="sisi sal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44450"/>
            <a:ext cx="18573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53" name="Picture 9" descr="Dcp013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836613"/>
            <a:ext cx="1143000" cy="914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ibration">
  <a:themeElements>
    <a:clrScheme name="Vibration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Vibratio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bration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bration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bration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4333</TotalTime>
  <Words>1145</Words>
  <Application>Microsoft Office PowerPoint</Application>
  <PresentationFormat>Affichage à l'écran (4:3)</PresentationFormat>
  <Paragraphs>256</Paragraphs>
  <Slides>27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0" baseType="lpstr">
      <vt:lpstr>Conception personnalisée</vt:lpstr>
      <vt:lpstr>Vibration</vt:lpstr>
      <vt:lpstr>Graphique</vt:lpstr>
      <vt:lpstr>CONTRIBUTION DE LA STEG  A l’EFFORT NATIONAL DE MAITRISE DE L’ENERGIE  ET  DE REDUCTION DES EMISSIONS DE CO2</vt:lpstr>
      <vt:lpstr>          Statut:  EPIC : monopole transport , distribution d’électricité et GN.  S/Tutelle MIEPME: rôle de régulateur  Mission:  Assurer et garantir l’approvisionnement du pays en électricité et GN Préserver les ressources énergétiques nat.: optimisation, diversification et substitution.  Veiller à son équilibre financier.  </vt:lpstr>
      <vt:lpstr>Maîtrise de l’Énergie  &amp; réduction des GES : axe fondamental de la politique générale de la STEG </vt:lpstr>
      <vt:lpstr>Les Actions: </vt:lpstr>
      <vt:lpstr>Diapositive 5</vt:lpstr>
      <vt:lpstr>Diapositive 6</vt:lpstr>
      <vt:lpstr>Diapositive 7</vt:lpstr>
      <vt:lpstr>Diapositive 8</vt:lpstr>
      <vt:lpstr>2- Développement des énergies renouvelables</vt:lpstr>
      <vt:lpstr> 1- Parc hydraulique actuel </vt:lpstr>
      <vt:lpstr>Diapositive 11</vt:lpstr>
      <vt:lpstr>2- Développement des Energies renouvelables à la STEG </vt:lpstr>
      <vt:lpstr>2- Développement des Energies renouvelables à la STEG </vt:lpstr>
      <vt:lpstr>Diapositive 14</vt:lpstr>
      <vt:lpstr>Diapositive 15</vt:lpstr>
      <vt:lpstr>2-  Energies renouvelables </vt:lpstr>
      <vt:lpstr>2-  Energies renouvelables  </vt:lpstr>
      <vt:lpstr>Diapositive 18</vt:lpstr>
      <vt:lpstr>3- Réduction des pertes du réseau électrique </vt:lpstr>
      <vt:lpstr>Diapositive 20</vt:lpstr>
      <vt:lpstr>Diapositive 21</vt:lpstr>
      <vt:lpstr>4- Promotion de l’utilisation du Gaz Naturel  </vt:lpstr>
      <vt:lpstr>Diapositive 23</vt:lpstr>
      <vt:lpstr>5-Efficacité énergétique </vt:lpstr>
      <vt:lpstr>STEG Energies Renouvelables</vt:lpstr>
      <vt:lpstr> </vt:lpstr>
      <vt:lpstr>Diapositive 27</vt:lpstr>
    </vt:vector>
  </TitlesOfParts>
  <Company>STEG/DEP.EE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Samir CHERIF</dc:creator>
  <cp:lastModifiedBy>SWEET</cp:lastModifiedBy>
  <cp:revision>219</cp:revision>
  <dcterms:created xsi:type="dcterms:W3CDTF">2006-07-14T09:44:13Z</dcterms:created>
  <dcterms:modified xsi:type="dcterms:W3CDTF">2010-06-25T05:04:49Z</dcterms:modified>
</cp:coreProperties>
</file>