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6" r:id="rId3"/>
    <p:sldId id="287" r:id="rId4"/>
    <p:sldId id="288" r:id="rId5"/>
    <p:sldId id="279" r:id="rId6"/>
    <p:sldId id="291" r:id="rId7"/>
    <p:sldId id="292" r:id="rId8"/>
    <p:sldId id="289" r:id="rId9"/>
    <p:sldId id="293" r:id="rId10"/>
    <p:sldId id="283" r:id="rId11"/>
    <p:sldId id="270" r:id="rId12"/>
    <p:sldId id="282" r:id="rId13"/>
    <p:sldId id="271" r:id="rId14"/>
    <p:sldId id="27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28E"/>
    <a:srgbClr val="7290BC"/>
    <a:srgbClr val="820000"/>
    <a:srgbClr val="4D4635"/>
    <a:srgbClr val="E8B94E"/>
    <a:srgbClr val="5B7EB1"/>
    <a:srgbClr val="4274B0"/>
    <a:srgbClr val="5AA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2"/>
      </p:cViewPr>
      <p:guideLst>
        <p:guide orient="horz" pos="2160"/>
        <p:guide pos="1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 (Net)</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FDI (Net)</c:v>
                </c:pt>
              </c:strCache>
            </c:strRef>
          </c:tx>
          <c:spPr>
            <a:solidFill>
              <a:schemeClr val="accent1"/>
            </a:solidFill>
            <a:ln>
              <a:noFill/>
            </a:ln>
            <a:effectLst/>
          </c:spPr>
          <c:invertIfNegative val="0"/>
          <c:dLbls>
            <c:dLbl>
              <c:idx val="6"/>
              <c:tx>
                <c:rich>
                  <a:bodyPr/>
                  <a:lstStyle/>
                  <a:p>
                    <a:r>
                      <a:rPr lang="en-US"/>
                      <a:t>7,9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C0-43ED-9FF7-2FC572D68A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ar-E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2011/2012</c:v>
                </c:pt>
                <c:pt idx="1">
                  <c:v>2012/2013</c:v>
                </c:pt>
                <c:pt idx="2">
                  <c:v>2013/2014</c:v>
                </c:pt>
                <c:pt idx="3">
                  <c:v>2014/2015</c:v>
                </c:pt>
                <c:pt idx="4">
                  <c:v>2015/2016</c:v>
                </c:pt>
                <c:pt idx="5">
                  <c:v>2016/2017</c:v>
                </c:pt>
              </c:strCache>
            </c:strRef>
          </c:cat>
          <c:val>
            <c:numRef>
              <c:f>Sheet1!$B$2:$B$7</c:f>
              <c:numCache>
                <c:formatCode>General</c:formatCode>
                <c:ptCount val="6"/>
                <c:pt idx="0">
                  <c:v>4</c:v>
                </c:pt>
                <c:pt idx="1">
                  <c:v>3.8</c:v>
                </c:pt>
                <c:pt idx="2">
                  <c:v>4.0999999999999996</c:v>
                </c:pt>
                <c:pt idx="3">
                  <c:v>6.4</c:v>
                </c:pt>
                <c:pt idx="4">
                  <c:v>6.9</c:v>
                </c:pt>
                <c:pt idx="5">
                  <c:v>7.9</c:v>
                </c:pt>
              </c:numCache>
            </c:numRef>
          </c:val>
          <c:extLst>
            <c:ext xmlns:c16="http://schemas.microsoft.com/office/drawing/2014/chart" uri="{C3380CC4-5D6E-409C-BE32-E72D297353CC}">
              <c16:uniqueId val="{00000001-25C0-43ED-9FF7-2FC572D68ABF}"/>
            </c:ext>
          </c:extLst>
        </c:ser>
        <c:dLbls>
          <c:showLegendKey val="0"/>
          <c:showVal val="0"/>
          <c:showCatName val="0"/>
          <c:showSerName val="0"/>
          <c:showPercent val="0"/>
          <c:showBubbleSize val="0"/>
        </c:dLbls>
        <c:gapWidth val="219"/>
        <c:overlap val="-27"/>
        <c:axId val="29798784"/>
        <c:axId val="29924352"/>
      </c:barChart>
      <c:catAx>
        <c:axId val="2979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ar-EG"/>
          </a:p>
        </c:txPr>
        <c:crossAx val="29924352"/>
        <c:crosses val="autoZero"/>
        <c:auto val="1"/>
        <c:lblAlgn val="ctr"/>
        <c:lblOffset val="100"/>
        <c:noMultiLvlLbl val="0"/>
      </c:catAx>
      <c:valAx>
        <c:axId val="2992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EG"/>
          </a:p>
        </c:txPr>
        <c:crossAx val="2979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EG"/>
        </a:p>
      </c:txPr>
    </c:legend>
    <c:plotVisOnly val="1"/>
    <c:dispBlanksAs val="gap"/>
    <c:showDLblsOverMax val="0"/>
  </c:chart>
  <c:spPr>
    <a:noFill/>
    <a:ln>
      <a:noFill/>
    </a:ln>
    <a:effectLst/>
  </c:spPr>
  <c:txPr>
    <a:bodyPr/>
    <a:lstStyle/>
    <a:p>
      <a:pPr>
        <a:defRPr/>
      </a:pPr>
      <a:endParaRPr lang="ar-EG"/>
    </a:p>
  </c:txPr>
  <c:externalData r:id="rId1">
    <c:autoUpdate val="0"/>
  </c:externalData>
  <c:userShapes r:id="rId2"/>
</c:chartSpace>
</file>

<file path=ppt/diagrams/_rels/data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0E218-445D-446C-93CA-F9428A4AED90}"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en-US"/>
        </a:p>
      </dgm:t>
    </dgm:pt>
    <dgm:pt modelId="{35C909DC-B5CA-4DBE-8A21-9736B84468BF}">
      <dgm:prSet phldrT="[Text]"/>
      <dgm:spPr/>
      <dgm:t>
        <a:bodyPr/>
        <a:lstStyle/>
        <a:p>
          <a:r>
            <a:rPr lang="en-US" dirty="0"/>
            <a:t>Engagement au plus haut </a:t>
          </a:r>
          <a:r>
            <a:rPr lang="en-US" dirty="0" err="1"/>
            <a:t>niveau</a:t>
          </a:r>
          <a:r>
            <a:rPr lang="en-US" dirty="0"/>
            <a:t> </a:t>
          </a:r>
          <a:r>
            <a:rPr lang="en-US" dirty="0" err="1"/>
            <a:t>politique</a:t>
          </a:r>
          <a:r>
            <a:rPr lang="en-US" dirty="0"/>
            <a:t> </a:t>
          </a:r>
        </a:p>
      </dgm:t>
    </dgm:pt>
    <dgm:pt modelId="{67E156FF-0675-479D-8239-0D4588534A62}" type="parTrans" cxnId="{40ADC108-9A4C-42CF-B000-CEF462BFED15}">
      <dgm:prSet/>
      <dgm:spPr/>
      <dgm:t>
        <a:bodyPr/>
        <a:lstStyle/>
        <a:p>
          <a:endParaRPr lang="en-US"/>
        </a:p>
      </dgm:t>
    </dgm:pt>
    <dgm:pt modelId="{51333895-6732-4C5C-9F7D-7D17A7A29289}" type="sibTrans" cxnId="{40ADC108-9A4C-42CF-B000-CEF462BFED15}">
      <dgm:prSet/>
      <dgm:spPr/>
      <dgm:t>
        <a:bodyPr/>
        <a:lstStyle/>
        <a:p>
          <a:endParaRPr lang="en-US"/>
        </a:p>
      </dgm:t>
    </dgm:pt>
    <dgm:pt modelId="{8D8ABE29-71AA-488A-998F-7979ACB13FD5}">
      <dgm:prSet phldrT="[Text]"/>
      <dgm:spPr/>
      <dgm:t>
        <a:bodyPr/>
        <a:lstStyle/>
        <a:p>
          <a:r>
            <a:rPr lang="en-US" dirty="0" err="1"/>
            <a:t>Réformes</a:t>
          </a:r>
          <a:r>
            <a:rPr lang="en-US" dirty="0"/>
            <a:t> </a:t>
          </a:r>
          <a:r>
            <a:rPr lang="en-US" dirty="0" err="1"/>
            <a:t>Administratives</a:t>
          </a:r>
          <a:endParaRPr lang="en-US" dirty="0"/>
        </a:p>
      </dgm:t>
    </dgm:pt>
    <dgm:pt modelId="{02C5C2EA-B2AC-4742-91A3-2DB40BD06A67}" type="parTrans" cxnId="{3D1A0838-4D49-4201-9ECD-B6E5B2896DD3}">
      <dgm:prSet/>
      <dgm:spPr/>
      <dgm:t>
        <a:bodyPr/>
        <a:lstStyle/>
        <a:p>
          <a:endParaRPr lang="en-US"/>
        </a:p>
      </dgm:t>
    </dgm:pt>
    <dgm:pt modelId="{3A36D536-A02A-4192-A3AF-BC5D0485E2A1}" type="sibTrans" cxnId="{3D1A0838-4D49-4201-9ECD-B6E5B2896DD3}">
      <dgm:prSet/>
      <dgm:spPr/>
      <dgm:t>
        <a:bodyPr/>
        <a:lstStyle/>
        <a:p>
          <a:endParaRPr lang="en-US"/>
        </a:p>
      </dgm:t>
    </dgm:pt>
    <dgm:pt modelId="{8763F592-2589-4478-AFF8-1A8066B82032}">
      <dgm:prSet phldrT="[Text]"/>
      <dgm:spPr/>
      <dgm:t>
        <a:bodyPr/>
        <a:lstStyle/>
        <a:p>
          <a:r>
            <a:rPr lang="en-US" dirty="0"/>
            <a:t>Investment </a:t>
          </a:r>
          <a:r>
            <a:rPr lang="en-US" dirty="0" err="1"/>
            <a:t>Réformes</a:t>
          </a:r>
          <a:endParaRPr lang="en-US" dirty="0"/>
        </a:p>
      </dgm:t>
    </dgm:pt>
    <dgm:pt modelId="{40D0B63B-A44E-4BA6-9789-8DEB9C9E966C}" type="parTrans" cxnId="{4BDEA00A-F974-41C8-A834-1488FDF3267B}">
      <dgm:prSet/>
      <dgm:spPr/>
      <dgm:t>
        <a:bodyPr/>
        <a:lstStyle/>
        <a:p>
          <a:endParaRPr lang="en-US"/>
        </a:p>
      </dgm:t>
    </dgm:pt>
    <dgm:pt modelId="{D1111976-C606-41DF-B897-DE1D43DFF61F}" type="sibTrans" cxnId="{4BDEA00A-F974-41C8-A834-1488FDF3267B}">
      <dgm:prSet/>
      <dgm:spPr/>
      <dgm:t>
        <a:bodyPr/>
        <a:lstStyle/>
        <a:p>
          <a:endParaRPr lang="en-US"/>
        </a:p>
      </dgm:t>
    </dgm:pt>
    <dgm:pt modelId="{BB7BBC64-1F59-42D2-AF89-9E7BAB67247E}">
      <dgm:prSet phldrT="[Text]"/>
      <dgm:spPr/>
      <dgm:t>
        <a:bodyPr/>
        <a:lstStyle/>
        <a:p>
          <a:r>
            <a:rPr lang="en-US" dirty="0"/>
            <a:t>Doing Business </a:t>
          </a:r>
          <a:r>
            <a:rPr lang="en-US" dirty="0" err="1"/>
            <a:t>Réformes</a:t>
          </a:r>
          <a:endParaRPr lang="en-US" dirty="0"/>
        </a:p>
      </dgm:t>
    </dgm:pt>
    <dgm:pt modelId="{D4D3DAA1-4266-4D09-85CF-2447FF65B967}" type="parTrans" cxnId="{752681A2-3D8C-4961-A0E5-26819B90B14C}">
      <dgm:prSet/>
      <dgm:spPr/>
      <dgm:t>
        <a:bodyPr/>
        <a:lstStyle/>
        <a:p>
          <a:endParaRPr lang="en-US"/>
        </a:p>
      </dgm:t>
    </dgm:pt>
    <dgm:pt modelId="{00805153-3844-4B39-B4A3-673D59676914}" type="sibTrans" cxnId="{752681A2-3D8C-4961-A0E5-26819B90B14C}">
      <dgm:prSet/>
      <dgm:spPr/>
      <dgm:t>
        <a:bodyPr/>
        <a:lstStyle/>
        <a:p>
          <a:endParaRPr lang="en-US"/>
        </a:p>
      </dgm:t>
    </dgm:pt>
    <dgm:pt modelId="{A1623D24-7720-4924-99C1-E8BAD5A1D9B2}">
      <dgm:prSet phldrT="[Text]"/>
      <dgm:spPr/>
      <dgm:t>
        <a:bodyPr/>
        <a:lstStyle/>
        <a:p>
          <a:r>
            <a:rPr lang="en-US" dirty="0" err="1"/>
            <a:t>Réformes</a:t>
          </a:r>
          <a:r>
            <a:rPr lang="en-US" dirty="0"/>
            <a:t> </a:t>
          </a:r>
          <a:r>
            <a:rPr lang="en-US" dirty="0" err="1"/>
            <a:t>législatives</a:t>
          </a:r>
          <a:endParaRPr lang="en-US" dirty="0"/>
        </a:p>
      </dgm:t>
    </dgm:pt>
    <dgm:pt modelId="{98ACBD7E-9D49-46D9-A8DE-F8223D08461B}" type="parTrans" cxnId="{1F4C7486-7215-441A-B292-13E09B748B25}">
      <dgm:prSet/>
      <dgm:spPr/>
      <dgm:t>
        <a:bodyPr/>
        <a:lstStyle/>
        <a:p>
          <a:endParaRPr lang="en-US"/>
        </a:p>
      </dgm:t>
    </dgm:pt>
    <dgm:pt modelId="{3AD6759D-F6F6-4048-9244-36F009CA2BEC}" type="sibTrans" cxnId="{1F4C7486-7215-441A-B292-13E09B748B25}">
      <dgm:prSet/>
      <dgm:spPr/>
      <dgm:t>
        <a:bodyPr/>
        <a:lstStyle/>
        <a:p>
          <a:endParaRPr lang="en-US"/>
        </a:p>
      </dgm:t>
    </dgm:pt>
    <dgm:pt modelId="{DCEF6CD0-0BC5-462D-93B7-7B738C358B4A}">
      <dgm:prSet phldrT="[Text]"/>
      <dgm:spPr/>
      <dgm:t>
        <a:bodyPr/>
        <a:lstStyle/>
        <a:p>
          <a:r>
            <a:rPr lang="en-US" dirty="0"/>
            <a:t>Infrastructure </a:t>
          </a:r>
          <a:r>
            <a:rPr lang="en-US" dirty="0" err="1"/>
            <a:t>avancé</a:t>
          </a:r>
          <a:endParaRPr lang="en-US" dirty="0"/>
        </a:p>
      </dgm:t>
    </dgm:pt>
    <dgm:pt modelId="{2EDBFF5B-70D9-41D7-8EB5-F6F791C3C2D9}" type="parTrans" cxnId="{9BB5770C-BBD6-45F2-93AC-5C802414095C}">
      <dgm:prSet/>
      <dgm:spPr/>
      <dgm:t>
        <a:bodyPr/>
        <a:lstStyle/>
        <a:p>
          <a:endParaRPr lang="en-US"/>
        </a:p>
      </dgm:t>
    </dgm:pt>
    <dgm:pt modelId="{3C85286A-53A1-4FC7-9DB4-E5B8D75C1D80}" type="sibTrans" cxnId="{9BB5770C-BBD6-45F2-93AC-5C802414095C}">
      <dgm:prSet/>
      <dgm:spPr/>
      <dgm:t>
        <a:bodyPr/>
        <a:lstStyle/>
        <a:p>
          <a:endParaRPr lang="en-US"/>
        </a:p>
      </dgm:t>
    </dgm:pt>
    <dgm:pt modelId="{CC7BA469-AFD8-4638-AFF3-AB87D0C16237}" type="pres">
      <dgm:prSet presAssocID="{6AB0E218-445D-446C-93CA-F9428A4AED90}" presName="diagram" presStyleCnt="0">
        <dgm:presLayoutVars>
          <dgm:dir/>
          <dgm:resizeHandles val="exact"/>
        </dgm:presLayoutVars>
      </dgm:prSet>
      <dgm:spPr/>
    </dgm:pt>
    <dgm:pt modelId="{8131B9A6-F509-49D5-A9DF-DE843911186F}" type="pres">
      <dgm:prSet presAssocID="{35C909DC-B5CA-4DBE-8A21-9736B84468BF}" presName="node" presStyleLbl="node1" presStyleIdx="0" presStyleCnt="6">
        <dgm:presLayoutVars>
          <dgm:bulletEnabled val="1"/>
        </dgm:presLayoutVars>
      </dgm:prSet>
      <dgm:spPr/>
    </dgm:pt>
    <dgm:pt modelId="{AB3553D8-CCDB-44CA-9B65-29DD470E0192}" type="pres">
      <dgm:prSet presAssocID="{51333895-6732-4C5C-9F7D-7D17A7A29289}" presName="sibTrans" presStyleCnt="0"/>
      <dgm:spPr/>
    </dgm:pt>
    <dgm:pt modelId="{DB5418CC-4FB2-4C1D-81C5-F380BAAA6D04}" type="pres">
      <dgm:prSet presAssocID="{A1623D24-7720-4924-99C1-E8BAD5A1D9B2}" presName="node" presStyleLbl="node1" presStyleIdx="1" presStyleCnt="6">
        <dgm:presLayoutVars>
          <dgm:bulletEnabled val="1"/>
        </dgm:presLayoutVars>
      </dgm:prSet>
      <dgm:spPr/>
    </dgm:pt>
    <dgm:pt modelId="{EDB2E110-1F01-46B5-B2CA-0DE35C85B94D}" type="pres">
      <dgm:prSet presAssocID="{3AD6759D-F6F6-4048-9244-36F009CA2BEC}" presName="sibTrans" presStyleCnt="0"/>
      <dgm:spPr/>
    </dgm:pt>
    <dgm:pt modelId="{DADA9AAB-27C1-4633-BC42-9E2285A55B28}" type="pres">
      <dgm:prSet presAssocID="{8D8ABE29-71AA-488A-998F-7979ACB13FD5}" presName="node" presStyleLbl="node1" presStyleIdx="2" presStyleCnt="6">
        <dgm:presLayoutVars>
          <dgm:bulletEnabled val="1"/>
        </dgm:presLayoutVars>
      </dgm:prSet>
      <dgm:spPr/>
    </dgm:pt>
    <dgm:pt modelId="{1069CE07-0DE3-4B44-8922-06163671D05C}" type="pres">
      <dgm:prSet presAssocID="{3A36D536-A02A-4192-A3AF-BC5D0485E2A1}" presName="sibTrans" presStyleCnt="0"/>
      <dgm:spPr/>
    </dgm:pt>
    <dgm:pt modelId="{B52132A5-3A90-48FE-92B4-28D0B8E61734}" type="pres">
      <dgm:prSet presAssocID="{DCEF6CD0-0BC5-462D-93B7-7B738C358B4A}" presName="node" presStyleLbl="node1" presStyleIdx="3" presStyleCnt="6">
        <dgm:presLayoutVars>
          <dgm:bulletEnabled val="1"/>
        </dgm:presLayoutVars>
      </dgm:prSet>
      <dgm:spPr/>
    </dgm:pt>
    <dgm:pt modelId="{FDF0A7DA-D80E-4A73-9D7B-100C0BF48E76}" type="pres">
      <dgm:prSet presAssocID="{3C85286A-53A1-4FC7-9DB4-E5B8D75C1D80}" presName="sibTrans" presStyleCnt="0"/>
      <dgm:spPr/>
    </dgm:pt>
    <dgm:pt modelId="{34044E9A-BF50-49A9-819A-11C4F7FB1204}" type="pres">
      <dgm:prSet presAssocID="{8763F592-2589-4478-AFF8-1A8066B82032}" presName="node" presStyleLbl="node1" presStyleIdx="4" presStyleCnt="6">
        <dgm:presLayoutVars>
          <dgm:bulletEnabled val="1"/>
        </dgm:presLayoutVars>
      </dgm:prSet>
      <dgm:spPr/>
    </dgm:pt>
    <dgm:pt modelId="{9188F8C3-C25D-4667-9B67-22EBCD73E43C}" type="pres">
      <dgm:prSet presAssocID="{D1111976-C606-41DF-B897-DE1D43DFF61F}" presName="sibTrans" presStyleCnt="0"/>
      <dgm:spPr/>
    </dgm:pt>
    <dgm:pt modelId="{37F00051-7DAF-4AFD-9A3C-F3B8CFD600B0}" type="pres">
      <dgm:prSet presAssocID="{BB7BBC64-1F59-42D2-AF89-9E7BAB67247E}" presName="node" presStyleLbl="node1" presStyleIdx="5" presStyleCnt="6">
        <dgm:presLayoutVars>
          <dgm:bulletEnabled val="1"/>
        </dgm:presLayoutVars>
      </dgm:prSet>
      <dgm:spPr/>
    </dgm:pt>
  </dgm:ptLst>
  <dgm:cxnLst>
    <dgm:cxn modelId="{65EF8F03-B767-441C-81B9-B0A48A4772E8}" type="presOf" srcId="{6AB0E218-445D-446C-93CA-F9428A4AED90}" destId="{CC7BA469-AFD8-4638-AFF3-AB87D0C16237}" srcOrd="0" destOrd="0" presId="urn:microsoft.com/office/officeart/2005/8/layout/default#1"/>
    <dgm:cxn modelId="{1E79C104-5E89-46E4-90FA-7B6C05D78B23}" type="presOf" srcId="{35C909DC-B5CA-4DBE-8A21-9736B84468BF}" destId="{8131B9A6-F509-49D5-A9DF-DE843911186F}" srcOrd="0" destOrd="0" presId="urn:microsoft.com/office/officeart/2005/8/layout/default#1"/>
    <dgm:cxn modelId="{40ADC108-9A4C-42CF-B000-CEF462BFED15}" srcId="{6AB0E218-445D-446C-93CA-F9428A4AED90}" destId="{35C909DC-B5CA-4DBE-8A21-9736B84468BF}" srcOrd="0" destOrd="0" parTransId="{67E156FF-0675-479D-8239-0D4588534A62}" sibTransId="{51333895-6732-4C5C-9F7D-7D17A7A29289}"/>
    <dgm:cxn modelId="{4BDEA00A-F974-41C8-A834-1488FDF3267B}" srcId="{6AB0E218-445D-446C-93CA-F9428A4AED90}" destId="{8763F592-2589-4478-AFF8-1A8066B82032}" srcOrd="4" destOrd="0" parTransId="{40D0B63B-A44E-4BA6-9789-8DEB9C9E966C}" sibTransId="{D1111976-C606-41DF-B897-DE1D43DFF61F}"/>
    <dgm:cxn modelId="{9BB5770C-BBD6-45F2-93AC-5C802414095C}" srcId="{6AB0E218-445D-446C-93CA-F9428A4AED90}" destId="{DCEF6CD0-0BC5-462D-93B7-7B738C358B4A}" srcOrd="3" destOrd="0" parTransId="{2EDBFF5B-70D9-41D7-8EB5-F6F791C3C2D9}" sibTransId="{3C85286A-53A1-4FC7-9DB4-E5B8D75C1D80}"/>
    <dgm:cxn modelId="{3D1A0838-4D49-4201-9ECD-B6E5B2896DD3}" srcId="{6AB0E218-445D-446C-93CA-F9428A4AED90}" destId="{8D8ABE29-71AA-488A-998F-7979ACB13FD5}" srcOrd="2" destOrd="0" parTransId="{02C5C2EA-B2AC-4742-91A3-2DB40BD06A67}" sibTransId="{3A36D536-A02A-4192-A3AF-BC5D0485E2A1}"/>
    <dgm:cxn modelId="{94749471-12A5-4802-89D7-312FB9E4F1C8}" type="presOf" srcId="{BB7BBC64-1F59-42D2-AF89-9E7BAB67247E}" destId="{37F00051-7DAF-4AFD-9A3C-F3B8CFD600B0}" srcOrd="0" destOrd="0" presId="urn:microsoft.com/office/officeart/2005/8/layout/default#1"/>
    <dgm:cxn modelId="{149FF154-AE30-465D-B8AC-F85F4AD43F2C}" type="presOf" srcId="{A1623D24-7720-4924-99C1-E8BAD5A1D9B2}" destId="{DB5418CC-4FB2-4C1D-81C5-F380BAAA6D04}" srcOrd="0" destOrd="0" presId="urn:microsoft.com/office/officeart/2005/8/layout/default#1"/>
    <dgm:cxn modelId="{4881B57E-C8F8-436A-93CC-2E8350221B2E}" type="presOf" srcId="{DCEF6CD0-0BC5-462D-93B7-7B738C358B4A}" destId="{B52132A5-3A90-48FE-92B4-28D0B8E61734}" srcOrd="0" destOrd="0" presId="urn:microsoft.com/office/officeart/2005/8/layout/default#1"/>
    <dgm:cxn modelId="{1F4C7486-7215-441A-B292-13E09B748B25}" srcId="{6AB0E218-445D-446C-93CA-F9428A4AED90}" destId="{A1623D24-7720-4924-99C1-E8BAD5A1D9B2}" srcOrd="1" destOrd="0" parTransId="{98ACBD7E-9D49-46D9-A8DE-F8223D08461B}" sibTransId="{3AD6759D-F6F6-4048-9244-36F009CA2BEC}"/>
    <dgm:cxn modelId="{C0322989-5694-4107-9534-BC7DB4900517}" type="presOf" srcId="{8763F592-2589-4478-AFF8-1A8066B82032}" destId="{34044E9A-BF50-49A9-819A-11C4F7FB1204}" srcOrd="0" destOrd="0" presId="urn:microsoft.com/office/officeart/2005/8/layout/default#1"/>
    <dgm:cxn modelId="{752681A2-3D8C-4961-A0E5-26819B90B14C}" srcId="{6AB0E218-445D-446C-93CA-F9428A4AED90}" destId="{BB7BBC64-1F59-42D2-AF89-9E7BAB67247E}" srcOrd="5" destOrd="0" parTransId="{D4D3DAA1-4266-4D09-85CF-2447FF65B967}" sibTransId="{00805153-3844-4B39-B4A3-673D59676914}"/>
    <dgm:cxn modelId="{674AFCE7-CA26-4014-AFA2-CC50F6040E1F}" type="presOf" srcId="{8D8ABE29-71AA-488A-998F-7979ACB13FD5}" destId="{DADA9AAB-27C1-4633-BC42-9E2285A55B28}" srcOrd="0" destOrd="0" presId="urn:microsoft.com/office/officeart/2005/8/layout/default#1"/>
    <dgm:cxn modelId="{82E0D8DB-A7FD-4ACA-B2DF-0E01F6BDB142}" type="presParOf" srcId="{CC7BA469-AFD8-4638-AFF3-AB87D0C16237}" destId="{8131B9A6-F509-49D5-A9DF-DE843911186F}" srcOrd="0" destOrd="0" presId="urn:microsoft.com/office/officeart/2005/8/layout/default#1"/>
    <dgm:cxn modelId="{166314C3-5922-4ACD-AC2D-59F359D4354C}" type="presParOf" srcId="{CC7BA469-AFD8-4638-AFF3-AB87D0C16237}" destId="{AB3553D8-CCDB-44CA-9B65-29DD470E0192}" srcOrd="1" destOrd="0" presId="urn:microsoft.com/office/officeart/2005/8/layout/default#1"/>
    <dgm:cxn modelId="{E26E37B4-F4BE-4EE4-A998-C420B4F6FD42}" type="presParOf" srcId="{CC7BA469-AFD8-4638-AFF3-AB87D0C16237}" destId="{DB5418CC-4FB2-4C1D-81C5-F380BAAA6D04}" srcOrd="2" destOrd="0" presId="urn:microsoft.com/office/officeart/2005/8/layout/default#1"/>
    <dgm:cxn modelId="{1C6A6ACE-3450-4976-A3CA-3ADAB08968A8}" type="presParOf" srcId="{CC7BA469-AFD8-4638-AFF3-AB87D0C16237}" destId="{EDB2E110-1F01-46B5-B2CA-0DE35C85B94D}" srcOrd="3" destOrd="0" presId="urn:microsoft.com/office/officeart/2005/8/layout/default#1"/>
    <dgm:cxn modelId="{10B105D0-3B45-4528-B261-1CBF4C6E1C85}" type="presParOf" srcId="{CC7BA469-AFD8-4638-AFF3-AB87D0C16237}" destId="{DADA9AAB-27C1-4633-BC42-9E2285A55B28}" srcOrd="4" destOrd="0" presId="urn:microsoft.com/office/officeart/2005/8/layout/default#1"/>
    <dgm:cxn modelId="{9EA13B66-34FA-4EA0-A8EC-F01235D259D3}" type="presParOf" srcId="{CC7BA469-AFD8-4638-AFF3-AB87D0C16237}" destId="{1069CE07-0DE3-4B44-8922-06163671D05C}" srcOrd="5" destOrd="0" presId="urn:microsoft.com/office/officeart/2005/8/layout/default#1"/>
    <dgm:cxn modelId="{692C8C43-235A-46A1-95C7-4029DF99D534}" type="presParOf" srcId="{CC7BA469-AFD8-4638-AFF3-AB87D0C16237}" destId="{B52132A5-3A90-48FE-92B4-28D0B8E61734}" srcOrd="6" destOrd="0" presId="urn:microsoft.com/office/officeart/2005/8/layout/default#1"/>
    <dgm:cxn modelId="{1AC806AE-22BC-4CFB-AD64-A1C1DD5FD4F5}" type="presParOf" srcId="{CC7BA469-AFD8-4638-AFF3-AB87D0C16237}" destId="{FDF0A7DA-D80E-4A73-9D7B-100C0BF48E76}" srcOrd="7" destOrd="0" presId="urn:microsoft.com/office/officeart/2005/8/layout/default#1"/>
    <dgm:cxn modelId="{717145DD-8E97-4759-87E9-C5B3927287E9}" type="presParOf" srcId="{CC7BA469-AFD8-4638-AFF3-AB87D0C16237}" destId="{34044E9A-BF50-49A9-819A-11C4F7FB1204}" srcOrd="8" destOrd="0" presId="urn:microsoft.com/office/officeart/2005/8/layout/default#1"/>
    <dgm:cxn modelId="{4BC92BD8-B913-4CB5-A9FF-A30D8E8755A2}" type="presParOf" srcId="{CC7BA469-AFD8-4638-AFF3-AB87D0C16237}" destId="{9188F8C3-C25D-4667-9B67-22EBCD73E43C}" srcOrd="9" destOrd="0" presId="urn:microsoft.com/office/officeart/2005/8/layout/default#1"/>
    <dgm:cxn modelId="{FCCCCEEB-19F7-410B-BF0C-A18E3FDFFE51}" type="presParOf" srcId="{CC7BA469-AFD8-4638-AFF3-AB87D0C16237}" destId="{37F00051-7DAF-4AFD-9A3C-F3B8CFD600B0}"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F48D7B-F826-41F4-AC57-71E318BDAA79}"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21CF19E8-D993-42C4-B05E-9D5BF7E12ED8}">
      <dgm:prSet phldrT="[Text]"/>
      <dgm:spPr/>
      <dgm:t>
        <a:bodyPr/>
        <a:lstStyle/>
        <a:p>
          <a:r>
            <a:rPr lang="en-US" dirty="0">
              <a:latin typeface="Abadi MT Condensed Light" charset="0"/>
              <a:ea typeface="Abadi MT Condensed Light" charset="0"/>
              <a:cs typeface="Abadi MT Condensed Light" charset="0"/>
            </a:rPr>
            <a:t>Agribusiness</a:t>
          </a:r>
          <a:endParaRPr lang="en-US" dirty="0"/>
        </a:p>
      </dgm:t>
    </dgm:pt>
    <dgm:pt modelId="{B9E7A79E-B743-4280-9B46-1781BD244AD5}" type="parTrans" cxnId="{34A6FB6B-EAFA-4CE4-9E6D-630A3F85AC8B}">
      <dgm:prSet/>
      <dgm:spPr/>
      <dgm:t>
        <a:bodyPr/>
        <a:lstStyle/>
        <a:p>
          <a:endParaRPr lang="en-US"/>
        </a:p>
      </dgm:t>
    </dgm:pt>
    <dgm:pt modelId="{355A3160-BBBE-40CF-8DBE-E2D23D026578}" type="sibTrans" cxnId="{34A6FB6B-EAFA-4CE4-9E6D-630A3F85AC8B}">
      <dgm:prSet/>
      <dgm:spPr/>
      <dgm:t>
        <a:bodyPr/>
        <a:lstStyle/>
        <a:p>
          <a:endParaRPr lang="en-US"/>
        </a:p>
      </dgm:t>
    </dgm:pt>
    <dgm:pt modelId="{F12E3C4D-6EF5-4B76-AFAF-2F75CC4A6E92}">
      <dgm:prSet phldrT="[Text]"/>
      <dgm:spPr/>
      <dgm:t>
        <a:bodyPr/>
        <a:lstStyle/>
        <a:p>
          <a:r>
            <a:rPr lang="en-US" dirty="0">
              <a:latin typeface="Abadi MT Condensed Light" charset="0"/>
              <a:ea typeface="Abadi MT Condensed Light" charset="0"/>
              <a:cs typeface="Abadi MT Condensed Light" charset="0"/>
            </a:rPr>
            <a:t>Engineering and Electronics</a:t>
          </a:r>
          <a:endParaRPr lang="en-US" dirty="0"/>
        </a:p>
      </dgm:t>
    </dgm:pt>
    <dgm:pt modelId="{810DF545-D037-44CD-BCDF-574099E468B1}" type="parTrans" cxnId="{E36746E9-B0E9-48EC-9D16-F61A6D5135D2}">
      <dgm:prSet/>
      <dgm:spPr/>
      <dgm:t>
        <a:bodyPr/>
        <a:lstStyle/>
        <a:p>
          <a:endParaRPr lang="en-US"/>
        </a:p>
      </dgm:t>
    </dgm:pt>
    <dgm:pt modelId="{81DA9E71-FBC9-4EEB-99A5-A9C50C724801}" type="sibTrans" cxnId="{E36746E9-B0E9-48EC-9D16-F61A6D5135D2}">
      <dgm:prSet/>
      <dgm:spPr/>
      <dgm:t>
        <a:bodyPr/>
        <a:lstStyle/>
        <a:p>
          <a:endParaRPr lang="en-US"/>
        </a:p>
      </dgm:t>
    </dgm:pt>
    <dgm:pt modelId="{1C33032C-5D3C-4669-A8C7-567683D99DA8}">
      <dgm:prSet phldrT="[Text]"/>
      <dgm:spPr/>
      <dgm:t>
        <a:bodyPr/>
        <a:lstStyle/>
        <a:p>
          <a:r>
            <a:rPr lang="en-US" dirty="0">
              <a:latin typeface="Abadi MT Condensed Light" charset="0"/>
              <a:ea typeface="Abadi MT Condensed Light" charset="0"/>
              <a:cs typeface="Abadi MT Condensed Light" charset="0"/>
            </a:rPr>
            <a:t>Health care </a:t>
          </a:r>
          <a:endParaRPr lang="en-US" dirty="0"/>
        </a:p>
      </dgm:t>
    </dgm:pt>
    <dgm:pt modelId="{61B6B5EF-056A-4F80-AD6B-1108485E61B5}" type="parTrans" cxnId="{0E048499-002C-417C-A80A-B522D196A6AF}">
      <dgm:prSet/>
      <dgm:spPr/>
      <dgm:t>
        <a:bodyPr/>
        <a:lstStyle/>
        <a:p>
          <a:endParaRPr lang="en-US"/>
        </a:p>
      </dgm:t>
    </dgm:pt>
    <dgm:pt modelId="{62906F9D-1DE2-4FBF-AD65-FE70601AAC75}" type="sibTrans" cxnId="{0E048499-002C-417C-A80A-B522D196A6AF}">
      <dgm:prSet/>
      <dgm:spPr/>
      <dgm:t>
        <a:bodyPr/>
        <a:lstStyle/>
        <a:p>
          <a:endParaRPr lang="en-US"/>
        </a:p>
      </dgm:t>
    </dgm:pt>
    <dgm:pt modelId="{821CE918-16BA-485D-B6F1-FA055D9FAC99}">
      <dgm:prSet phldrT="[Text]"/>
      <dgm:spPr/>
      <dgm:t>
        <a:bodyPr/>
        <a:lstStyle/>
        <a:p>
          <a:r>
            <a:rPr lang="en-US" dirty="0">
              <a:latin typeface="Abadi MT Condensed Light" charset="0"/>
              <a:ea typeface="Abadi MT Condensed Light" charset="0"/>
              <a:cs typeface="Abadi MT Condensed Light" charset="0"/>
            </a:rPr>
            <a:t>Logistics </a:t>
          </a:r>
          <a:endParaRPr lang="en-US" dirty="0"/>
        </a:p>
      </dgm:t>
    </dgm:pt>
    <dgm:pt modelId="{7801CC6D-9C50-4A89-9BE3-E86ACB08D59B}" type="parTrans" cxnId="{5B60DCE9-D5BD-49C3-9A50-B8F1FC76BD41}">
      <dgm:prSet/>
      <dgm:spPr/>
      <dgm:t>
        <a:bodyPr/>
        <a:lstStyle/>
        <a:p>
          <a:endParaRPr lang="en-US"/>
        </a:p>
      </dgm:t>
    </dgm:pt>
    <dgm:pt modelId="{453210A4-61F9-4099-A984-5B624C74F03F}" type="sibTrans" cxnId="{5B60DCE9-D5BD-49C3-9A50-B8F1FC76BD41}">
      <dgm:prSet/>
      <dgm:spPr/>
      <dgm:t>
        <a:bodyPr/>
        <a:lstStyle/>
        <a:p>
          <a:endParaRPr lang="en-US"/>
        </a:p>
      </dgm:t>
    </dgm:pt>
    <dgm:pt modelId="{F09D4E93-B177-4654-ACDB-F7DA019B6C8B}">
      <dgm:prSet phldrT="[Text]"/>
      <dgm:spPr/>
      <dgm:t>
        <a:bodyPr/>
        <a:lstStyle/>
        <a:p>
          <a:r>
            <a:rPr lang="en-US" dirty="0">
              <a:latin typeface="Abadi MT Condensed Light" charset="0"/>
              <a:ea typeface="Abadi MT Condensed Light" charset="0"/>
              <a:cs typeface="Abadi MT Condensed Light" charset="0"/>
            </a:rPr>
            <a:t>Mining </a:t>
          </a:r>
          <a:endParaRPr lang="en-US" dirty="0"/>
        </a:p>
      </dgm:t>
    </dgm:pt>
    <dgm:pt modelId="{A60715F5-2924-48FE-B49D-C068D8236BEC}" type="parTrans" cxnId="{BAF03DF1-4409-4331-829B-AABC8C0BD071}">
      <dgm:prSet/>
      <dgm:spPr/>
      <dgm:t>
        <a:bodyPr/>
        <a:lstStyle/>
        <a:p>
          <a:endParaRPr lang="en-US"/>
        </a:p>
      </dgm:t>
    </dgm:pt>
    <dgm:pt modelId="{9FF5F5C6-E28F-44FA-A05F-6F9088F596A2}" type="sibTrans" cxnId="{BAF03DF1-4409-4331-829B-AABC8C0BD071}">
      <dgm:prSet/>
      <dgm:spPr/>
      <dgm:t>
        <a:bodyPr/>
        <a:lstStyle/>
        <a:p>
          <a:endParaRPr lang="en-US"/>
        </a:p>
      </dgm:t>
    </dgm:pt>
    <dgm:pt modelId="{77667FF1-FC77-4D30-AFD4-19DA5A0BD3A5}">
      <dgm:prSet phldrT="[Text]"/>
      <dgm:spPr/>
      <dgm:t>
        <a:bodyPr/>
        <a:lstStyle/>
        <a:p>
          <a:r>
            <a:rPr lang="en-US" dirty="0">
              <a:latin typeface="Abadi MT Condensed Light" charset="0"/>
              <a:ea typeface="Abadi MT Condensed Light" charset="0"/>
              <a:cs typeface="Abadi MT Condensed Light" charset="0"/>
            </a:rPr>
            <a:t>ICT</a:t>
          </a:r>
          <a:endParaRPr lang="en-US" dirty="0"/>
        </a:p>
      </dgm:t>
    </dgm:pt>
    <dgm:pt modelId="{5FFF6998-25E8-4021-B7DC-DB302920A030}" type="parTrans" cxnId="{37B15FCF-2B51-4EF1-8BC1-33248FB368A8}">
      <dgm:prSet/>
      <dgm:spPr/>
      <dgm:t>
        <a:bodyPr/>
        <a:lstStyle/>
        <a:p>
          <a:endParaRPr lang="en-US"/>
        </a:p>
      </dgm:t>
    </dgm:pt>
    <dgm:pt modelId="{9081A5AE-2770-4666-AAFB-A27E3CD182A4}" type="sibTrans" cxnId="{37B15FCF-2B51-4EF1-8BC1-33248FB368A8}">
      <dgm:prSet/>
      <dgm:spPr/>
      <dgm:t>
        <a:bodyPr/>
        <a:lstStyle/>
        <a:p>
          <a:endParaRPr lang="en-US"/>
        </a:p>
      </dgm:t>
    </dgm:pt>
    <dgm:pt modelId="{001A1B57-10FD-4A5F-994D-7357857C9258}">
      <dgm:prSet phldrT="[Text]"/>
      <dgm:spPr/>
      <dgm:t>
        <a:bodyPr/>
        <a:lstStyle/>
        <a:p>
          <a:r>
            <a:rPr lang="en-US" dirty="0">
              <a:latin typeface="Abadi MT Condensed Light" charset="0"/>
              <a:ea typeface="Abadi MT Condensed Light" charset="0"/>
              <a:cs typeface="Abadi MT Condensed Light" charset="0"/>
            </a:rPr>
            <a:t>Petrochemicals </a:t>
          </a:r>
          <a:endParaRPr lang="en-US" dirty="0"/>
        </a:p>
      </dgm:t>
    </dgm:pt>
    <dgm:pt modelId="{BD539B65-674A-4542-B365-C8E420BFF7A4}" type="parTrans" cxnId="{DD8FFA29-3404-4148-B2BE-37689C395A89}">
      <dgm:prSet/>
      <dgm:spPr/>
      <dgm:t>
        <a:bodyPr/>
        <a:lstStyle/>
        <a:p>
          <a:endParaRPr lang="en-US"/>
        </a:p>
      </dgm:t>
    </dgm:pt>
    <dgm:pt modelId="{D0613124-2D7C-45CD-9CF4-3167329491C7}" type="sibTrans" cxnId="{DD8FFA29-3404-4148-B2BE-37689C395A89}">
      <dgm:prSet/>
      <dgm:spPr/>
      <dgm:t>
        <a:bodyPr/>
        <a:lstStyle/>
        <a:p>
          <a:endParaRPr lang="en-US"/>
        </a:p>
      </dgm:t>
    </dgm:pt>
    <dgm:pt modelId="{34DC3374-580E-401D-83CD-75EA3784E0D6}">
      <dgm:prSet phldrT="[Text]"/>
      <dgm:spPr/>
      <dgm:t>
        <a:bodyPr/>
        <a:lstStyle/>
        <a:p>
          <a:r>
            <a:rPr lang="en-US" dirty="0">
              <a:latin typeface="Abadi MT Condensed Light" charset="0"/>
              <a:ea typeface="Abadi MT Condensed Light" charset="0"/>
              <a:cs typeface="Abadi MT Condensed Light" charset="0"/>
            </a:rPr>
            <a:t>Pharmaceuticals </a:t>
          </a:r>
          <a:endParaRPr lang="en-US" dirty="0"/>
        </a:p>
      </dgm:t>
    </dgm:pt>
    <dgm:pt modelId="{813CF241-4AC6-4AF5-A87C-791955DD7EAF}" type="parTrans" cxnId="{094BE504-6833-4F0C-B5EF-BF8085D928A8}">
      <dgm:prSet/>
      <dgm:spPr/>
      <dgm:t>
        <a:bodyPr/>
        <a:lstStyle/>
        <a:p>
          <a:endParaRPr lang="en-US"/>
        </a:p>
      </dgm:t>
    </dgm:pt>
    <dgm:pt modelId="{8D700DFB-E4E7-48A9-8AC2-FE4EA41E97B3}" type="sibTrans" cxnId="{094BE504-6833-4F0C-B5EF-BF8085D928A8}">
      <dgm:prSet/>
      <dgm:spPr/>
      <dgm:t>
        <a:bodyPr/>
        <a:lstStyle/>
        <a:p>
          <a:endParaRPr lang="en-US"/>
        </a:p>
      </dgm:t>
    </dgm:pt>
    <dgm:pt modelId="{B4B5F9B6-F5EE-4E1F-B039-75CE04C80A47}">
      <dgm:prSet phldrT="[Text]"/>
      <dgm:spPr/>
      <dgm:t>
        <a:bodyPr/>
        <a:lstStyle/>
        <a:p>
          <a:r>
            <a:rPr lang="en-US" dirty="0">
              <a:latin typeface="Abadi MT Condensed Light" charset="0"/>
              <a:ea typeface="Abadi MT Condensed Light" charset="0"/>
              <a:cs typeface="Abadi MT Condensed Light" charset="0"/>
            </a:rPr>
            <a:t>Real estate and construction </a:t>
          </a:r>
          <a:endParaRPr lang="en-US" dirty="0"/>
        </a:p>
      </dgm:t>
    </dgm:pt>
    <dgm:pt modelId="{7D00385C-19E1-4DD6-9D41-D765826981FE}" type="parTrans" cxnId="{742B4211-2816-476D-85E1-85024EDFCA4B}">
      <dgm:prSet/>
      <dgm:spPr/>
      <dgm:t>
        <a:bodyPr/>
        <a:lstStyle/>
        <a:p>
          <a:endParaRPr lang="en-US"/>
        </a:p>
      </dgm:t>
    </dgm:pt>
    <dgm:pt modelId="{480C4582-EA38-4D7A-AF3B-3B5EB6964618}" type="sibTrans" cxnId="{742B4211-2816-476D-85E1-85024EDFCA4B}">
      <dgm:prSet/>
      <dgm:spPr/>
      <dgm:t>
        <a:bodyPr/>
        <a:lstStyle/>
        <a:p>
          <a:endParaRPr lang="en-US"/>
        </a:p>
      </dgm:t>
    </dgm:pt>
    <dgm:pt modelId="{61875A0E-BDC7-47AA-B49E-1A5A9D627F2E}">
      <dgm:prSet phldrT="[Text]"/>
      <dgm:spPr/>
      <dgm:t>
        <a:bodyPr/>
        <a:lstStyle/>
        <a:p>
          <a:r>
            <a:rPr lang="en-US" dirty="0">
              <a:latin typeface="Abadi MT Condensed Light" charset="0"/>
              <a:ea typeface="Abadi MT Condensed Light" charset="0"/>
              <a:cs typeface="Abadi MT Condensed Light" charset="0"/>
            </a:rPr>
            <a:t>Retail </a:t>
          </a:r>
          <a:endParaRPr lang="en-US" dirty="0"/>
        </a:p>
      </dgm:t>
    </dgm:pt>
    <dgm:pt modelId="{A47C7C42-AFF6-4ECD-9C04-5B1C3131FF56}" type="parTrans" cxnId="{F1A54E60-A97E-4E84-89A4-76F50F8E6A08}">
      <dgm:prSet/>
      <dgm:spPr/>
      <dgm:t>
        <a:bodyPr/>
        <a:lstStyle/>
        <a:p>
          <a:endParaRPr lang="en-US"/>
        </a:p>
      </dgm:t>
    </dgm:pt>
    <dgm:pt modelId="{FFEC9A7D-4C39-4A2F-A8FE-C1E8CC62A839}" type="sibTrans" cxnId="{F1A54E60-A97E-4E84-89A4-76F50F8E6A08}">
      <dgm:prSet/>
      <dgm:spPr/>
      <dgm:t>
        <a:bodyPr/>
        <a:lstStyle/>
        <a:p>
          <a:endParaRPr lang="en-US"/>
        </a:p>
      </dgm:t>
    </dgm:pt>
    <dgm:pt modelId="{D6012037-F482-4D2E-887D-D86A1D7057D3}">
      <dgm:prSet phldrT="[Text]"/>
      <dgm:spPr/>
      <dgm:t>
        <a:bodyPr/>
        <a:lstStyle/>
        <a:p>
          <a:r>
            <a:rPr lang="en-US" dirty="0">
              <a:latin typeface="Abadi MT Condensed Light" charset="0"/>
              <a:ea typeface="Abadi MT Condensed Light" charset="0"/>
              <a:cs typeface="Abadi MT Condensed Light" charset="0"/>
            </a:rPr>
            <a:t>Textile </a:t>
          </a:r>
          <a:endParaRPr lang="en-US" dirty="0"/>
        </a:p>
      </dgm:t>
    </dgm:pt>
    <dgm:pt modelId="{EFE6BB4A-E2CD-4901-A5BB-9F90721FA884}" type="parTrans" cxnId="{9EF9A106-ECD9-4FF0-9E1D-C8A3D6846CF3}">
      <dgm:prSet/>
      <dgm:spPr/>
      <dgm:t>
        <a:bodyPr/>
        <a:lstStyle/>
        <a:p>
          <a:endParaRPr lang="en-US"/>
        </a:p>
      </dgm:t>
    </dgm:pt>
    <dgm:pt modelId="{2FCCF92B-C526-4ED1-97BE-C0377E728E38}" type="sibTrans" cxnId="{9EF9A106-ECD9-4FF0-9E1D-C8A3D6846CF3}">
      <dgm:prSet/>
      <dgm:spPr/>
      <dgm:t>
        <a:bodyPr/>
        <a:lstStyle/>
        <a:p>
          <a:endParaRPr lang="en-US"/>
        </a:p>
      </dgm:t>
    </dgm:pt>
    <dgm:pt modelId="{A3003206-B6DA-468B-B513-AEE2224B0BC9}">
      <dgm:prSet phldrT="[Text]"/>
      <dgm:spPr/>
      <dgm:t>
        <a:bodyPr/>
        <a:lstStyle/>
        <a:p>
          <a:r>
            <a:rPr lang="en-US" dirty="0">
              <a:latin typeface="Abadi MT Condensed Light" charset="0"/>
              <a:ea typeface="Abadi MT Condensed Light" charset="0"/>
              <a:cs typeface="Abadi MT Condensed Light" charset="0"/>
            </a:rPr>
            <a:t>Tourism </a:t>
          </a:r>
        </a:p>
      </dgm:t>
    </dgm:pt>
    <dgm:pt modelId="{261B7C78-16FC-490C-AEE7-4FB2D804AC44}" type="parTrans" cxnId="{08009DFD-BC20-4EF5-A153-E26F02D051A9}">
      <dgm:prSet/>
      <dgm:spPr/>
      <dgm:t>
        <a:bodyPr/>
        <a:lstStyle/>
        <a:p>
          <a:endParaRPr lang="en-US"/>
        </a:p>
      </dgm:t>
    </dgm:pt>
    <dgm:pt modelId="{F591FC0D-0CA9-4BE1-86C3-802EF13C7DE1}" type="sibTrans" cxnId="{08009DFD-BC20-4EF5-A153-E26F02D051A9}">
      <dgm:prSet/>
      <dgm:spPr/>
      <dgm:t>
        <a:bodyPr/>
        <a:lstStyle/>
        <a:p>
          <a:endParaRPr lang="en-US"/>
        </a:p>
      </dgm:t>
    </dgm:pt>
    <dgm:pt modelId="{661B1001-9BC5-4FEB-B245-36066A35A322}">
      <dgm:prSet phldrT="[Text]"/>
      <dgm:spPr/>
      <dgm:t>
        <a:bodyPr/>
        <a:lstStyle/>
        <a:p>
          <a:r>
            <a:rPr lang="en-US" dirty="0">
              <a:latin typeface="Abadi MT Condensed Light" charset="0"/>
              <a:ea typeface="Abadi MT Condensed Light" charset="0"/>
              <a:cs typeface="Abadi MT Condensed Light" charset="0"/>
            </a:rPr>
            <a:t>Renewable energy </a:t>
          </a:r>
        </a:p>
      </dgm:t>
    </dgm:pt>
    <dgm:pt modelId="{73DB96A2-EC24-452C-9826-4BBBB78C1B69}" type="parTrans" cxnId="{ADDF6A3C-23D1-4A09-ABF2-484A493E5DFA}">
      <dgm:prSet/>
      <dgm:spPr/>
      <dgm:t>
        <a:bodyPr/>
        <a:lstStyle/>
        <a:p>
          <a:endParaRPr lang="en-US"/>
        </a:p>
      </dgm:t>
    </dgm:pt>
    <dgm:pt modelId="{02FABCCB-3AEE-41F2-A4BA-5D603CF32BD9}" type="sibTrans" cxnId="{ADDF6A3C-23D1-4A09-ABF2-484A493E5DFA}">
      <dgm:prSet/>
      <dgm:spPr/>
      <dgm:t>
        <a:bodyPr/>
        <a:lstStyle/>
        <a:p>
          <a:endParaRPr lang="en-US"/>
        </a:p>
      </dgm:t>
    </dgm:pt>
    <dgm:pt modelId="{A442F0A4-3D89-4D19-BED2-D09446653B01}">
      <dgm:prSet phldrT="[Text]"/>
      <dgm:spPr/>
      <dgm:t>
        <a:bodyPr/>
        <a:lstStyle/>
        <a:p>
          <a:r>
            <a:rPr lang="en-US" dirty="0">
              <a:latin typeface="Abadi MT Condensed Light" charset="0"/>
              <a:ea typeface="Abadi MT Condensed Light" charset="0"/>
              <a:cs typeface="Abadi MT Condensed Light" charset="0"/>
            </a:rPr>
            <a:t>Automotive</a:t>
          </a:r>
        </a:p>
      </dgm:t>
    </dgm:pt>
    <dgm:pt modelId="{B4A0B4EE-CC1B-4C56-A6A3-1D7F980E9747}" type="parTrans" cxnId="{2F003ECD-FE84-4FD7-90C4-DD7512B8A95A}">
      <dgm:prSet/>
      <dgm:spPr/>
      <dgm:t>
        <a:bodyPr/>
        <a:lstStyle/>
        <a:p>
          <a:endParaRPr lang="en-US"/>
        </a:p>
      </dgm:t>
    </dgm:pt>
    <dgm:pt modelId="{DBD281F9-DE33-445B-8E0D-69023ECCF112}" type="sibTrans" cxnId="{2F003ECD-FE84-4FD7-90C4-DD7512B8A95A}">
      <dgm:prSet/>
      <dgm:spPr/>
      <dgm:t>
        <a:bodyPr/>
        <a:lstStyle/>
        <a:p>
          <a:endParaRPr lang="en-US"/>
        </a:p>
      </dgm:t>
    </dgm:pt>
    <dgm:pt modelId="{916FB7C3-D465-4AF5-8236-F3622409BE99}" type="pres">
      <dgm:prSet presAssocID="{72F48D7B-F826-41F4-AC57-71E318BDAA79}" presName="Name0" presStyleCnt="0">
        <dgm:presLayoutVars>
          <dgm:dir/>
          <dgm:resizeHandles val="exact"/>
        </dgm:presLayoutVars>
      </dgm:prSet>
      <dgm:spPr/>
    </dgm:pt>
    <dgm:pt modelId="{060FA420-F323-4DF3-8FB9-4B4184A01029}" type="pres">
      <dgm:prSet presAssocID="{21CF19E8-D993-42C4-B05E-9D5BF7E12ED8}" presName="compNode" presStyleCnt="0"/>
      <dgm:spPr/>
    </dgm:pt>
    <dgm:pt modelId="{B612A5E0-8989-4A99-8085-2C08249DD6D4}" type="pres">
      <dgm:prSet presAssocID="{21CF19E8-D993-42C4-B05E-9D5BF7E12ED8}" presName="pictRect" presStyleLbl="node1" presStyleIdx="0" presStyleCnt="14" custLinFactNeighborX="-6440" custLinFactNeighborY="-1472"/>
      <dgm:spPr>
        <a:blipFill rotWithShape="0">
          <a:blip xmlns:r="http://schemas.openxmlformats.org/officeDocument/2006/relationships" r:embed="rId1"/>
          <a:stretch>
            <a:fillRect/>
          </a:stretch>
        </a:blipFill>
      </dgm:spPr>
    </dgm:pt>
    <dgm:pt modelId="{B84B6241-C73A-4BEC-86BE-BDA22383F2CB}" type="pres">
      <dgm:prSet presAssocID="{21CF19E8-D993-42C4-B05E-9D5BF7E12ED8}" presName="textRect" presStyleLbl="revTx" presStyleIdx="0" presStyleCnt="14">
        <dgm:presLayoutVars>
          <dgm:bulletEnabled val="1"/>
        </dgm:presLayoutVars>
      </dgm:prSet>
      <dgm:spPr/>
    </dgm:pt>
    <dgm:pt modelId="{F42EBA1B-507B-4B78-AC51-B1C40B2A02D7}" type="pres">
      <dgm:prSet presAssocID="{355A3160-BBBE-40CF-8DBE-E2D23D026578}" presName="sibTrans" presStyleLbl="sibTrans2D1" presStyleIdx="0" presStyleCnt="0"/>
      <dgm:spPr/>
    </dgm:pt>
    <dgm:pt modelId="{CC1EC778-486E-4824-93EB-9FD6DA295ADE}" type="pres">
      <dgm:prSet presAssocID="{F12E3C4D-6EF5-4B76-AFAF-2F75CC4A6E92}" presName="compNode" presStyleCnt="0"/>
      <dgm:spPr/>
    </dgm:pt>
    <dgm:pt modelId="{FEB2DA0B-1CA6-4A50-A294-4C00F82CB185}" type="pres">
      <dgm:prSet presAssocID="{F12E3C4D-6EF5-4B76-AFAF-2F75CC4A6E92}" presName="pictRect" presStyleLbl="node1" presStyleIdx="1" presStyleCnt="14" custLinFactNeighborX="-6440" custLinFactNeighborY="-1472"/>
      <dgm:spPr>
        <a:blipFill rotWithShape="0">
          <a:blip xmlns:r="http://schemas.openxmlformats.org/officeDocument/2006/relationships" r:embed="rId2"/>
          <a:stretch>
            <a:fillRect/>
          </a:stretch>
        </a:blipFill>
      </dgm:spPr>
    </dgm:pt>
    <dgm:pt modelId="{7869020C-4D0D-420A-A12F-0A60B9E8C8B9}" type="pres">
      <dgm:prSet presAssocID="{F12E3C4D-6EF5-4B76-AFAF-2F75CC4A6E92}" presName="textRect" presStyleLbl="revTx" presStyleIdx="1" presStyleCnt="14">
        <dgm:presLayoutVars>
          <dgm:bulletEnabled val="1"/>
        </dgm:presLayoutVars>
      </dgm:prSet>
      <dgm:spPr/>
    </dgm:pt>
    <dgm:pt modelId="{22B30439-F9EE-41B8-879D-242E85F52DD4}" type="pres">
      <dgm:prSet presAssocID="{81DA9E71-FBC9-4EEB-99A5-A9C50C724801}" presName="sibTrans" presStyleLbl="sibTrans2D1" presStyleIdx="0" presStyleCnt="0"/>
      <dgm:spPr/>
    </dgm:pt>
    <dgm:pt modelId="{AC0AC97A-0AF7-4C45-A240-FF30B0E5DD00}" type="pres">
      <dgm:prSet presAssocID="{1C33032C-5D3C-4669-A8C7-567683D99DA8}" presName="compNode" presStyleCnt="0"/>
      <dgm:spPr/>
    </dgm:pt>
    <dgm:pt modelId="{1E12F6B1-869F-43BE-ADE7-F470DAA873CB}" type="pres">
      <dgm:prSet presAssocID="{1C33032C-5D3C-4669-A8C7-567683D99DA8}" presName="pictRect" presStyleLbl="node1" presStyleIdx="2" presStyleCnt="14" custLinFactNeighborX="-6440" custLinFactNeighborY="-1472"/>
      <dgm:spPr>
        <a:blipFill rotWithShape="0">
          <a:blip xmlns:r="http://schemas.openxmlformats.org/officeDocument/2006/relationships" r:embed="rId3"/>
          <a:stretch>
            <a:fillRect/>
          </a:stretch>
        </a:blipFill>
      </dgm:spPr>
    </dgm:pt>
    <dgm:pt modelId="{7EA42780-37C9-468B-8831-A73D7A4469C0}" type="pres">
      <dgm:prSet presAssocID="{1C33032C-5D3C-4669-A8C7-567683D99DA8}" presName="textRect" presStyleLbl="revTx" presStyleIdx="2" presStyleCnt="14">
        <dgm:presLayoutVars>
          <dgm:bulletEnabled val="1"/>
        </dgm:presLayoutVars>
      </dgm:prSet>
      <dgm:spPr/>
    </dgm:pt>
    <dgm:pt modelId="{AF4058A0-99CC-4573-B7BE-B8F328E34604}" type="pres">
      <dgm:prSet presAssocID="{62906F9D-1DE2-4FBF-AD65-FE70601AAC75}" presName="sibTrans" presStyleLbl="sibTrans2D1" presStyleIdx="0" presStyleCnt="0"/>
      <dgm:spPr/>
    </dgm:pt>
    <dgm:pt modelId="{002E73F2-9493-446B-BF78-184C6C38972E}" type="pres">
      <dgm:prSet presAssocID="{821CE918-16BA-485D-B6F1-FA055D9FAC99}" presName="compNode" presStyleCnt="0"/>
      <dgm:spPr/>
    </dgm:pt>
    <dgm:pt modelId="{E56866ED-FBBD-42C8-B3A0-0EEAB7C2C177}" type="pres">
      <dgm:prSet presAssocID="{821CE918-16BA-485D-B6F1-FA055D9FAC99}" presName="pictRect" presStyleLbl="node1" presStyleIdx="3" presStyleCnt="14" custLinFactNeighborX="-6440" custLinFactNeighborY="-1472"/>
      <dgm:spPr>
        <a:blipFill rotWithShape="0">
          <a:blip xmlns:r="http://schemas.openxmlformats.org/officeDocument/2006/relationships" r:embed="rId4"/>
          <a:stretch>
            <a:fillRect/>
          </a:stretch>
        </a:blipFill>
      </dgm:spPr>
    </dgm:pt>
    <dgm:pt modelId="{C59E8419-56A3-4F6B-8442-AB2532F7D5DE}" type="pres">
      <dgm:prSet presAssocID="{821CE918-16BA-485D-B6F1-FA055D9FAC99}" presName="textRect" presStyleLbl="revTx" presStyleIdx="3" presStyleCnt="14">
        <dgm:presLayoutVars>
          <dgm:bulletEnabled val="1"/>
        </dgm:presLayoutVars>
      </dgm:prSet>
      <dgm:spPr/>
    </dgm:pt>
    <dgm:pt modelId="{88E571B2-9B2C-4966-BF2B-B06B62B69B3D}" type="pres">
      <dgm:prSet presAssocID="{453210A4-61F9-4099-A984-5B624C74F03F}" presName="sibTrans" presStyleLbl="sibTrans2D1" presStyleIdx="0" presStyleCnt="0"/>
      <dgm:spPr/>
    </dgm:pt>
    <dgm:pt modelId="{072D4CE7-6393-4017-8038-03055A0F6E5C}" type="pres">
      <dgm:prSet presAssocID="{F09D4E93-B177-4654-ACDB-F7DA019B6C8B}" presName="compNode" presStyleCnt="0"/>
      <dgm:spPr/>
    </dgm:pt>
    <dgm:pt modelId="{554B3229-D0B1-4737-B2C5-0F1208C41629}" type="pres">
      <dgm:prSet presAssocID="{F09D4E93-B177-4654-ACDB-F7DA019B6C8B}" presName="pictRect" presStyleLbl="node1" presStyleIdx="4" presStyleCnt="14" custLinFactNeighborX="-6440" custLinFactNeighborY="-1472"/>
      <dgm:spPr>
        <a:blipFill rotWithShape="0">
          <a:blip xmlns:r="http://schemas.openxmlformats.org/officeDocument/2006/relationships" r:embed="rId5"/>
          <a:stretch>
            <a:fillRect/>
          </a:stretch>
        </a:blipFill>
      </dgm:spPr>
    </dgm:pt>
    <dgm:pt modelId="{1E76401E-55C9-4E25-99D5-9759E8B5EEE5}" type="pres">
      <dgm:prSet presAssocID="{F09D4E93-B177-4654-ACDB-F7DA019B6C8B}" presName="textRect" presStyleLbl="revTx" presStyleIdx="4" presStyleCnt="14">
        <dgm:presLayoutVars>
          <dgm:bulletEnabled val="1"/>
        </dgm:presLayoutVars>
      </dgm:prSet>
      <dgm:spPr/>
    </dgm:pt>
    <dgm:pt modelId="{997F0CDB-63B0-460D-95C9-62B3BB309A66}" type="pres">
      <dgm:prSet presAssocID="{9FF5F5C6-E28F-44FA-A05F-6F9088F596A2}" presName="sibTrans" presStyleLbl="sibTrans2D1" presStyleIdx="0" presStyleCnt="0"/>
      <dgm:spPr/>
    </dgm:pt>
    <dgm:pt modelId="{A804192F-AB79-414C-ADEB-AE6707473C49}" type="pres">
      <dgm:prSet presAssocID="{77667FF1-FC77-4D30-AFD4-19DA5A0BD3A5}" presName="compNode" presStyleCnt="0"/>
      <dgm:spPr/>
    </dgm:pt>
    <dgm:pt modelId="{F9EB5E0B-071C-4A02-A7BC-8D2768508D72}" type="pres">
      <dgm:prSet presAssocID="{77667FF1-FC77-4D30-AFD4-19DA5A0BD3A5}" presName="pictRect" presStyleLbl="node1" presStyleIdx="5" presStyleCnt="14" custLinFactNeighborX="-2303" custLinFactNeighborY="4620"/>
      <dgm:spPr>
        <a:blipFill rotWithShape="0">
          <a:blip xmlns:r="http://schemas.openxmlformats.org/officeDocument/2006/relationships" r:embed="rId6"/>
          <a:stretch>
            <a:fillRect/>
          </a:stretch>
        </a:blipFill>
      </dgm:spPr>
    </dgm:pt>
    <dgm:pt modelId="{CFCAC949-A63F-4B9F-8629-F0E47E39817D}" type="pres">
      <dgm:prSet presAssocID="{77667FF1-FC77-4D30-AFD4-19DA5A0BD3A5}" presName="textRect" presStyleLbl="revTx" presStyleIdx="5" presStyleCnt="14" custLinFactNeighborY="2645">
        <dgm:presLayoutVars>
          <dgm:bulletEnabled val="1"/>
        </dgm:presLayoutVars>
      </dgm:prSet>
      <dgm:spPr/>
    </dgm:pt>
    <dgm:pt modelId="{43E7F873-BA0C-42A0-8ACA-68D4A3DFF698}" type="pres">
      <dgm:prSet presAssocID="{9081A5AE-2770-4666-AAFB-A27E3CD182A4}" presName="sibTrans" presStyleLbl="sibTrans2D1" presStyleIdx="0" presStyleCnt="0"/>
      <dgm:spPr/>
    </dgm:pt>
    <dgm:pt modelId="{D6507435-EB4F-45D0-A5B4-F55C7AB2F711}" type="pres">
      <dgm:prSet presAssocID="{001A1B57-10FD-4A5F-994D-7357857C9258}" presName="compNode" presStyleCnt="0"/>
      <dgm:spPr/>
    </dgm:pt>
    <dgm:pt modelId="{8A2B471D-E7D5-4028-8259-8AFA0EBF12D0}" type="pres">
      <dgm:prSet presAssocID="{001A1B57-10FD-4A5F-994D-7357857C9258}" presName="pictRect" presStyleLbl="node1" presStyleIdx="6" presStyleCnt="14" custLinFactNeighborX="5553" custLinFactNeighborY="-25048"/>
      <dgm:spPr>
        <a:blipFill rotWithShape="0">
          <a:blip xmlns:r="http://schemas.openxmlformats.org/officeDocument/2006/relationships" r:embed="rId7"/>
          <a:stretch>
            <a:fillRect/>
          </a:stretch>
        </a:blipFill>
      </dgm:spPr>
    </dgm:pt>
    <dgm:pt modelId="{18799860-E5D1-4C15-994C-7EDE0363559D}" type="pres">
      <dgm:prSet presAssocID="{001A1B57-10FD-4A5F-994D-7357857C9258}" presName="textRect" presStyleLbl="revTx" presStyleIdx="6" presStyleCnt="14" custLinFactNeighborY="-53450">
        <dgm:presLayoutVars>
          <dgm:bulletEnabled val="1"/>
        </dgm:presLayoutVars>
      </dgm:prSet>
      <dgm:spPr/>
    </dgm:pt>
    <dgm:pt modelId="{19A445C7-9F16-435E-9C23-6F25A97C9DFA}" type="pres">
      <dgm:prSet presAssocID="{D0613124-2D7C-45CD-9CF4-3167329491C7}" presName="sibTrans" presStyleLbl="sibTrans2D1" presStyleIdx="0" presStyleCnt="0"/>
      <dgm:spPr/>
    </dgm:pt>
    <dgm:pt modelId="{175ABF37-BA1B-44AB-9B61-3F1AD6C1DE03}" type="pres">
      <dgm:prSet presAssocID="{34DC3374-580E-401D-83CD-75EA3784E0D6}" presName="compNode" presStyleCnt="0"/>
      <dgm:spPr/>
    </dgm:pt>
    <dgm:pt modelId="{6415E1AA-551A-482E-B419-4106DA375A51}" type="pres">
      <dgm:prSet presAssocID="{34DC3374-580E-401D-83CD-75EA3784E0D6}" presName="pictRect" presStyleLbl="node1" presStyleIdx="7" presStyleCnt="14" custLinFactNeighborX="17257" custLinFactNeighborY="-25048"/>
      <dgm:spPr>
        <a:blipFill rotWithShape="0">
          <a:blip xmlns:r="http://schemas.openxmlformats.org/officeDocument/2006/relationships" r:embed="rId8"/>
          <a:stretch>
            <a:fillRect/>
          </a:stretch>
        </a:blipFill>
      </dgm:spPr>
    </dgm:pt>
    <dgm:pt modelId="{DB8DCB9D-0A3E-4191-8B3F-5AB681C78C10}" type="pres">
      <dgm:prSet presAssocID="{34DC3374-580E-401D-83CD-75EA3784E0D6}" presName="textRect" presStyleLbl="revTx" presStyleIdx="7" presStyleCnt="14" custLinFactNeighborX="13376" custLinFactNeighborY="-53450">
        <dgm:presLayoutVars>
          <dgm:bulletEnabled val="1"/>
        </dgm:presLayoutVars>
      </dgm:prSet>
      <dgm:spPr/>
    </dgm:pt>
    <dgm:pt modelId="{25D914AD-4D9C-4AFB-BCAA-F0E651C12FD8}" type="pres">
      <dgm:prSet presAssocID="{8D700DFB-E4E7-48A9-8AC2-FE4EA41E97B3}" presName="sibTrans" presStyleLbl="sibTrans2D1" presStyleIdx="0" presStyleCnt="0"/>
      <dgm:spPr/>
    </dgm:pt>
    <dgm:pt modelId="{6EF2EB4D-E6B5-4EAC-BDBC-D3F81F0427EF}" type="pres">
      <dgm:prSet presAssocID="{B4B5F9B6-F5EE-4E1F-B039-75CE04C80A47}" presName="compNode" presStyleCnt="0"/>
      <dgm:spPr/>
    </dgm:pt>
    <dgm:pt modelId="{860C0696-F42F-45AF-B28D-62B0C9079FEB}" type="pres">
      <dgm:prSet presAssocID="{B4B5F9B6-F5EE-4E1F-B039-75CE04C80A47}" presName="pictRect" presStyleLbl="node1" presStyleIdx="8" presStyleCnt="14" custLinFactNeighborX="5553" custLinFactNeighborY="-25048"/>
      <dgm:spPr>
        <a:blipFill rotWithShape="0">
          <a:blip xmlns:r="http://schemas.openxmlformats.org/officeDocument/2006/relationships" r:embed="rId9"/>
          <a:stretch>
            <a:fillRect/>
          </a:stretch>
        </a:blipFill>
      </dgm:spPr>
    </dgm:pt>
    <dgm:pt modelId="{01776A3D-F8E8-422B-BC19-581E56E9640E}" type="pres">
      <dgm:prSet presAssocID="{B4B5F9B6-F5EE-4E1F-B039-75CE04C80A47}" presName="textRect" presStyleLbl="revTx" presStyleIdx="8" presStyleCnt="14" custScaleX="186290" custLinFactNeighborY="-49174">
        <dgm:presLayoutVars>
          <dgm:bulletEnabled val="1"/>
        </dgm:presLayoutVars>
      </dgm:prSet>
      <dgm:spPr/>
    </dgm:pt>
    <dgm:pt modelId="{8DBBC84E-64F3-4A74-A2E4-8B5C7D0888A6}" type="pres">
      <dgm:prSet presAssocID="{480C4582-EA38-4D7A-AF3B-3B5EB6964618}" presName="sibTrans" presStyleLbl="sibTrans2D1" presStyleIdx="0" presStyleCnt="0"/>
      <dgm:spPr/>
    </dgm:pt>
    <dgm:pt modelId="{3F9A92FD-F043-45CF-B9D7-2857E3EDCD3F}" type="pres">
      <dgm:prSet presAssocID="{61875A0E-BDC7-47AA-B49E-1A5A9D627F2E}" presName="compNode" presStyleCnt="0"/>
      <dgm:spPr/>
    </dgm:pt>
    <dgm:pt modelId="{7165FEBC-01AB-419F-A56F-20EFDB88C3A6}" type="pres">
      <dgm:prSet presAssocID="{61875A0E-BDC7-47AA-B49E-1A5A9D627F2E}" presName="pictRect" presStyleLbl="node1" presStyleIdx="9" presStyleCnt="14" custLinFactNeighborX="4801" custLinFactNeighborY="-24296"/>
      <dgm:spPr>
        <a:blipFill rotWithShape="0">
          <a:blip xmlns:r="http://schemas.openxmlformats.org/officeDocument/2006/relationships" r:embed="rId10"/>
          <a:stretch>
            <a:fillRect/>
          </a:stretch>
        </a:blipFill>
      </dgm:spPr>
    </dgm:pt>
    <dgm:pt modelId="{6DDB5FE6-4353-4D9E-B547-9395AF7590AA}" type="pres">
      <dgm:prSet presAssocID="{61875A0E-BDC7-47AA-B49E-1A5A9D627F2E}" presName="textRect" presStyleLbl="revTx" presStyleIdx="9" presStyleCnt="14" custLinFactNeighborY="-42760">
        <dgm:presLayoutVars>
          <dgm:bulletEnabled val="1"/>
        </dgm:presLayoutVars>
      </dgm:prSet>
      <dgm:spPr/>
    </dgm:pt>
    <dgm:pt modelId="{ABF6429D-1CBD-4D17-8291-4A43DAFDDC60}" type="pres">
      <dgm:prSet presAssocID="{FFEC9A7D-4C39-4A2F-A8FE-C1E8CC62A839}" presName="sibTrans" presStyleLbl="sibTrans2D1" presStyleIdx="0" presStyleCnt="0"/>
      <dgm:spPr/>
    </dgm:pt>
    <dgm:pt modelId="{076DD6DB-726D-4CBE-9B87-6CFD9EB5530A}" type="pres">
      <dgm:prSet presAssocID="{D6012037-F482-4D2E-887D-D86A1D7057D3}" presName="compNode" presStyleCnt="0"/>
      <dgm:spPr/>
    </dgm:pt>
    <dgm:pt modelId="{D035E729-798B-48D8-992D-1A8FC9F9201C}" type="pres">
      <dgm:prSet presAssocID="{D6012037-F482-4D2E-887D-D86A1D7057D3}" presName="pictRect" presStyleLbl="node1" presStyleIdx="10" presStyleCnt="14" custLinFactNeighborX="358" custLinFactNeighborY="-24528"/>
      <dgm:spPr>
        <a:blipFill rotWithShape="0">
          <a:blip xmlns:r="http://schemas.openxmlformats.org/officeDocument/2006/relationships" r:embed="rId11"/>
          <a:stretch>
            <a:fillRect/>
          </a:stretch>
        </a:blipFill>
      </dgm:spPr>
    </dgm:pt>
    <dgm:pt modelId="{B9D8BC57-7A45-4A2E-9263-C0542A9DC064}" type="pres">
      <dgm:prSet presAssocID="{D6012037-F482-4D2E-887D-D86A1D7057D3}" presName="textRect" presStyleLbl="revTx" presStyleIdx="10" presStyleCnt="14" custLinFactNeighborX="-1586" custLinFactNeighborY="-40992">
        <dgm:presLayoutVars>
          <dgm:bulletEnabled val="1"/>
        </dgm:presLayoutVars>
      </dgm:prSet>
      <dgm:spPr/>
    </dgm:pt>
    <dgm:pt modelId="{FED98CCD-2AF0-4573-A366-BAF1852B2FD6}" type="pres">
      <dgm:prSet presAssocID="{2FCCF92B-C526-4ED1-97BE-C0377E728E38}" presName="sibTrans" presStyleLbl="sibTrans2D1" presStyleIdx="0" presStyleCnt="0"/>
      <dgm:spPr/>
    </dgm:pt>
    <dgm:pt modelId="{061A81A0-6BAA-41F5-88EC-66518D6E6AAA}" type="pres">
      <dgm:prSet presAssocID="{A3003206-B6DA-468B-B513-AEE2224B0BC9}" presName="compNode" presStyleCnt="0"/>
      <dgm:spPr/>
    </dgm:pt>
    <dgm:pt modelId="{891659BE-D0AB-462A-AD7C-CBF7268FB3FD}" type="pres">
      <dgm:prSet presAssocID="{A3003206-B6DA-468B-B513-AEE2224B0BC9}" presName="pictRect" presStyleLbl="node1" presStyleIdx="11" presStyleCnt="14" custLinFactNeighborY="-65784"/>
      <dgm:spPr>
        <a:blipFill rotWithShape="0">
          <a:blip xmlns:r="http://schemas.openxmlformats.org/officeDocument/2006/relationships" r:embed="rId12"/>
          <a:stretch>
            <a:fillRect/>
          </a:stretch>
        </a:blipFill>
      </dgm:spPr>
    </dgm:pt>
    <dgm:pt modelId="{3E13AEE2-AB94-45C1-B82D-75D31096B751}" type="pres">
      <dgm:prSet presAssocID="{A3003206-B6DA-468B-B513-AEE2224B0BC9}" presName="textRect" presStyleLbl="revTx" presStyleIdx="11" presStyleCnt="14" custLinFactY="-19732" custLinFactNeighborX="-1586" custLinFactNeighborY="-100000">
        <dgm:presLayoutVars>
          <dgm:bulletEnabled val="1"/>
        </dgm:presLayoutVars>
      </dgm:prSet>
      <dgm:spPr/>
    </dgm:pt>
    <dgm:pt modelId="{5F4E71A1-61EF-4A3A-9258-1EE0306EA90B}" type="pres">
      <dgm:prSet presAssocID="{F591FC0D-0CA9-4BE1-86C3-802EF13C7DE1}" presName="sibTrans" presStyleLbl="sibTrans2D1" presStyleIdx="0" presStyleCnt="0"/>
      <dgm:spPr/>
    </dgm:pt>
    <dgm:pt modelId="{6903799B-ABC7-4D68-A591-501CC9B0CCC8}" type="pres">
      <dgm:prSet presAssocID="{661B1001-9BC5-4FEB-B245-36066A35A322}" presName="compNode" presStyleCnt="0"/>
      <dgm:spPr/>
    </dgm:pt>
    <dgm:pt modelId="{7A84670C-0FC0-47CD-B641-A6D886A1113A}" type="pres">
      <dgm:prSet presAssocID="{661B1001-9BC5-4FEB-B245-36066A35A322}" presName="pictRect" presStyleLbl="node1" presStyleIdx="12" presStyleCnt="14" custLinFactNeighborX="-558" custLinFactNeighborY="-65784"/>
      <dgm:spPr>
        <a:blipFill rotWithShape="0">
          <a:blip xmlns:r="http://schemas.openxmlformats.org/officeDocument/2006/relationships" r:embed="rId13"/>
          <a:stretch>
            <a:fillRect/>
          </a:stretch>
        </a:blipFill>
      </dgm:spPr>
    </dgm:pt>
    <dgm:pt modelId="{F85D81C3-DDA8-40A4-8722-FDA8067E68BA}" type="pres">
      <dgm:prSet presAssocID="{661B1001-9BC5-4FEB-B245-36066A35A322}" presName="textRect" presStyleLbl="revTx" presStyleIdx="12" presStyleCnt="14" custLinFactY="-21870" custLinFactNeighborX="-558" custLinFactNeighborY="-100000">
        <dgm:presLayoutVars>
          <dgm:bulletEnabled val="1"/>
        </dgm:presLayoutVars>
      </dgm:prSet>
      <dgm:spPr/>
    </dgm:pt>
    <dgm:pt modelId="{EB70DA1B-C536-45CA-BF88-78BD7F53016B}" type="pres">
      <dgm:prSet presAssocID="{02FABCCB-3AEE-41F2-A4BA-5D603CF32BD9}" presName="sibTrans" presStyleLbl="sibTrans2D1" presStyleIdx="0" presStyleCnt="0"/>
      <dgm:spPr/>
    </dgm:pt>
    <dgm:pt modelId="{CCB1CFFC-D49F-4669-B93B-3F0FB61DFE28}" type="pres">
      <dgm:prSet presAssocID="{A442F0A4-3D89-4D19-BED2-D09446653B01}" presName="compNode" presStyleCnt="0"/>
      <dgm:spPr/>
    </dgm:pt>
    <dgm:pt modelId="{41BE0A05-59FD-4986-980F-12AC4F6146FB}" type="pres">
      <dgm:prSet presAssocID="{A442F0A4-3D89-4D19-BED2-D09446653B01}" presName="pictRect" presStyleLbl="node1" presStyleIdx="13" presStyleCnt="14" custLinFactNeighborX="-1586" custLinFactNeighborY="-65784"/>
      <dgm:spPr>
        <a:blipFill rotWithShape="0">
          <a:blip xmlns:r="http://schemas.openxmlformats.org/officeDocument/2006/relationships" r:embed="rId14"/>
          <a:stretch>
            <a:fillRect/>
          </a:stretch>
        </a:blipFill>
      </dgm:spPr>
    </dgm:pt>
    <dgm:pt modelId="{59AEDEE5-E639-4074-A0A4-1FB55A359FB5}" type="pres">
      <dgm:prSet presAssocID="{A442F0A4-3D89-4D19-BED2-D09446653B01}" presName="textRect" presStyleLbl="revTx" presStyleIdx="13" presStyleCnt="14" custLinFactY="-21870" custLinFactNeighborY="-100000">
        <dgm:presLayoutVars>
          <dgm:bulletEnabled val="1"/>
        </dgm:presLayoutVars>
      </dgm:prSet>
      <dgm:spPr/>
    </dgm:pt>
  </dgm:ptLst>
  <dgm:cxnLst>
    <dgm:cxn modelId="{094BE504-6833-4F0C-B5EF-BF8085D928A8}" srcId="{72F48D7B-F826-41F4-AC57-71E318BDAA79}" destId="{34DC3374-580E-401D-83CD-75EA3784E0D6}" srcOrd="7" destOrd="0" parTransId="{813CF241-4AC6-4AF5-A87C-791955DD7EAF}" sibTransId="{8D700DFB-E4E7-48A9-8AC2-FE4EA41E97B3}"/>
    <dgm:cxn modelId="{9EF9A106-ECD9-4FF0-9E1D-C8A3D6846CF3}" srcId="{72F48D7B-F826-41F4-AC57-71E318BDAA79}" destId="{D6012037-F482-4D2E-887D-D86A1D7057D3}" srcOrd="10" destOrd="0" parTransId="{EFE6BB4A-E2CD-4901-A5BB-9F90721FA884}" sibTransId="{2FCCF92B-C526-4ED1-97BE-C0377E728E38}"/>
    <dgm:cxn modelId="{C80C5109-0028-4C21-AEE2-22B3220C3446}" type="presOf" srcId="{821CE918-16BA-485D-B6F1-FA055D9FAC99}" destId="{C59E8419-56A3-4F6B-8442-AB2532F7D5DE}" srcOrd="0" destOrd="0" presId="urn:microsoft.com/office/officeart/2005/8/layout/pList1#1"/>
    <dgm:cxn modelId="{742B4211-2816-476D-85E1-85024EDFCA4B}" srcId="{72F48D7B-F826-41F4-AC57-71E318BDAA79}" destId="{B4B5F9B6-F5EE-4E1F-B039-75CE04C80A47}" srcOrd="8" destOrd="0" parTransId="{7D00385C-19E1-4DD6-9D41-D765826981FE}" sibTransId="{480C4582-EA38-4D7A-AF3B-3B5EB6964618}"/>
    <dgm:cxn modelId="{AF36E614-4E7C-49B4-B209-D1E5240E2AA2}" type="presOf" srcId="{02FABCCB-3AEE-41F2-A4BA-5D603CF32BD9}" destId="{EB70DA1B-C536-45CA-BF88-78BD7F53016B}" srcOrd="0" destOrd="0" presId="urn:microsoft.com/office/officeart/2005/8/layout/pList1#1"/>
    <dgm:cxn modelId="{46DFDA15-EE75-4F3C-931B-DFD243499B32}" type="presOf" srcId="{77667FF1-FC77-4D30-AFD4-19DA5A0BD3A5}" destId="{CFCAC949-A63F-4B9F-8629-F0E47E39817D}" srcOrd="0" destOrd="0" presId="urn:microsoft.com/office/officeart/2005/8/layout/pList1#1"/>
    <dgm:cxn modelId="{38CEC518-029D-47C7-A4F8-A73B8EE5DCAE}" type="presOf" srcId="{D6012037-F482-4D2E-887D-D86A1D7057D3}" destId="{B9D8BC57-7A45-4A2E-9263-C0542A9DC064}" srcOrd="0" destOrd="0" presId="urn:microsoft.com/office/officeart/2005/8/layout/pList1#1"/>
    <dgm:cxn modelId="{8579911A-CD7A-421A-8009-F4C6A64FF379}" type="presOf" srcId="{81DA9E71-FBC9-4EEB-99A5-A9C50C724801}" destId="{22B30439-F9EE-41B8-879D-242E85F52DD4}" srcOrd="0" destOrd="0" presId="urn:microsoft.com/office/officeart/2005/8/layout/pList1#1"/>
    <dgm:cxn modelId="{DD8FFA29-3404-4148-B2BE-37689C395A89}" srcId="{72F48D7B-F826-41F4-AC57-71E318BDAA79}" destId="{001A1B57-10FD-4A5F-994D-7357857C9258}" srcOrd="6" destOrd="0" parTransId="{BD539B65-674A-4542-B365-C8E420BFF7A4}" sibTransId="{D0613124-2D7C-45CD-9CF4-3167329491C7}"/>
    <dgm:cxn modelId="{ADDF6A3C-23D1-4A09-ABF2-484A493E5DFA}" srcId="{72F48D7B-F826-41F4-AC57-71E318BDAA79}" destId="{661B1001-9BC5-4FEB-B245-36066A35A322}" srcOrd="12" destOrd="0" parTransId="{73DB96A2-EC24-452C-9826-4BBBB78C1B69}" sibTransId="{02FABCCB-3AEE-41F2-A4BA-5D603CF32BD9}"/>
    <dgm:cxn modelId="{805F513D-CECE-43F1-89F3-B08EB055A73A}" type="presOf" srcId="{72F48D7B-F826-41F4-AC57-71E318BDAA79}" destId="{916FB7C3-D465-4AF5-8236-F3622409BE99}" srcOrd="0" destOrd="0" presId="urn:microsoft.com/office/officeart/2005/8/layout/pList1#1"/>
    <dgm:cxn modelId="{0EC77440-B560-4150-8456-D4C7D034842F}" type="presOf" srcId="{21CF19E8-D993-42C4-B05E-9D5BF7E12ED8}" destId="{B84B6241-C73A-4BEC-86BE-BDA22383F2CB}" srcOrd="0" destOrd="0" presId="urn:microsoft.com/office/officeart/2005/8/layout/pList1#1"/>
    <dgm:cxn modelId="{F1A54E60-A97E-4E84-89A4-76F50F8E6A08}" srcId="{72F48D7B-F826-41F4-AC57-71E318BDAA79}" destId="{61875A0E-BDC7-47AA-B49E-1A5A9D627F2E}" srcOrd="9" destOrd="0" parTransId="{A47C7C42-AFF6-4ECD-9C04-5B1C3131FF56}" sibTransId="{FFEC9A7D-4C39-4A2F-A8FE-C1E8CC62A839}"/>
    <dgm:cxn modelId="{A3572541-095A-46F9-BEF6-58BFED9AEE12}" type="presOf" srcId="{1C33032C-5D3C-4669-A8C7-567683D99DA8}" destId="{7EA42780-37C9-468B-8831-A73D7A4469C0}" srcOrd="0" destOrd="0" presId="urn:microsoft.com/office/officeart/2005/8/layout/pList1#1"/>
    <dgm:cxn modelId="{43FB9D43-D22A-44E5-8255-326371EE5211}" type="presOf" srcId="{453210A4-61F9-4099-A984-5B624C74F03F}" destId="{88E571B2-9B2C-4966-BF2B-B06B62B69B3D}" srcOrd="0" destOrd="0" presId="urn:microsoft.com/office/officeart/2005/8/layout/pList1#1"/>
    <dgm:cxn modelId="{39D30566-3219-4F3C-8841-466D8E9EE593}" type="presOf" srcId="{34DC3374-580E-401D-83CD-75EA3784E0D6}" destId="{DB8DCB9D-0A3E-4191-8B3F-5AB681C78C10}" srcOrd="0" destOrd="0" presId="urn:microsoft.com/office/officeart/2005/8/layout/pList1#1"/>
    <dgm:cxn modelId="{067D3449-DE03-4775-8C44-E6AE3F8B5E16}" type="presOf" srcId="{F591FC0D-0CA9-4BE1-86C3-802EF13C7DE1}" destId="{5F4E71A1-61EF-4A3A-9258-1EE0306EA90B}" srcOrd="0" destOrd="0" presId="urn:microsoft.com/office/officeart/2005/8/layout/pList1#1"/>
    <dgm:cxn modelId="{34A6FB6B-EAFA-4CE4-9E6D-630A3F85AC8B}" srcId="{72F48D7B-F826-41F4-AC57-71E318BDAA79}" destId="{21CF19E8-D993-42C4-B05E-9D5BF7E12ED8}" srcOrd="0" destOrd="0" parTransId="{B9E7A79E-B743-4280-9B46-1781BD244AD5}" sibTransId="{355A3160-BBBE-40CF-8DBE-E2D23D026578}"/>
    <dgm:cxn modelId="{BFD1B66C-E4D9-4FD7-B3F7-013B02598AC0}" type="presOf" srcId="{480C4582-EA38-4D7A-AF3B-3B5EB6964618}" destId="{8DBBC84E-64F3-4A74-A2E4-8B5C7D0888A6}" srcOrd="0" destOrd="0" presId="urn:microsoft.com/office/officeart/2005/8/layout/pList1#1"/>
    <dgm:cxn modelId="{9274C773-3981-453B-8CA7-2F497AE0D3E8}" type="presOf" srcId="{2FCCF92B-C526-4ED1-97BE-C0377E728E38}" destId="{FED98CCD-2AF0-4573-A366-BAF1852B2FD6}" srcOrd="0" destOrd="0" presId="urn:microsoft.com/office/officeart/2005/8/layout/pList1#1"/>
    <dgm:cxn modelId="{F9DA5377-9AB4-4890-B5F3-6D419D05ACAE}" type="presOf" srcId="{9FF5F5C6-E28F-44FA-A05F-6F9088F596A2}" destId="{997F0CDB-63B0-460D-95C9-62B3BB309A66}" srcOrd="0" destOrd="0" presId="urn:microsoft.com/office/officeart/2005/8/layout/pList1#1"/>
    <dgm:cxn modelId="{1A27E278-E161-437F-975E-48BEAD99D249}" type="presOf" srcId="{9081A5AE-2770-4666-AAFB-A27E3CD182A4}" destId="{43E7F873-BA0C-42A0-8ACA-68D4A3DFF698}" srcOrd="0" destOrd="0" presId="urn:microsoft.com/office/officeart/2005/8/layout/pList1#1"/>
    <dgm:cxn modelId="{A73B4679-D98E-48DA-B915-96FFDD6E8224}" type="presOf" srcId="{F09D4E93-B177-4654-ACDB-F7DA019B6C8B}" destId="{1E76401E-55C9-4E25-99D5-9759E8B5EEE5}" srcOrd="0" destOrd="0" presId="urn:microsoft.com/office/officeart/2005/8/layout/pList1#1"/>
    <dgm:cxn modelId="{F3C34E81-6860-4D29-9C37-8D99F94E9A37}" type="presOf" srcId="{355A3160-BBBE-40CF-8DBE-E2D23D026578}" destId="{F42EBA1B-507B-4B78-AC51-B1C40B2A02D7}" srcOrd="0" destOrd="0" presId="urn:microsoft.com/office/officeart/2005/8/layout/pList1#1"/>
    <dgm:cxn modelId="{C80FFF81-01AD-4D03-8B74-D323FADA35AE}" type="presOf" srcId="{A3003206-B6DA-468B-B513-AEE2224B0BC9}" destId="{3E13AEE2-AB94-45C1-B82D-75D31096B751}" srcOrd="0" destOrd="0" presId="urn:microsoft.com/office/officeart/2005/8/layout/pList1#1"/>
    <dgm:cxn modelId="{0E048499-002C-417C-A80A-B522D196A6AF}" srcId="{72F48D7B-F826-41F4-AC57-71E318BDAA79}" destId="{1C33032C-5D3C-4669-A8C7-567683D99DA8}" srcOrd="2" destOrd="0" parTransId="{61B6B5EF-056A-4F80-AD6B-1108485E61B5}" sibTransId="{62906F9D-1DE2-4FBF-AD65-FE70601AAC75}"/>
    <dgm:cxn modelId="{02E3FBA8-CB18-4D47-8B50-E05193C328F3}" type="presOf" srcId="{F12E3C4D-6EF5-4B76-AFAF-2F75CC4A6E92}" destId="{7869020C-4D0D-420A-A12F-0A60B9E8C8B9}" srcOrd="0" destOrd="0" presId="urn:microsoft.com/office/officeart/2005/8/layout/pList1#1"/>
    <dgm:cxn modelId="{CCD684A9-D6D7-4AC8-8CCD-E0708D277FFD}" type="presOf" srcId="{FFEC9A7D-4C39-4A2F-A8FE-C1E8CC62A839}" destId="{ABF6429D-1CBD-4D17-8291-4A43DAFDDC60}" srcOrd="0" destOrd="0" presId="urn:microsoft.com/office/officeart/2005/8/layout/pList1#1"/>
    <dgm:cxn modelId="{D97EEBAF-1725-43B6-8571-1CF89B9CECC4}" type="presOf" srcId="{A442F0A4-3D89-4D19-BED2-D09446653B01}" destId="{59AEDEE5-E639-4074-A0A4-1FB55A359FB5}" srcOrd="0" destOrd="0" presId="urn:microsoft.com/office/officeart/2005/8/layout/pList1#1"/>
    <dgm:cxn modelId="{4E8D73B5-A7D2-41FF-AE2C-FD4C8B09CC74}" type="presOf" srcId="{B4B5F9B6-F5EE-4E1F-B039-75CE04C80A47}" destId="{01776A3D-F8E8-422B-BC19-581E56E9640E}" srcOrd="0" destOrd="0" presId="urn:microsoft.com/office/officeart/2005/8/layout/pList1#1"/>
    <dgm:cxn modelId="{897D2FB7-E215-459D-A46A-B03F8A437B15}" type="presOf" srcId="{001A1B57-10FD-4A5F-994D-7357857C9258}" destId="{18799860-E5D1-4C15-994C-7EDE0363559D}" srcOrd="0" destOrd="0" presId="urn:microsoft.com/office/officeart/2005/8/layout/pList1#1"/>
    <dgm:cxn modelId="{92298AC7-9559-41E2-AFC5-362DCE8AB44F}" type="presOf" srcId="{D0613124-2D7C-45CD-9CF4-3167329491C7}" destId="{19A445C7-9F16-435E-9C23-6F25A97C9DFA}" srcOrd="0" destOrd="0" presId="urn:microsoft.com/office/officeart/2005/8/layout/pList1#1"/>
    <dgm:cxn modelId="{76AB2DCB-CC09-4BD7-9534-8E11DE77A2FC}" type="presOf" srcId="{61875A0E-BDC7-47AA-B49E-1A5A9D627F2E}" destId="{6DDB5FE6-4353-4D9E-B547-9395AF7590AA}" srcOrd="0" destOrd="0" presId="urn:microsoft.com/office/officeart/2005/8/layout/pList1#1"/>
    <dgm:cxn modelId="{2F003ECD-FE84-4FD7-90C4-DD7512B8A95A}" srcId="{72F48D7B-F826-41F4-AC57-71E318BDAA79}" destId="{A442F0A4-3D89-4D19-BED2-D09446653B01}" srcOrd="13" destOrd="0" parTransId="{B4A0B4EE-CC1B-4C56-A6A3-1D7F980E9747}" sibTransId="{DBD281F9-DE33-445B-8E0D-69023ECCF112}"/>
    <dgm:cxn modelId="{37B15FCF-2B51-4EF1-8BC1-33248FB368A8}" srcId="{72F48D7B-F826-41F4-AC57-71E318BDAA79}" destId="{77667FF1-FC77-4D30-AFD4-19DA5A0BD3A5}" srcOrd="5" destOrd="0" parTransId="{5FFF6998-25E8-4021-B7DC-DB302920A030}" sibTransId="{9081A5AE-2770-4666-AAFB-A27E3CD182A4}"/>
    <dgm:cxn modelId="{130305D0-8745-4771-8454-625694C024C4}" type="presOf" srcId="{661B1001-9BC5-4FEB-B245-36066A35A322}" destId="{F85D81C3-DDA8-40A4-8722-FDA8067E68BA}" srcOrd="0" destOrd="0" presId="urn:microsoft.com/office/officeart/2005/8/layout/pList1#1"/>
    <dgm:cxn modelId="{D32C47D0-1C76-400C-8AF5-25D708367311}" type="presOf" srcId="{8D700DFB-E4E7-48A9-8AC2-FE4EA41E97B3}" destId="{25D914AD-4D9C-4AFB-BCAA-F0E651C12FD8}" srcOrd="0" destOrd="0" presId="urn:microsoft.com/office/officeart/2005/8/layout/pList1#1"/>
    <dgm:cxn modelId="{A14B85E0-FA39-411A-9E3B-23689819983B}" type="presOf" srcId="{62906F9D-1DE2-4FBF-AD65-FE70601AAC75}" destId="{AF4058A0-99CC-4573-B7BE-B8F328E34604}" srcOrd="0" destOrd="0" presId="urn:microsoft.com/office/officeart/2005/8/layout/pList1#1"/>
    <dgm:cxn modelId="{E36746E9-B0E9-48EC-9D16-F61A6D5135D2}" srcId="{72F48D7B-F826-41F4-AC57-71E318BDAA79}" destId="{F12E3C4D-6EF5-4B76-AFAF-2F75CC4A6E92}" srcOrd="1" destOrd="0" parTransId="{810DF545-D037-44CD-BCDF-574099E468B1}" sibTransId="{81DA9E71-FBC9-4EEB-99A5-A9C50C724801}"/>
    <dgm:cxn modelId="{5B60DCE9-D5BD-49C3-9A50-B8F1FC76BD41}" srcId="{72F48D7B-F826-41F4-AC57-71E318BDAA79}" destId="{821CE918-16BA-485D-B6F1-FA055D9FAC99}" srcOrd="3" destOrd="0" parTransId="{7801CC6D-9C50-4A89-9BE3-E86ACB08D59B}" sibTransId="{453210A4-61F9-4099-A984-5B624C74F03F}"/>
    <dgm:cxn modelId="{BAF03DF1-4409-4331-829B-AABC8C0BD071}" srcId="{72F48D7B-F826-41F4-AC57-71E318BDAA79}" destId="{F09D4E93-B177-4654-ACDB-F7DA019B6C8B}" srcOrd="4" destOrd="0" parTransId="{A60715F5-2924-48FE-B49D-C068D8236BEC}" sibTransId="{9FF5F5C6-E28F-44FA-A05F-6F9088F596A2}"/>
    <dgm:cxn modelId="{08009DFD-BC20-4EF5-A153-E26F02D051A9}" srcId="{72F48D7B-F826-41F4-AC57-71E318BDAA79}" destId="{A3003206-B6DA-468B-B513-AEE2224B0BC9}" srcOrd="11" destOrd="0" parTransId="{261B7C78-16FC-490C-AEE7-4FB2D804AC44}" sibTransId="{F591FC0D-0CA9-4BE1-86C3-802EF13C7DE1}"/>
    <dgm:cxn modelId="{908581BC-32D2-4E97-A9BB-D3F43307A297}" type="presParOf" srcId="{916FB7C3-D465-4AF5-8236-F3622409BE99}" destId="{060FA420-F323-4DF3-8FB9-4B4184A01029}" srcOrd="0" destOrd="0" presId="urn:microsoft.com/office/officeart/2005/8/layout/pList1#1"/>
    <dgm:cxn modelId="{E23046C7-718A-4ABE-BA2E-156F9CD55FC2}" type="presParOf" srcId="{060FA420-F323-4DF3-8FB9-4B4184A01029}" destId="{B612A5E0-8989-4A99-8085-2C08249DD6D4}" srcOrd="0" destOrd="0" presId="urn:microsoft.com/office/officeart/2005/8/layout/pList1#1"/>
    <dgm:cxn modelId="{24283E00-D00F-40E3-8691-5ECC29582766}" type="presParOf" srcId="{060FA420-F323-4DF3-8FB9-4B4184A01029}" destId="{B84B6241-C73A-4BEC-86BE-BDA22383F2CB}" srcOrd="1" destOrd="0" presId="urn:microsoft.com/office/officeart/2005/8/layout/pList1#1"/>
    <dgm:cxn modelId="{A85DD5A3-763B-47C8-990E-468FEB990EB1}" type="presParOf" srcId="{916FB7C3-D465-4AF5-8236-F3622409BE99}" destId="{F42EBA1B-507B-4B78-AC51-B1C40B2A02D7}" srcOrd="1" destOrd="0" presId="urn:microsoft.com/office/officeart/2005/8/layout/pList1#1"/>
    <dgm:cxn modelId="{6BCA58EF-36F8-40D0-8D21-D4227DDF1813}" type="presParOf" srcId="{916FB7C3-D465-4AF5-8236-F3622409BE99}" destId="{CC1EC778-486E-4824-93EB-9FD6DA295ADE}" srcOrd="2" destOrd="0" presId="urn:microsoft.com/office/officeart/2005/8/layout/pList1#1"/>
    <dgm:cxn modelId="{7FA043A0-B251-4B50-B084-ECF9D2CA9BEA}" type="presParOf" srcId="{CC1EC778-486E-4824-93EB-9FD6DA295ADE}" destId="{FEB2DA0B-1CA6-4A50-A294-4C00F82CB185}" srcOrd="0" destOrd="0" presId="urn:microsoft.com/office/officeart/2005/8/layout/pList1#1"/>
    <dgm:cxn modelId="{21267432-DB75-4F2B-B322-4261A2D1B09E}" type="presParOf" srcId="{CC1EC778-486E-4824-93EB-9FD6DA295ADE}" destId="{7869020C-4D0D-420A-A12F-0A60B9E8C8B9}" srcOrd="1" destOrd="0" presId="urn:microsoft.com/office/officeart/2005/8/layout/pList1#1"/>
    <dgm:cxn modelId="{0653B877-5718-4C96-998D-90F1977908DA}" type="presParOf" srcId="{916FB7C3-D465-4AF5-8236-F3622409BE99}" destId="{22B30439-F9EE-41B8-879D-242E85F52DD4}" srcOrd="3" destOrd="0" presId="urn:microsoft.com/office/officeart/2005/8/layout/pList1#1"/>
    <dgm:cxn modelId="{12C5AB91-706F-4028-8A99-BCBE0E1AADCC}" type="presParOf" srcId="{916FB7C3-D465-4AF5-8236-F3622409BE99}" destId="{AC0AC97A-0AF7-4C45-A240-FF30B0E5DD00}" srcOrd="4" destOrd="0" presId="urn:microsoft.com/office/officeart/2005/8/layout/pList1#1"/>
    <dgm:cxn modelId="{760E57E1-68C8-4609-BE32-0F9B13E870FC}" type="presParOf" srcId="{AC0AC97A-0AF7-4C45-A240-FF30B0E5DD00}" destId="{1E12F6B1-869F-43BE-ADE7-F470DAA873CB}" srcOrd="0" destOrd="0" presId="urn:microsoft.com/office/officeart/2005/8/layout/pList1#1"/>
    <dgm:cxn modelId="{B3636868-7C51-4E1E-80ED-F293EC301D6C}" type="presParOf" srcId="{AC0AC97A-0AF7-4C45-A240-FF30B0E5DD00}" destId="{7EA42780-37C9-468B-8831-A73D7A4469C0}" srcOrd="1" destOrd="0" presId="urn:microsoft.com/office/officeart/2005/8/layout/pList1#1"/>
    <dgm:cxn modelId="{F84EFAEB-8E89-45C1-AC5D-2E63490B2A3A}" type="presParOf" srcId="{916FB7C3-D465-4AF5-8236-F3622409BE99}" destId="{AF4058A0-99CC-4573-B7BE-B8F328E34604}" srcOrd="5" destOrd="0" presId="urn:microsoft.com/office/officeart/2005/8/layout/pList1#1"/>
    <dgm:cxn modelId="{9CD6819F-C6B8-4C2E-B76F-DE955319D8F4}" type="presParOf" srcId="{916FB7C3-D465-4AF5-8236-F3622409BE99}" destId="{002E73F2-9493-446B-BF78-184C6C38972E}" srcOrd="6" destOrd="0" presId="urn:microsoft.com/office/officeart/2005/8/layout/pList1#1"/>
    <dgm:cxn modelId="{10D2AAA4-8DDC-421B-9826-92F21AA3C3C3}" type="presParOf" srcId="{002E73F2-9493-446B-BF78-184C6C38972E}" destId="{E56866ED-FBBD-42C8-B3A0-0EEAB7C2C177}" srcOrd="0" destOrd="0" presId="urn:microsoft.com/office/officeart/2005/8/layout/pList1#1"/>
    <dgm:cxn modelId="{5791B172-620B-4627-BA7F-AD763844018C}" type="presParOf" srcId="{002E73F2-9493-446B-BF78-184C6C38972E}" destId="{C59E8419-56A3-4F6B-8442-AB2532F7D5DE}" srcOrd="1" destOrd="0" presId="urn:microsoft.com/office/officeart/2005/8/layout/pList1#1"/>
    <dgm:cxn modelId="{9D6450B9-8A41-4E42-AEC3-2E4B14D6AB30}" type="presParOf" srcId="{916FB7C3-D465-4AF5-8236-F3622409BE99}" destId="{88E571B2-9B2C-4966-BF2B-B06B62B69B3D}" srcOrd="7" destOrd="0" presId="urn:microsoft.com/office/officeart/2005/8/layout/pList1#1"/>
    <dgm:cxn modelId="{D45CABB0-E04E-4CB5-9EC1-6E8EEE8E5E11}" type="presParOf" srcId="{916FB7C3-D465-4AF5-8236-F3622409BE99}" destId="{072D4CE7-6393-4017-8038-03055A0F6E5C}" srcOrd="8" destOrd="0" presId="urn:microsoft.com/office/officeart/2005/8/layout/pList1#1"/>
    <dgm:cxn modelId="{2D5DE257-7A92-45CC-8EE0-A95E0A549A4B}" type="presParOf" srcId="{072D4CE7-6393-4017-8038-03055A0F6E5C}" destId="{554B3229-D0B1-4737-B2C5-0F1208C41629}" srcOrd="0" destOrd="0" presId="urn:microsoft.com/office/officeart/2005/8/layout/pList1#1"/>
    <dgm:cxn modelId="{45ACA189-8F86-49E9-B1C8-D0FA661FD8DB}" type="presParOf" srcId="{072D4CE7-6393-4017-8038-03055A0F6E5C}" destId="{1E76401E-55C9-4E25-99D5-9759E8B5EEE5}" srcOrd="1" destOrd="0" presId="urn:microsoft.com/office/officeart/2005/8/layout/pList1#1"/>
    <dgm:cxn modelId="{2FE1607E-9553-4907-8BA3-01ED051D6700}" type="presParOf" srcId="{916FB7C3-D465-4AF5-8236-F3622409BE99}" destId="{997F0CDB-63B0-460D-95C9-62B3BB309A66}" srcOrd="9" destOrd="0" presId="urn:microsoft.com/office/officeart/2005/8/layout/pList1#1"/>
    <dgm:cxn modelId="{3364D965-BB33-4D48-8863-1E80EE3485F1}" type="presParOf" srcId="{916FB7C3-D465-4AF5-8236-F3622409BE99}" destId="{A804192F-AB79-414C-ADEB-AE6707473C49}" srcOrd="10" destOrd="0" presId="urn:microsoft.com/office/officeart/2005/8/layout/pList1#1"/>
    <dgm:cxn modelId="{9F693A2B-773F-44D3-8AC3-790AA4EC0D50}" type="presParOf" srcId="{A804192F-AB79-414C-ADEB-AE6707473C49}" destId="{F9EB5E0B-071C-4A02-A7BC-8D2768508D72}" srcOrd="0" destOrd="0" presId="urn:microsoft.com/office/officeart/2005/8/layout/pList1#1"/>
    <dgm:cxn modelId="{83812DDB-7DC2-4E43-8C1E-FA07B8CEBBAC}" type="presParOf" srcId="{A804192F-AB79-414C-ADEB-AE6707473C49}" destId="{CFCAC949-A63F-4B9F-8629-F0E47E39817D}" srcOrd="1" destOrd="0" presId="urn:microsoft.com/office/officeart/2005/8/layout/pList1#1"/>
    <dgm:cxn modelId="{122B1D31-6847-455F-9BA3-139614B15D7C}" type="presParOf" srcId="{916FB7C3-D465-4AF5-8236-F3622409BE99}" destId="{43E7F873-BA0C-42A0-8ACA-68D4A3DFF698}" srcOrd="11" destOrd="0" presId="urn:microsoft.com/office/officeart/2005/8/layout/pList1#1"/>
    <dgm:cxn modelId="{0F361F54-8B35-49DD-ABD2-85B098ABEC5E}" type="presParOf" srcId="{916FB7C3-D465-4AF5-8236-F3622409BE99}" destId="{D6507435-EB4F-45D0-A5B4-F55C7AB2F711}" srcOrd="12" destOrd="0" presId="urn:microsoft.com/office/officeart/2005/8/layout/pList1#1"/>
    <dgm:cxn modelId="{F4786C1F-2377-41B8-892A-21347D33F5A2}" type="presParOf" srcId="{D6507435-EB4F-45D0-A5B4-F55C7AB2F711}" destId="{8A2B471D-E7D5-4028-8259-8AFA0EBF12D0}" srcOrd="0" destOrd="0" presId="urn:microsoft.com/office/officeart/2005/8/layout/pList1#1"/>
    <dgm:cxn modelId="{CAF29FFB-7317-48EB-89E2-8A6E72ADA937}" type="presParOf" srcId="{D6507435-EB4F-45D0-A5B4-F55C7AB2F711}" destId="{18799860-E5D1-4C15-994C-7EDE0363559D}" srcOrd="1" destOrd="0" presId="urn:microsoft.com/office/officeart/2005/8/layout/pList1#1"/>
    <dgm:cxn modelId="{76C9F324-7EF3-4879-BB95-B2BFC290DFC9}" type="presParOf" srcId="{916FB7C3-D465-4AF5-8236-F3622409BE99}" destId="{19A445C7-9F16-435E-9C23-6F25A97C9DFA}" srcOrd="13" destOrd="0" presId="urn:microsoft.com/office/officeart/2005/8/layout/pList1#1"/>
    <dgm:cxn modelId="{346390F8-0538-44CD-B50B-9DE1FF9DD3F0}" type="presParOf" srcId="{916FB7C3-D465-4AF5-8236-F3622409BE99}" destId="{175ABF37-BA1B-44AB-9B61-3F1AD6C1DE03}" srcOrd="14" destOrd="0" presId="urn:microsoft.com/office/officeart/2005/8/layout/pList1#1"/>
    <dgm:cxn modelId="{BFA56EFF-F695-49FB-9AE9-342C91A4B5B7}" type="presParOf" srcId="{175ABF37-BA1B-44AB-9B61-3F1AD6C1DE03}" destId="{6415E1AA-551A-482E-B419-4106DA375A51}" srcOrd="0" destOrd="0" presId="urn:microsoft.com/office/officeart/2005/8/layout/pList1#1"/>
    <dgm:cxn modelId="{D7FB5265-FC5F-471F-A4B4-C8FDAA629EE2}" type="presParOf" srcId="{175ABF37-BA1B-44AB-9B61-3F1AD6C1DE03}" destId="{DB8DCB9D-0A3E-4191-8B3F-5AB681C78C10}" srcOrd="1" destOrd="0" presId="urn:microsoft.com/office/officeart/2005/8/layout/pList1#1"/>
    <dgm:cxn modelId="{B4BA46BB-7DEA-4980-A425-74E8C1042D1B}" type="presParOf" srcId="{916FB7C3-D465-4AF5-8236-F3622409BE99}" destId="{25D914AD-4D9C-4AFB-BCAA-F0E651C12FD8}" srcOrd="15" destOrd="0" presId="urn:microsoft.com/office/officeart/2005/8/layout/pList1#1"/>
    <dgm:cxn modelId="{7A1D49D5-C182-4C49-9271-95F43CEA4BAE}" type="presParOf" srcId="{916FB7C3-D465-4AF5-8236-F3622409BE99}" destId="{6EF2EB4D-E6B5-4EAC-BDBC-D3F81F0427EF}" srcOrd="16" destOrd="0" presId="urn:microsoft.com/office/officeart/2005/8/layout/pList1#1"/>
    <dgm:cxn modelId="{7F47AF53-925D-4D9B-BDB7-BE6A8702BD06}" type="presParOf" srcId="{6EF2EB4D-E6B5-4EAC-BDBC-D3F81F0427EF}" destId="{860C0696-F42F-45AF-B28D-62B0C9079FEB}" srcOrd="0" destOrd="0" presId="urn:microsoft.com/office/officeart/2005/8/layout/pList1#1"/>
    <dgm:cxn modelId="{5BE40EB0-693D-44C5-A03E-C51BBCC78BD1}" type="presParOf" srcId="{6EF2EB4D-E6B5-4EAC-BDBC-D3F81F0427EF}" destId="{01776A3D-F8E8-422B-BC19-581E56E9640E}" srcOrd="1" destOrd="0" presId="urn:microsoft.com/office/officeart/2005/8/layout/pList1#1"/>
    <dgm:cxn modelId="{BAC49B49-BB61-4732-BB72-670B72F5B421}" type="presParOf" srcId="{916FB7C3-D465-4AF5-8236-F3622409BE99}" destId="{8DBBC84E-64F3-4A74-A2E4-8B5C7D0888A6}" srcOrd="17" destOrd="0" presId="urn:microsoft.com/office/officeart/2005/8/layout/pList1#1"/>
    <dgm:cxn modelId="{025331C8-FA9B-4950-A89C-5B05F7BCB08A}" type="presParOf" srcId="{916FB7C3-D465-4AF5-8236-F3622409BE99}" destId="{3F9A92FD-F043-45CF-B9D7-2857E3EDCD3F}" srcOrd="18" destOrd="0" presId="urn:microsoft.com/office/officeart/2005/8/layout/pList1#1"/>
    <dgm:cxn modelId="{DF5F464E-16D4-4532-9B52-E6329A3F0FF2}" type="presParOf" srcId="{3F9A92FD-F043-45CF-B9D7-2857E3EDCD3F}" destId="{7165FEBC-01AB-419F-A56F-20EFDB88C3A6}" srcOrd="0" destOrd="0" presId="urn:microsoft.com/office/officeart/2005/8/layout/pList1#1"/>
    <dgm:cxn modelId="{24C17F3D-9600-4E6B-9EBB-9F8B3BDD2D58}" type="presParOf" srcId="{3F9A92FD-F043-45CF-B9D7-2857E3EDCD3F}" destId="{6DDB5FE6-4353-4D9E-B547-9395AF7590AA}" srcOrd="1" destOrd="0" presId="urn:microsoft.com/office/officeart/2005/8/layout/pList1#1"/>
    <dgm:cxn modelId="{49F26051-FCC2-46D1-95A2-E2B9170BD265}" type="presParOf" srcId="{916FB7C3-D465-4AF5-8236-F3622409BE99}" destId="{ABF6429D-1CBD-4D17-8291-4A43DAFDDC60}" srcOrd="19" destOrd="0" presId="urn:microsoft.com/office/officeart/2005/8/layout/pList1#1"/>
    <dgm:cxn modelId="{EEB82765-32AB-4072-AA4E-D90A82A40491}" type="presParOf" srcId="{916FB7C3-D465-4AF5-8236-F3622409BE99}" destId="{076DD6DB-726D-4CBE-9B87-6CFD9EB5530A}" srcOrd="20" destOrd="0" presId="urn:microsoft.com/office/officeart/2005/8/layout/pList1#1"/>
    <dgm:cxn modelId="{F1F949D8-E055-4375-B369-FCBF8B56A626}" type="presParOf" srcId="{076DD6DB-726D-4CBE-9B87-6CFD9EB5530A}" destId="{D035E729-798B-48D8-992D-1A8FC9F9201C}" srcOrd="0" destOrd="0" presId="urn:microsoft.com/office/officeart/2005/8/layout/pList1#1"/>
    <dgm:cxn modelId="{016C1BD1-65EE-493D-97D4-05060999D5F1}" type="presParOf" srcId="{076DD6DB-726D-4CBE-9B87-6CFD9EB5530A}" destId="{B9D8BC57-7A45-4A2E-9263-C0542A9DC064}" srcOrd="1" destOrd="0" presId="urn:microsoft.com/office/officeart/2005/8/layout/pList1#1"/>
    <dgm:cxn modelId="{84C22112-0EC4-4186-B794-48F54701AF8F}" type="presParOf" srcId="{916FB7C3-D465-4AF5-8236-F3622409BE99}" destId="{FED98CCD-2AF0-4573-A366-BAF1852B2FD6}" srcOrd="21" destOrd="0" presId="urn:microsoft.com/office/officeart/2005/8/layout/pList1#1"/>
    <dgm:cxn modelId="{B6E99D2B-DF64-40A9-9CDE-C692F103D54C}" type="presParOf" srcId="{916FB7C3-D465-4AF5-8236-F3622409BE99}" destId="{061A81A0-6BAA-41F5-88EC-66518D6E6AAA}" srcOrd="22" destOrd="0" presId="urn:microsoft.com/office/officeart/2005/8/layout/pList1#1"/>
    <dgm:cxn modelId="{1E5948CB-D777-44B1-B4F7-D7F8B7392A01}" type="presParOf" srcId="{061A81A0-6BAA-41F5-88EC-66518D6E6AAA}" destId="{891659BE-D0AB-462A-AD7C-CBF7268FB3FD}" srcOrd="0" destOrd="0" presId="urn:microsoft.com/office/officeart/2005/8/layout/pList1#1"/>
    <dgm:cxn modelId="{EB3B596D-9091-434F-8000-6F98B1FA4975}" type="presParOf" srcId="{061A81A0-6BAA-41F5-88EC-66518D6E6AAA}" destId="{3E13AEE2-AB94-45C1-B82D-75D31096B751}" srcOrd="1" destOrd="0" presId="urn:microsoft.com/office/officeart/2005/8/layout/pList1#1"/>
    <dgm:cxn modelId="{F4FC2F5D-4642-41AD-9CB6-C31726ABBCDE}" type="presParOf" srcId="{916FB7C3-D465-4AF5-8236-F3622409BE99}" destId="{5F4E71A1-61EF-4A3A-9258-1EE0306EA90B}" srcOrd="23" destOrd="0" presId="urn:microsoft.com/office/officeart/2005/8/layout/pList1#1"/>
    <dgm:cxn modelId="{AD2ED1C0-68B2-41DB-A1A3-59EA284CA435}" type="presParOf" srcId="{916FB7C3-D465-4AF5-8236-F3622409BE99}" destId="{6903799B-ABC7-4D68-A591-501CC9B0CCC8}" srcOrd="24" destOrd="0" presId="urn:microsoft.com/office/officeart/2005/8/layout/pList1#1"/>
    <dgm:cxn modelId="{298C0C20-070C-4777-9A3A-2FE9D768F297}" type="presParOf" srcId="{6903799B-ABC7-4D68-A591-501CC9B0CCC8}" destId="{7A84670C-0FC0-47CD-B641-A6D886A1113A}" srcOrd="0" destOrd="0" presId="urn:microsoft.com/office/officeart/2005/8/layout/pList1#1"/>
    <dgm:cxn modelId="{14080783-5AE9-41F5-8A04-5674DFF9A95B}" type="presParOf" srcId="{6903799B-ABC7-4D68-A591-501CC9B0CCC8}" destId="{F85D81C3-DDA8-40A4-8722-FDA8067E68BA}" srcOrd="1" destOrd="0" presId="urn:microsoft.com/office/officeart/2005/8/layout/pList1#1"/>
    <dgm:cxn modelId="{8DACA19E-2599-4D33-8B20-C0B619C0B7E3}" type="presParOf" srcId="{916FB7C3-D465-4AF5-8236-F3622409BE99}" destId="{EB70DA1B-C536-45CA-BF88-78BD7F53016B}" srcOrd="25" destOrd="0" presId="urn:microsoft.com/office/officeart/2005/8/layout/pList1#1"/>
    <dgm:cxn modelId="{F566DF36-25A2-4200-B8F7-0DB0172FA667}" type="presParOf" srcId="{916FB7C3-D465-4AF5-8236-F3622409BE99}" destId="{CCB1CFFC-D49F-4669-B93B-3F0FB61DFE28}" srcOrd="26" destOrd="0" presId="urn:microsoft.com/office/officeart/2005/8/layout/pList1#1"/>
    <dgm:cxn modelId="{8C94B495-467A-444E-9A0D-525E49C58142}" type="presParOf" srcId="{CCB1CFFC-D49F-4669-B93B-3F0FB61DFE28}" destId="{41BE0A05-59FD-4986-980F-12AC4F6146FB}" srcOrd="0" destOrd="0" presId="urn:microsoft.com/office/officeart/2005/8/layout/pList1#1"/>
    <dgm:cxn modelId="{3E119975-C440-43A7-9B7A-3E892E97EA42}" type="presParOf" srcId="{CCB1CFFC-D49F-4669-B93B-3F0FB61DFE28}" destId="{59AEDEE5-E639-4074-A0A4-1FB55A359FB5}"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1B9A6-F509-49D5-A9DF-DE843911186F}">
      <dsp:nvSpPr>
        <dsp:cNvPr id="0" name=""/>
        <dsp:cNvSpPr/>
      </dsp:nvSpPr>
      <dsp:spPr>
        <a:xfrm>
          <a:off x="0" y="233362"/>
          <a:ext cx="1809749" cy="108585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Engagement au plus haut </a:t>
          </a:r>
          <a:r>
            <a:rPr lang="en-US" sz="1900" kern="1200" dirty="0" err="1"/>
            <a:t>niveau</a:t>
          </a:r>
          <a:r>
            <a:rPr lang="en-US" sz="1900" kern="1200" dirty="0"/>
            <a:t> </a:t>
          </a:r>
          <a:r>
            <a:rPr lang="en-US" sz="1900" kern="1200" dirty="0" err="1"/>
            <a:t>politique</a:t>
          </a:r>
          <a:r>
            <a:rPr lang="en-US" sz="1900" kern="1200" dirty="0"/>
            <a:t> </a:t>
          </a:r>
        </a:p>
      </dsp:txBody>
      <dsp:txXfrm>
        <a:off x="0" y="233362"/>
        <a:ext cx="1809749" cy="1085850"/>
      </dsp:txXfrm>
    </dsp:sp>
    <dsp:sp modelId="{DB5418CC-4FB2-4C1D-81C5-F380BAAA6D04}">
      <dsp:nvSpPr>
        <dsp:cNvPr id="0" name=""/>
        <dsp:cNvSpPr/>
      </dsp:nvSpPr>
      <dsp:spPr>
        <a:xfrm>
          <a:off x="1990725" y="233362"/>
          <a:ext cx="1809749" cy="108585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Réformes</a:t>
          </a:r>
          <a:r>
            <a:rPr lang="en-US" sz="1900" kern="1200" dirty="0"/>
            <a:t> </a:t>
          </a:r>
          <a:r>
            <a:rPr lang="en-US" sz="1900" kern="1200" dirty="0" err="1"/>
            <a:t>législatives</a:t>
          </a:r>
          <a:endParaRPr lang="en-US" sz="1900" kern="1200" dirty="0"/>
        </a:p>
      </dsp:txBody>
      <dsp:txXfrm>
        <a:off x="1990725" y="233362"/>
        <a:ext cx="1809749" cy="1085850"/>
      </dsp:txXfrm>
    </dsp:sp>
    <dsp:sp modelId="{DADA9AAB-27C1-4633-BC42-9E2285A55B28}">
      <dsp:nvSpPr>
        <dsp:cNvPr id="0" name=""/>
        <dsp:cNvSpPr/>
      </dsp:nvSpPr>
      <dsp:spPr>
        <a:xfrm>
          <a:off x="3981450" y="233362"/>
          <a:ext cx="1809749" cy="108585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Réformes</a:t>
          </a:r>
          <a:r>
            <a:rPr lang="en-US" sz="1900" kern="1200" dirty="0"/>
            <a:t> </a:t>
          </a:r>
          <a:r>
            <a:rPr lang="en-US" sz="1900" kern="1200" dirty="0" err="1"/>
            <a:t>Administratives</a:t>
          </a:r>
          <a:endParaRPr lang="en-US" sz="1900" kern="1200" dirty="0"/>
        </a:p>
      </dsp:txBody>
      <dsp:txXfrm>
        <a:off x="3981450" y="233362"/>
        <a:ext cx="1809749" cy="1085850"/>
      </dsp:txXfrm>
    </dsp:sp>
    <dsp:sp modelId="{B52132A5-3A90-48FE-92B4-28D0B8E61734}">
      <dsp:nvSpPr>
        <dsp:cNvPr id="0" name=""/>
        <dsp:cNvSpPr/>
      </dsp:nvSpPr>
      <dsp:spPr>
        <a:xfrm>
          <a:off x="0" y="1500187"/>
          <a:ext cx="1809749" cy="108585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Infrastructure </a:t>
          </a:r>
          <a:r>
            <a:rPr lang="en-US" sz="1900" kern="1200" dirty="0" err="1"/>
            <a:t>avancé</a:t>
          </a:r>
          <a:endParaRPr lang="en-US" sz="1900" kern="1200" dirty="0"/>
        </a:p>
      </dsp:txBody>
      <dsp:txXfrm>
        <a:off x="0" y="1500187"/>
        <a:ext cx="1809749" cy="1085850"/>
      </dsp:txXfrm>
    </dsp:sp>
    <dsp:sp modelId="{34044E9A-BF50-49A9-819A-11C4F7FB1204}">
      <dsp:nvSpPr>
        <dsp:cNvPr id="0" name=""/>
        <dsp:cNvSpPr/>
      </dsp:nvSpPr>
      <dsp:spPr>
        <a:xfrm>
          <a:off x="1990725" y="1500187"/>
          <a:ext cx="1809749" cy="108585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Investment </a:t>
          </a:r>
          <a:r>
            <a:rPr lang="en-US" sz="1900" kern="1200" dirty="0" err="1"/>
            <a:t>Réformes</a:t>
          </a:r>
          <a:endParaRPr lang="en-US" sz="1900" kern="1200" dirty="0"/>
        </a:p>
      </dsp:txBody>
      <dsp:txXfrm>
        <a:off x="1990725" y="1500187"/>
        <a:ext cx="1809749" cy="1085850"/>
      </dsp:txXfrm>
    </dsp:sp>
    <dsp:sp modelId="{37F00051-7DAF-4AFD-9A3C-F3B8CFD600B0}">
      <dsp:nvSpPr>
        <dsp:cNvPr id="0" name=""/>
        <dsp:cNvSpPr/>
      </dsp:nvSpPr>
      <dsp:spPr>
        <a:xfrm>
          <a:off x="3981450" y="1500187"/>
          <a:ext cx="1809749" cy="108585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Doing Business </a:t>
          </a:r>
          <a:r>
            <a:rPr lang="en-US" sz="1900" kern="1200" dirty="0" err="1"/>
            <a:t>Réformes</a:t>
          </a:r>
          <a:endParaRPr lang="en-US" sz="1900" kern="1200" dirty="0"/>
        </a:p>
      </dsp:txBody>
      <dsp:txXfrm>
        <a:off x="3981450" y="1500187"/>
        <a:ext cx="1809749" cy="1085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2A5E0-8989-4A99-8085-2C08249DD6D4}">
      <dsp:nvSpPr>
        <dsp:cNvPr id="0" name=""/>
        <dsp:cNvSpPr/>
      </dsp:nvSpPr>
      <dsp:spPr>
        <a:xfrm>
          <a:off x="0" y="380845"/>
          <a:ext cx="1030945" cy="710321"/>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B6241-C73A-4BEC-86BE-BDA22383F2CB}">
      <dsp:nvSpPr>
        <dsp:cNvPr id="0" name=""/>
        <dsp:cNvSpPr/>
      </dsp:nvSpPr>
      <dsp:spPr>
        <a:xfrm>
          <a:off x="2118" y="1101623"/>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Agribusiness</a:t>
          </a:r>
          <a:endParaRPr lang="en-US" sz="1000" kern="1200" dirty="0"/>
        </a:p>
      </dsp:txBody>
      <dsp:txXfrm>
        <a:off x="2118" y="1101623"/>
        <a:ext cx="1030945" cy="382480"/>
      </dsp:txXfrm>
    </dsp:sp>
    <dsp:sp modelId="{FEB2DA0B-1CA6-4A50-A294-4C00F82CB185}">
      <dsp:nvSpPr>
        <dsp:cNvPr id="0" name=""/>
        <dsp:cNvSpPr/>
      </dsp:nvSpPr>
      <dsp:spPr>
        <a:xfrm>
          <a:off x="1069808" y="380845"/>
          <a:ext cx="1030945" cy="710321"/>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9020C-4D0D-420A-A12F-0A60B9E8C8B9}">
      <dsp:nvSpPr>
        <dsp:cNvPr id="0" name=""/>
        <dsp:cNvSpPr/>
      </dsp:nvSpPr>
      <dsp:spPr>
        <a:xfrm>
          <a:off x="1136201" y="1101623"/>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Engineering and Electronics</a:t>
          </a:r>
          <a:endParaRPr lang="en-US" sz="1000" kern="1200" dirty="0"/>
        </a:p>
      </dsp:txBody>
      <dsp:txXfrm>
        <a:off x="1136201" y="1101623"/>
        <a:ext cx="1030945" cy="382480"/>
      </dsp:txXfrm>
    </dsp:sp>
    <dsp:sp modelId="{1E12F6B1-869F-43BE-ADE7-F470DAA873CB}">
      <dsp:nvSpPr>
        <dsp:cNvPr id="0" name=""/>
        <dsp:cNvSpPr/>
      </dsp:nvSpPr>
      <dsp:spPr>
        <a:xfrm>
          <a:off x="2203892" y="380845"/>
          <a:ext cx="1030945" cy="710321"/>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42780-37C9-468B-8831-A73D7A4469C0}">
      <dsp:nvSpPr>
        <dsp:cNvPr id="0" name=""/>
        <dsp:cNvSpPr/>
      </dsp:nvSpPr>
      <dsp:spPr>
        <a:xfrm>
          <a:off x="2270285" y="1101623"/>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Health care </a:t>
          </a:r>
          <a:endParaRPr lang="en-US" sz="1000" kern="1200" dirty="0"/>
        </a:p>
      </dsp:txBody>
      <dsp:txXfrm>
        <a:off x="2270285" y="1101623"/>
        <a:ext cx="1030945" cy="382480"/>
      </dsp:txXfrm>
    </dsp:sp>
    <dsp:sp modelId="{E56866ED-FBBD-42C8-B3A0-0EEAB7C2C177}">
      <dsp:nvSpPr>
        <dsp:cNvPr id="0" name=""/>
        <dsp:cNvSpPr/>
      </dsp:nvSpPr>
      <dsp:spPr>
        <a:xfrm>
          <a:off x="3337976" y="380845"/>
          <a:ext cx="1030945" cy="710321"/>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E8419-56A3-4F6B-8442-AB2532F7D5DE}">
      <dsp:nvSpPr>
        <dsp:cNvPr id="0" name=""/>
        <dsp:cNvSpPr/>
      </dsp:nvSpPr>
      <dsp:spPr>
        <a:xfrm>
          <a:off x="3404368" y="1101623"/>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Logistics </a:t>
          </a:r>
          <a:endParaRPr lang="en-US" sz="1000" kern="1200" dirty="0"/>
        </a:p>
      </dsp:txBody>
      <dsp:txXfrm>
        <a:off x="3404368" y="1101623"/>
        <a:ext cx="1030945" cy="382480"/>
      </dsp:txXfrm>
    </dsp:sp>
    <dsp:sp modelId="{554B3229-D0B1-4737-B2C5-0F1208C41629}">
      <dsp:nvSpPr>
        <dsp:cNvPr id="0" name=""/>
        <dsp:cNvSpPr/>
      </dsp:nvSpPr>
      <dsp:spPr>
        <a:xfrm>
          <a:off x="4472059" y="380845"/>
          <a:ext cx="1030945" cy="710321"/>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6401E-55C9-4E25-99D5-9759E8B5EEE5}">
      <dsp:nvSpPr>
        <dsp:cNvPr id="0" name=""/>
        <dsp:cNvSpPr/>
      </dsp:nvSpPr>
      <dsp:spPr>
        <a:xfrm>
          <a:off x="4538452" y="1101623"/>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Mining </a:t>
          </a:r>
          <a:endParaRPr lang="en-US" sz="1000" kern="1200" dirty="0"/>
        </a:p>
      </dsp:txBody>
      <dsp:txXfrm>
        <a:off x="4538452" y="1101623"/>
        <a:ext cx="1030945" cy="382480"/>
      </dsp:txXfrm>
    </dsp:sp>
    <dsp:sp modelId="{F9EB5E0B-071C-4A02-A7BC-8D2768508D72}">
      <dsp:nvSpPr>
        <dsp:cNvPr id="0" name=""/>
        <dsp:cNvSpPr/>
      </dsp:nvSpPr>
      <dsp:spPr>
        <a:xfrm>
          <a:off x="5648793" y="424118"/>
          <a:ext cx="1030945" cy="710321"/>
        </a:xfrm>
        <a:prstGeom prst="round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AC949-A63F-4B9F-8629-F0E47E39817D}">
      <dsp:nvSpPr>
        <dsp:cNvPr id="0" name=""/>
        <dsp:cNvSpPr/>
      </dsp:nvSpPr>
      <dsp:spPr>
        <a:xfrm>
          <a:off x="5672536" y="1111739"/>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ICT</a:t>
          </a:r>
          <a:endParaRPr lang="en-US" sz="1000" kern="1200" dirty="0"/>
        </a:p>
      </dsp:txBody>
      <dsp:txXfrm>
        <a:off x="5672536" y="1111739"/>
        <a:ext cx="1030945" cy="382480"/>
      </dsp:txXfrm>
    </dsp:sp>
    <dsp:sp modelId="{8A2B471D-E7D5-4028-8259-8AFA0EBF12D0}">
      <dsp:nvSpPr>
        <dsp:cNvPr id="0" name=""/>
        <dsp:cNvSpPr/>
      </dsp:nvSpPr>
      <dsp:spPr>
        <a:xfrm>
          <a:off x="181606" y="1409277"/>
          <a:ext cx="1030945" cy="710321"/>
        </a:xfrm>
        <a:prstGeom prst="roundRect">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99860-E5D1-4C15-994C-7EDE0363559D}">
      <dsp:nvSpPr>
        <dsp:cNvPr id="0" name=""/>
        <dsp:cNvSpPr/>
      </dsp:nvSpPr>
      <dsp:spPr>
        <a:xfrm>
          <a:off x="124358" y="2093084"/>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Petrochemicals </a:t>
          </a:r>
          <a:endParaRPr lang="en-US" sz="1000" kern="1200" dirty="0"/>
        </a:p>
      </dsp:txBody>
      <dsp:txXfrm>
        <a:off x="124358" y="2093084"/>
        <a:ext cx="1030945" cy="382480"/>
      </dsp:txXfrm>
    </dsp:sp>
    <dsp:sp modelId="{6415E1AA-551A-482E-B419-4106DA375A51}">
      <dsp:nvSpPr>
        <dsp:cNvPr id="0" name=""/>
        <dsp:cNvSpPr/>
      </dsp:nvSpPr>
      <dsp:spPr>
        <a:xfrm>
          <a:off x="1436352" y="1409277"/>
          <a:ext cx="1030945" cy="710321"/>
        </a:xfrm>
        <a:prstGeom prst="roundRect">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DCB9D-0A3E-4191-8B3F-5AB681C78C10}">
      <dsp:nvSpPr>
        <dsp:cNvPr id="0" name=""/>
        <dsp:cNvSpPr/>
      </dsp:nvSpPr>
      <dsp:spPr>
        <a:xfrm>
          <a:off x="1396341" y="2093084"/>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Pharmaceuticals </a:t>
          </a:r>
          <a:endParaRPr lang="en-US" sz="1000" kern="1200" dirty="0"/>
        </a:p>
      </dsp:txBody>
      <dsp:txXfrm>
        <a:off x="1396341" y="2093084"/>
        <a:ext cx="1030945" cy="382480"/>
      </dsp:txXfrm>
    </dsp:sp>
    <dsp:sp modelId="{860C0696-F42F-45AF-B28D-62B0C9079FEB}">
      <dsp:nvSpPr>
        <dsp:cNvPr id="0" name=""/>
        <dsp:cNvSpPr/>
      </dsp:nvSpPr>
      <dsp:spPr>
        <a:xfrm>
          <a:off x="2894575" y="1409277"/>
          <a:ext cx="1030945" cy="710321"/>
        </a:xfrm>
        <a:prstGeom prst="roundRect">
          <a:avLst/>
        </a:prstGeom>
        <a:blipFill rotWithShape="0">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76A3D-F8E8-422B-BC19-581E56E9640E}">
      <dsp:nvSpPr>
        <dsp:cNvPr id="0" name=""/>
        <dsp:cNvSpPr/>
      </dsp:nvSpPr>
      <dsp:spPr>
        <a:xfrm>
          <a:off x="2392525" y="2109439"/>
          <a:ext cx="1920548"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Real estate and construction </a:t>
          </a:r>
          <a:endParaRPr lang="en-US" sz="1000" kern="1200" dirty="0"/>
        </a:p>
      </dsp:txBody>
      <dsp:txXfrm>
        <a:off x="2392525" y="2109439"/>
        <a:ext cx="1920548" cy="382480"/>
      </dsp:txXfrm>
    </dsp:sp>
    <dsp:sp modelId="{7165FEBC-01AB-419F-A56F-20EFDB88C3A6}">
      <dsp:nvSpPr>
        <dsp:cNvPr id="0" name=""/>
        <dsp:cNvSpPr/>
      </dsp:nvSpPr>
      <dsp:spPr>
        <a:xfrm>
          <a:off x="4465707" y="1414619"/>
          <a:ext cx="1030945" cy="710321"/>
        </a:xfrm>
        <a:prstGeom prst="roundRect">
          <a:avLst/>
        </a:prstGeom>
        <a:blipFill rotWithShape="0">
          <a:blip xmlns:r="http://schemas.openxmlformats.org/officeDocument/2006/relationships" r:embed="rId10"/>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B5FE6-4353-4D9E-B547-9395AF7590AA}">
      <dsp:nvSpPr>
        <dsp:cNvPr id="0" name=""/>
        <dsp:cNvSpPr/>
      </dsp:nvSpPr>
      <dsp:spPr>
        <a:xfrm>
          <a:off x="4416212" y="2133971"/>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Retail </a:t>
          </a:r>
          <a:endParaRPr lang="en-US" sz="1000" kern="1200" dirty="0"/>
        </a:p>
      </dsp:txBody>
      <dsp:txXfrm>
        <a:off x="4416212" y="2133971"/>
        <a:ext cx="1030945" cy="382480"/>
      </dsp:txXfrm>
    </dsp:sp>
    <dsp:sp modelId="{D035E729-798B-48D8-992D-1A8FC9F9201C}">
      <dsp:nvSpPr>
        <dsp:cNvPr id="0" name=""/>
        <dsp:cNvSpPr/>
      </dsp:nvSpPr>
      <dsp:spPr>
        <a:xfrm>
          <a:off x="5553986" y="1412971"/>
          <a:ext cx="1030945" cy="710321"/>
        </a:xfrm>
        <a:prstGeom prst="roundRect">
          <a:avLst/>
        </a:prstGeom>
        <a:blipFill rotWithShape="0">
          <a:blip xmlns:r="http://schemas.openxmlformats.org/officeDocument/2006/relationships" r:embed="rId1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8BC57-7A45-4A2E-9263-C0542A9DC064}">
      <dsp:nvSpPr>
        <dsp:cNvPr id="0" name=""/>
        <dsp:cNvSpPr/>
      </dsp:nvSpPr>
      <dsp:spPr>
        <a:xfrm>
          <a:off x="5533945" y="2140733"/>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Textile </a:t>
          </a:r>
          <a:endParaRPr lang="en-US" sz="1000" kern="1200" dirty="0"/>
        </a:p>
      </dsp:txBody>
      <dsp:txXfrm>
        <a:off x="5533945" y="2140733"/>
        <a:ext cx="1030945" cy="382480"/>
      </dsp:txXfrm>
    </dsp:sp>
    <dsp:sp modelId="{891659BE-D0AB-462A-AD7C-CBF7268FB3FD}">
      <dsp:nvSpPr>
        <dsp:cNvPr id="0" name=""/>
        <dsp:cNvSpPr/>
      </dsp:nvSpPr>
      <dsp:spPr>
        <a:xfrm>
          <a:off x="1703243" y="2315817"/>
          <a:ext cx="1030945" cy="710321"/>
        </a:xfrm>
        <a:prstGeom prst="roundRect">
          <a:avLst/>
        </a:prstGeom>
        <a:blipFill rotWithShape="0">
          <a:blip xmlns:r="http://schemas.openxmlformats.org/officeDocument/2006/relationships" r:embed="rId1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3AEE2-AB94-45C1-B82D-75D31096B751}">
      <dsp:nvSpPr>
        <dsp:cNvPr id="0" name=""/>
        <dsp:cNvSpPr/>
      </dsp:nvSpPr>
      <dsp:spPr>
        <a:xfrm>
          <a:off x="1686892" y="3035465"/>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Tourism </a:t>
          </a:r>
        </a:p>
      </dsp:txBody>
      <dsp:txXfrm>
        <a:off x="1686892" y="3035465"/>
        <a:ext cx="1030945" cy="382480"/>
      </dsp:txXfrm>
    </dsp:sp>
    <dsp:sp modelId="{7A84670C-0FC0-47CD-B641-A6D886A1113A}">
      <dsp:nvSpPr>
        <dsp:cNvPr id="0" name=""/>
        <dsp:cNvSpPr/>
      </dsp:nvSpPr>
      <dsp:spPr>
        <a:xfrm>
          <a:off x="2831574" y="2315817"/>
          <a:ext cx="1030945" cy="710321"/>
        </a:xfrm>
        <a:prstGeom prst="roundRect">
          <a:avLst/>
        </a:prstGeom>
        <a:blipFill rotWithShape="0">
          <a:blip xmlns:r="http://schemas.openxmlformats.org/officeDocument/2006/relationships" r:embed="rId1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D81C3-DDA8-40A4-8722-FDA8067E68BA}">
      <dsp:nvSpPr>
        <dsp:cNvPr id="0" name=""/>
        <dsp:cNvSpPr/>
      </dsp:nvSpPr>
      <dsp:spPr>
        <a:xfrm>
          <a:off x="2831574" y="3027287"/>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Renewable energy </a:t>
          </a:r>
        </a:p>
      </dsp:txBody>
      <dsp:txXfrm>
        <a:off x="2831574" y="3027287"/>
        <a:ext cx="1030945" cy="382480"/>
      </dsp:txXfrm>
    </dsp:sp>
    <dsp:sp modelId="{41BE0A05-59FD-4986-980F-12AC4F6146FB}">
      <dsp:nvSpPr>
        <dsp:cNvPr id="0" name=""/>
        <dsp:cNvSpPr/>
      </dsp:nvSpPr>
      <dsp:spPr>
        <a:xfrm>
          <a:off x="3955059" y="2315817"/>
          <a:ext cx="1030945" cy="710321"/>
        </a:xfrm>
        <a:prstGeom prst="roundRect">
          <a:avLst/>
        </a:prstGeom>
        <a:blipFill rotWithShape="0">
          <a:blip xmlns:r="http://schemas.openxmlformats.org/officeDocument/2006/relationships" r:embed="rId1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EDEE5-E639-4074-A0A4-1FB55A359FB5}">
      <dsp:nvSpPr>
        <dsp:cNvPr id="0" name=""/>
        <dsp:cNvSpPr/>
      </dsp:nvSpPr>
      <dsp:spPr>
        <a:xfrm>
          <a:off x="3971410" y="3027287"/>
          <a:ext cx="1030945" cy="38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Abadi MT Condensed Light" charset="0"/>
              <a:ea typeface="Abadi MT Condensed Light" charset="0"/>
              <a:cs typeface="Abadi MT Condensed Light" charset="0"/>
            </a:rPr>
            <a:t>Automotive</a:t>
          </a:r>
        </a:p>
      </dsp:txBody>
      <dsp:txXfrm>
        <a:off x="3971410" y="3027287"/>
        <a:ext cx="1030945" cy="3824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0.00669</cdr:y>
    </cdr:from>
    <cdr:to>
      <cdr:x>0.13993</cdr:x>
      <cdr:y>0.11552</cdr:y>
    </cdr:to>
    <cdr:sp macro="" textlink="">
      <cdr:nvSpPr>
        <cdr:cNvPr id="2" name="TextBox 1"/>
        <cdr:cNvSpPr txBox="1"/>
      </cdr:nvSpPr>
      <cdr:spPr>
        <a:xfrm xmlns:a="http://schemas.openxmlformats.org/drawingml/2006/main">
          <a:off x="-514752" y="25273"/>
          <a:ext cx="684215" cy="411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USD Billion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AFE5AD6-8C9F-4F57-A762-2C9BA7D06A5B}" type="datetimeFigureOut">
              <a:rPr lang="en-US"/>
              <a:pPr/>
              <a:t>4/11/2018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956878-D536-4FBC-866C-F7A045F3FDED}" type="slidenum">
              <a:rPr lang="en-US"/>
              <a:pPr/>
              <a:t>‹#›</a:t>
            </a:fld>
            <a:endParaRPr lang="en-US"/>
          </a:p>
        </p:txBody>
      </p:sp>
    </p:spTree>
    <p:extLst>
      <p:ext uri="{BB962C8B-B14F-4D97-AF65-F5344CB8AC3E}">
        <p14:creationId xmlns:p14="http://schemas.microsoft.com/office/powerpoint/2010/main" val="578741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56878-D536-4FBC-866C-F7A045F3FDE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88B743D-763F-47F1-9741-A9FD19C625AC}" type="datetimeFigureOut">
              <a:rPr lang="en-US"/>
              <a:pPr/>
              <a:t>4/11/2018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D6D62C1-2950-44F1-A6F0-8152F0AFEF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6FE28ED-704A-448E-8C69-044C25097B35}" type="datetimeFigureOut">
              <a:rPr lang="en-US"/>
              <a:pPr/>
              <a:t>4/11/2018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7340054-D42E-41C9-A049-5C5B34E1FC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6CEAE5-310C-4FFE-A08E-555BF8F7740F}" type="datetimeFigureOut">
              <a:rPr lang="en-US"/>
              <a:pPr/>
              <a:t>4/11/2018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986888-70F7-4FF8-93E9-776F5C65812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3962400" cy="1173162"/>
          </a:xfrm>
        </p:spPr>
        <p:txBody>
          <a:bodyPr/>
          <a:lstStyle>
            <a:lvl1pPr algn="l">
              <a:defRPr sz="4400"/>
            </a:lvl1pPr>
          </a:lstStyle>
          <a:p>
            <a:r>
              <a:rPr lang="en-US"/>
              <a:t>Click to edit Master title style</a:t>
            </a:r>
            <a:endParaRPr lang="en-US" dirty="0"/>
          </a:p>
        </p:txBody>
      </p:sp>
      <p:sp>
        <p:nvSpPr>
          <p:cNvPr id="3" name="Content Placeholder 2"/>
          <p:cNvSpPr>
            <a:spLocks noGrp="1"/>
          </p:cNvSpPr>
          <p:nvPr>
            <p:ph idx="1"/>
          </p:nvPr>
        </p:nvSpPr>
        <p:spPr>
          <a:xfrm>
            <a:off x="1981200" y="1600201"/>
            <a:ext cx="6096000" cy="426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919C819-9E38-4F70-9986-A1E2B084891C}" type="datetimeFigureOut">
              <a:rPr lang="en-US"/>
              <a:pPr/>
              <a:t>4/11/2018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EAB042E-BB2F-4804-8F47-16634BB12F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F274DCF-C1B8-4865-BD1C-9C4007108F9D}" type="datetimeFigureOut">
              <a:rPr lang="en-US"/>
              <a:pPr/>
              <a:t>4/11/2018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08905E-7A4C-43FB-93F5-0DA161F33F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77DCF8-2E98-4BFD-95CF-512C07CB746F}" type="datetimeFigureOut">
              <a:rPr lang="en-US"/>
              <a:pPr/>
              <a:t>4/11/2018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306D9C7-9B9F-456D-A16E-41956B2D1E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B9EF513-A104-4A0C-AA99-52D1FC186FE4}" type="datetimeFigureOut">
              <a:rPr lang="en-US"/>
              <a:pPr/>
              <a:t>4/11/2018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0154C0D-B1D2-4914-A882-057F0175CE0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17FE7E-40B2-4CD0-9852-C0132ECDC4EF}" type="datetimeFigureOut">
              <a:rPr lang="en-US"/>
              <a:pPr/>
              <a:t>4/11/2018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0C9024C-AE4F-48F9-81CD-A61B861CF89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AE18BE-D932-49F2-BF08-C0250315805D}" type="datetimeFigureOut">
              <a:rPr lang="en-US"/>
              <a:pPr/>
              <a:t>4/11/2018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341A6A-8836-422A-9EAA-4A2F7F6A6FF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68EFC06-D6F9-4182-8A83-E93EEE89E911}" type="datetimeFigureOut">
              <a:rPr lang="en-US"/>
              <a:pPr/>
              <a:t>4/11/2018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76A73AE-F915-46B3-80F0-8BAD008E50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981200" y="0"/>
            <a:ext cx="4551363" cy="6858000"/>
          </a:xfrm>
          <a:prstGeom prst="rect">
            <a:avLst/>
          </a:prstGeom>
          <a:gradFill flip="none" rotWithShape="1">
            <a:gsLst>
              <a:gs pos="0">
                <a:schemeClr val="accent1">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cs typeface="Arial" charset="0"/>
            </a:endParaRPr>
          </a:p>
        </p:txBody>
      </p:sp>
      <p:pic>
        <p:nvPicPr>
          <p:cNvPr id="1027" name="Picture 16" descr="C:\Users\levy\AppData\Local\Microsoft\Windows\Temporary Internet Files\Content.IE5\CT3PBDW4\MP900341425[1].jpg"/>
          <p:cNvPicPr>
            <a:picLocks noChangeAspect="1" noChangeArrowheads="1"/>
          </p:cNvPicPr>
          <p:nvPr userDrawn="1"/>
        </p:nvPicPr>
        <p:blipFill>
          <a:blip r:embed="rId13" cstate="print">
            <a:lum bright="70000" contrast="-70000"/>
          </a:blip>
          <a:srcRect/>
          <a:stretch>
            <a:fillRect/>
          </a:stretch>
        </p:blipFill>
        <p:spPr bwMode="auto">
          <a:xfrm>
            <a:off x="6542088" y="3200400"/>
            <a:ext cx="2608262" cy="3657600"/>
          </a:xfrm>
          <a:prstGeom prst="rect">
            <a:avLst/>
          </a:prstGeom>
          <a:noFill/>
          <a:ln w="9525">
            <a:noFill/>
            <a:miter lim="800000"/>
            <a:headEnd/>
            <a:tailEnd/>
          </a:ln>
        </p:spPr>
      </p:pic>
      <p:grpSp>
        <p:nvGrpSpPr>
          <p:cNvPr id="1028" name="Group 25"/>
          <p:cNvGrpSpPr>
            <a:grpSpLocks/>
          </p:cNvGrpSpPr>
          <p:nvPr userDrawn="1"/>
        </p:nvGrpSpPr>
        <p:grpSpPr bwMode="auto">
          <a:xfrm>
            <a:off x="0" y="0"/>
            <a:ext cx="1981200" cy="6858000"/>
            <a:chOff x="0" y="0"/>
            <a:chExt cx="2738770" cy="6858000"/>
          </a:xfrm>
        </p:grpSpPr>
        <p:sp>
          <p:nvSpPr>
            <p:cNvPr id="10" name="Rectangle 9"/>
            <p:cNvSpPr/>
            <p:nvPr/>
          </p:nvSpPr>
          <p:spPr>
            <a:xfrm>
              <a:off x="0" y="0"/>
              <a:ext cx="273877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1" name="Rectangle 10"/>
            <p:cNvSpPr/>
            <p:nvPr/>
          </p:nvSpPr>
          <p:spPr>
            <a:xfrm>
              <a:off x="0" y="0"/>
              <a:ext cx="2738770" cy="6858000"/>
            </a:xfrm>
            <a:prstGeom prst="rect">
              <a:avLst/>
            </a:prstGeom>
            <a:blipFill dpi="0" rotWithShape="1">
              <a:blip r:embed="rId14" cstate="print">
                <a:alphaModFix amt="20000"/>
                <a:duotone>
                  <a:prstClr val="black"/>
                  <a:schemeClr val="tx2">
                    <a:tint val="45000"/>
                    <a:satMod val="400000"/>
                  </a:schemeClr>
                </a:duotone>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cxnSp>
        <p:nvCxnSpPr>
          <p:cNvPr id="12" name="Straight Connector 11"/>
          <p:cNvCxnSpPr/>
          <p:nvPr userDrawn="1"/>
        </p:nvCxnSpPr>
        <p:spPr>
          <a:xfrm>
            <a:off x="0" y="60198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0960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3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www.gafi.gov.eg/" TargetMode="External"/><Relationship Id="rId2" Type="http://schemas.openxmlformats.org/officeDocument/2006/relationships/hyperlink" Target="http://www.miic.gov.eg/" TargetMode="External"/><Relationship Id="rId1" Type="http://schemas.openxmlformats.org/officeDocument/2006/relationships/slideLayout" Target="../slideLayouts/slideLayout2.xml"/><Relationship Id="rId4" Type="http://schemas.openxmlformats.org/officeDocument/2006/relationships/hyperlink" Target="http://www.investinegypt.gov.e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7.jpeg"/>
          <p:cNvPicPr>
            <a:picLocks noChangeAspect="1"/>
          </p:cNvPicPr>
          <p:nvPr/>
        </p:nvPicPr>
        <p:blipFill>
          <a:blip r:embed="rId3" cstate="print">
            <a:extLst/>
          </a:blip>
          <a:srcRect l="28166" r="16702"/>
          <a:stretch>
            <a:fillRect/>
          </a:stretch>
        </p:blipFill>
        <p:spPr>
          <a:xfrm>
            <a:off x="0" y="0"/>
            <a:ext cx="7010400" cy="6858000"/>
          </a:xfrm>
          <a:prstGeom prst="rect">
            <a:avLst/>
          </a:prstGeom>
          <a:ln w="12700">
            <a:miter lim="400000"/>
          </a:ln>
        </p:spPr>
      </p:pic>
      <p:sp>
        <p:nvSpPr>
          <p:cNvPr id="13" name="Rectangle 12"/>
          <p:cNvSpPr/>
          <p:nvPr/>
        </p:nvSpPr>
        <p:spPr>
          <a:xfrm>
            <a:off x="6400800" y="0"/>
            <a:ext cx="273843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4" name="Rectangle 13"/>
          <p:cNvSpPr/>
          <p:nvPr/>
        </p:nvSpPr>
        <p:spPr>
          <a:xfrm>
            <a:off x="6400800" y="0"/>
            <a:ext cx="2738770" cy="6858000"/>
          </a:xfrm>
          <a:prstGeom prst="rect">
            <a:avLst/>
          </a:prstGeom>
          <a:blipFill dpi="0" rotWithShape="1">
            <a:blip r:embed="rId4" cstate="print">
              <a:alphaModFix amt="20000"/>
              <a:duotone>
                <a:prstClr val="black"/>
                <a:schemeClr val="tx2">
                  <a:tint val="45000"/>
                  <a:satMod val="400000"/>
                </a:schemeClr>
              </a:duotone>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5" name="Title 1"/>
          <p:cNvSpPr txBox="1">
            <a:spLocks/>
          </p:cNvSpPr>
          <p:nvPr/>
        </p:nvSpPr>
        <p:spPr bwMode="auto">
          <a:xfrm>
            <a:off x="6553200" y="3505200"/>
            <a:ext cx="2438400" cy="2286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spc="-100" dirty="0">
                <a:solidFill>
                  <a:schemeClr val="bg1"/>
                </a:solidFill>
                <a:latin typeface="Book Antiqua" pitchFamily="18" charset="0"/>
                <a:ea typeface="+mj-ea"/>
                <a:cs typeface="+mj-cs"/>
              </a:rPr>
              <a:t>Invest in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spc="-100" dirty="0">
                <a:solidFill>
                  <a:schemeClr val="bg1"/>
                </a:solidFill>
                <a:latin typeface="Book Antiqua" pitchFamily="18" charset="0"/>
                <a:ea typeface="+mj-ea"/>
                <a:cs typeface="+mj-cs"/>
              </a:rPr>
              <a:t>Egypt</a:t>
            </a:r>
            <a:endParaRPr kumimoji="0" lang="en-US" sz="3600" b="1" i="0" u="none" strike="noStrike" kern="1200" cap="none" spc="-100" normalizeH="0" baseline="0" noProof="0" dirty="0">
              <a:ln>
                <a:noFill/>
              </a:ln>
              <a:solidFill>
                <a:schemeClr val="bg1"/>
              </a:solidFill>
              <a:effectLst/>
              <a:uLnTx/>
              <a:uFillTx/>
              <a:latin typeface="Book Antiqua" pitchFamily="18" charset="0"/>
              <a:ea typeface="+mj-ea"/>
              <a:cs typeface="+mj-cs"/>
            </a:endParaRPr>
          </a:p>
        </p:txBody>
      </p:sp>
      <p:sp>
        <p:nvSpPr>
          <p:cNvPr id="16" name="Subtitle 2"/>
          <p:cNvSpPr txBox="1">
            <a:spLocks/>
          </p:cNvSpPr>
          <p:nvPr/>
        </p:nvSpPr>
        <p:spPr bwMode="auto">
          <a:xfrm>
            <a:off x="6553200" y="5562600"/>
            <a:ext cx="2590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altLang="en-US" sz="2400" b="1" i="0" u="none" strike="noStrike" kern="1200" cap="none" spc="0" normalizeH="0" baseline="0" noProof="0" dirty="0">
              <a:ln>
                <a:noFill/>
              </a:ln>
              <a:solidFill>
                <a:srgbClr val="7290BC"/>
              </a:solidFill>
              <a:effectLst/>
              <a:uLnTx/>
              <a:uFillTx/>
              <a:latin typeface="Book Antiqua" pitchFamily="18" charset="0"/>
              <a:ea typeface="+mn-ea"/>
              <a:cs typeface="+mn-cs"/>
            </a:endParaRPr>
          </a:p>
        </p:txBody>
      </p:sp>
      <p:sp>
        <p:nvSpPr>
          <p:cNvPr id="17" name="Rectangle 16"/>
          <p:cNvSpPr/>
          <p:nvPr/>
        </p:nvSpPr>
        <p:spPr>
          <a:xfrm>
            <a:off x="0" y="0"/>
            <a:ext cx="2738770" cy="6858000"/>
          </a:xfrm>
          <a:prstGeom prst="rect">
            <a:avLst/>
          </a:prstGeom>
          <a:blipFill dpi="0" rotWithShape="1">
            <a:blip r:embed="rId4" cstate="print">
              <a:alphaModFix amt="20000"/>
              <a:duotone>
                <a:prstClr val="black"/>
                <a:schemeClr val="tx2">
                  <a:tint val="45000"/>
                  <a:satMod val="400000"/>
                </a:schemeClr>
              </a:duotone>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Subtitle 11"/>
          <p:cNvSpPr>
            <a:spLocks noGrp="1"/>
          </p:cNvSpPr>
          <p:nvPr>
            <p:ph type="subTitle" idx="1"/>
          </p:nvPr>
        </p:nvSpPr>
        <p:spPr>
          <a:xfrm>
            <a:off x="0" y="6096000"/>
            <a:ext cx="6400800" cy="838200"/>
          </a:xfrm>
        </p:spPr>
        <p:txBody>
          <a:bodyPr/>
          <a:lstStyle/>
          <a:p>
            <a:r>
              <a:rPr lang="en-US" sz="1800" dirty="0">
                <a:solidFill>
                  <a:schemeClr val="bg1"/>
                </a:solidFill>
                <a:latin typeface="Verdana" pitchFamily="34" charset="0"/>
              </a:rPr>
              <a:t>2</a:t>
            </a:r>
            <a:r>
              <a:rPr lang="en-US" sz="1800" baseline="30000" dirty="0">
                <a:solidFill>
                  <a:schemeClr val="bg1"/>
                </a:solidFill>
                <a:latin typeface="Verdana" pitchFamily="34" charset="0"/>
              </a:rPr>
              <a:t>nd</a:t>
            </a:r>
            <a:r>
              <a:rPr lang="en-US" sz="1800" dirty="0">
                <a:solidFill>
                  <a:schemeClr val="bg1"/>
                </a:solidFill>
                <a:latin typeface="Verdana" pitchFamily="34" charset="0"/>
              </a:rPr>
              <a:t> </a:t>
            </a:r>
            <a:r>
              <a:rPr lang="en-US" sz="1800" dirty="0" err="1">
                <a:solidFill>
                  <a:schemeClr val="bg1"/>
                </a:solidFill>
                <a:latin typeface="Verdana" pitchFamily="34" charset="0"/>
              </a:rPr>
              <a:t>Meditterranean</a:t>
            </a:r>
            <a:r>
              <a:rPr lang="en-US" sz="1800" dirty="0">
                <a:solidFill>
                  <a:schemeClr val="bg1"/>
                </a:solidFill>
                <a:latin typeface="Verdana" pitchFamily="34" charset="0"/>
              </a:rPr>
              <a:t> and African Breakfast</a:t>
            </a:r>
          </a:p>
          <a:p>
            <a:r>
              <a:rPr lang="en-US" sz="1800" dirty="0">
                <a:solidFill>
                  <a:schemeClr val="bg1"/>
                </a:solidFill>
                <a:latin typeface="Verdana" pitchFamily="34" charset="0"/>
              </a:rPr>
              <a:t>Wednesday, 11</a:t>
            </a:r>
            <a:r>
              <a:rPr lang="en-US" sz="1800" baseline="30000" dirty="0">
                <a:solidFill>
                  <a:schemeClr val="bg1"/>
                </a:solidFill>
                <a:latin typeface="Verdana" pitchFamily="34" charset="0"/>
              </a:rPr>
              <a:t>th</a:t>
            </a:r>
            <a:r>
              <a:rPr lang="en-US" sz="1800" dirty="0">
                <a:solidFill>
                  <a:schemeClr val="bg1"/>
                </a:solidFill>
                <a:latin typeface="Verdana" pitchFamily="34" charset="0"/>
              </a:rPr>
              <a:t> of 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spc="-100" dirty="0">
                <a:solidFill>
                  <a:schemeClr val="tx2">
                    <a:lumMod val="50000"/>
                  </a:schemeClr>
                </a:solidFill>
                <a:latin typeface="Book Antiqua" pitchFamily="18" charset="0"/>
              </a:rPr>
              <a:t>Promising Sectors</a:t>
            </a:r>
          </a:p>
        </p:txBody>
      </p:sp>
      <p:cxnSp>
        <p:nvCxnSpPr>
          <p:cNvPr id="53" name="Straight Connector 52"/>
          <p:cNvCxnSpPr/>
          <p:nvPr/>
        </p:nvCxnSpPr>
        <p:spPr>
          <a:xfrm>
            <a:off x="1981200" y="1447800"/>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nvPr>
        </p:nvGraphicFramePr>
        <p:xfrm>
          <a:off x="2209800" y="1600200"/>
          <a:ext cx="6705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glaa\info\New Folder\14.bmp"/>
          <p:cNvPicPr>
            <a:picLocks noChangeAspect="1" noChangeArrowheads="1"/>
          </p:cNvPicPr>
          <p:nvPr/>
        </p:nvPicPr>
        <p:blipFill>
          <a:blip r:embed="rId2" cstate="print"/>
          <a:stretch>
            <a:fillRect/>
          </a:stretch>
        </p:blipFill>
        <p:spPr bwMode="auto">
          <a:xfrm>
            <a:off x="0" y="0"/>
            <a:ext cx="9144000" cy="6863016"/>
          </a:xfrm>
          <a:prstGeom prst="rect">
            <a:avLst/>
          </a:prstGeom>
          <a:noFill/>
        </p:spPr>
      </p:pic>
      <p:sp>
        <p:nvSpPr>
          <p:cNvPr id="33" name="Title 1"/>
          <p:cNvSpPr txBox="1">
            <a:spLocks/>
          </p:cNvSpPr>
          <p:nvPr/>
        </p:nvSpPr>
        <p:spPr>
          <a:xfrm>
            <a:off x="2362200" y="1143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a:solidFill>
                  <a:schemeClr val="bg1"/>
                </a:solidFill>
                <a:latin typeface="Book Antiqua" pitchFamily="18" charset="0"/>
              </a:rPr>
              <a:t>Mega projects</a:t>
            </a:r>
          </a:p>
        </p:txBody>
      </p:sp>
      <p:sp>
        <p:nvSpPr>
          <p:cNvPr id="13316" name="Subtitle 2"/>
          <p:cNvSpPr txBox="1">
            <a:spLocks/>
          </p:cNvSpPr>
          <p:nvPr/>
        </p:nvSpPr>
        <p:spPr bwMode="auto">
          <a:xfrm>
            <a:off x="2438400" y="876300"/>
            <a:ext cx="4953000" cy="571500"/>
          </a:xfrm>
          <a:prstGeom prst="rect">
            <a:avLst/>
          </a:prstGeom>
          <a:noFill/>
          <a:ln w="9525">
            <a:noFill/>
            <a:miter lim="800000"/>
            <a:headEnd/>
            <a:tailEnd/>
          </a:ln>
        </p:spPr>
        <p:txBody>
          <a:bodyPr/>
          <a:lstStyle/>
          <a:p>
            <a:pPr>
              <a:spcBef>
                <a:spcPct val="20000"/>
              </a:spcBef>
              <a:buFont typeface="Arial" charset="0"/>
              <a:buNone/>
            </a:pPr>
            <a:r>
              <a:rPr lang="en-US" altLang="en-US" sz="2400" b="1" dirty="0">
                <a:solidFill>
                  <a:srgbClr val="7290BC"/>
                </a:solidFill>
                <a:latin typeface="Book Antiqua" pitchFamily="18" charset="0"/>
              </a:rPr>
              <a:t>The Suez Canal Economic Zone</a:t>
            </a:r>
          </a:p>
        </p:txBody>
      </p:sp>
      <p:sp>
        <p:nvSpPr>
          <p:cNvPr id="12" name="Content Placeholder 11"/>
          <p:cNvSpPr>
            <a:spLocks noGrp="1"/>
          </p:cNvSpPr>
          <p:nvPr>
            <p:ph idx="1"/>
          </p:nvPr>
        </p:nvSpPr>
        <p:spPr>
          <a:xfrm>
            <a:off x="2514600" y="3962400"/>
            <a:ext cx="6096000" cy="2362200"/>
          </a:xfrm>
        </p:spPr>
        <p:txBody>
          <a:bodyPr/>
          <a:lstStyle/>
          <a:p>
            <a:pPr>
              <a:buNone/>
            </a:pPr>
            <a:endParaRPr lang="en-US" sz="2000" dirty="0"/>
          </a:p>
          <a:p>
            <a:pPr>
              <a:buNone/>
            </a:pPr>
            <a:r>
              <a:rPr lang="en-US" sz="2000" dirty="0"/>
              <a:t>	</a:t>
            </a:r>
          </a:p>
          <a:p>
            <a:pPr>
              <a:buNone/>
            </a:pPr>
            <a:endParaRPr lang="en-US" sz="2000" dirty="0"/>
          </a:p>
          <a:p>
            <a:pPr>
              <a:buNone/>
            </a:pPr>
            <a:r>
              <a:rPr lang="en-US" sz="1800" b="1" dirty="0">
                <a:solidFill>
                  <a:schemeClr val="tx2"/>
                </a:solidFill>
              </a:rPr>
              <a:t>	 	</a:t>
            </a:r>
          </a:p>
          <a:p>
            <a:pPr>
              <a:buNone/>
            </a:pPr>
            <a:r>
              <a:rPr lang="en-US" sz="2000" dirty="0"/>
              <a:t>	</a:t>
            </a:r>
          </a:p>
          <a:p>
            <a:pPr>
              <a:buNone/>
            </a:pPr>
            <a:endParaRPr lang="en-US" sz="2000" dirty="0"/>
          </a:p>
          <a:p>
            <a:pPr>
              <a:buNone/>
            </a:pPr>
            <a:endParaRPr lang="en-US" sz="2000" dirty="0"/>
          </a:p>
          <a:p>
            <a:pPr>
              <a:buNone/>
            </a:pPr>
            <a:endParaRPr lang="en-US" sz="2000" dirty="0"/>
          </a:p>
          <a:p>
            <a:pPr>
              <a:buNone/>
            </a:pPr>
            <a:r>
              <a:rPr lang="en-US" sz="2000" dirty="0"/>
              <a:t> </a:t>
            </a:r>
          </a:p>
        </p:txBody>
      </p:sp>
      <p:sp>
        <p:nvSpPr>
          <p:cNvPr id="6" name="TextBox 5"/>
          <p:cNvSpPr txBox="1"/>
          <p:nvPr/>
        </p:nvSpPr>
        <p:spPr>
          <a:xfrm>
            <a:off x="2667000" y="3352800"/>
            <a:ext cx="1371600" cy="400110"/>
          </a:xfrm>
          <a:prstGeom prst="rect">
            <a:avLst/>
          </a:prstGeom>
          <a:noFill/>
        </p:spPr>
        <p:txBody>
          <a:bodyPr wrap="square" rtlCol="0">
            <a:spAutoFit/>
          </a:bodyPr>
          <a:lstStyle/>
          <a:p>
            <a:pPr algn="ctr"/>
            <a:r>
              <a:rPr lang="en-US" sz="2000" b="1" dirty="0" err="1">
                <a:solidFill>
                  <a:schemeClr val="bg1"/>
                </a:solidFill>
              </a:rPr>
              <a:t>SCZone</a:t>
            </a:r>
            <a:endParaRPr lang="en-US" sz="20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057400" y="1676400"/>
            <a:ext cx="6858000" cy="4495800"/>
          </a:xfrm>
        </p:spPr>
        <p:txBody>
          <a:bodyPr/>
          <a:lstStyle/>
          <a:p>
            <a:pPr eaLnBrk="1" hangingPunct="1">
              <a:buClr>
                <a:srgbClr val="C00000"/>
              </a:buClr>
              <a:buNone/>
            </a:pPr>
            <a:r>
              <a:rPr lang="en-US" sz="1500" b="1" dirty="0" err="1">
                <a:solidFill>
                  <a:srgbClr val="262626"/>
                </a:solidFill>
                <a:latin typeface="Times New Roman" pitchFamily="18" charset="0"/>
                <a:cs typeface="Times New Roman" pitchFamily="18" charset="0"/>
              </a:rPr>
              <a:t>Ain</a:t>
            </a:r>
            <a:r>
              <a:rPr lang="en-US" sz="1500" b="1" dirty="0">
                <a:solidFill>
                  <a:srgbClr val="262626"/>
                </a:solidFill>
                <a:latin typeface="Times New Roman" pitchFamily="18" charset="0"/>
                <a:cs typeface="Times New Roman" pitchFamily="18" charset="0"/>
              </a:rPr>
              <a:t> </a:t>
            </a:r>
            <a:r>
              <a:rPr lang="en-US" sz="1500" b="1" dirty="0" err="1">
                <a:solidFill>
                  <a:srgbClr val="262626"/>
                </a:solidFill>
                <a:latin typeface="Times New Roman" pitchFamily="18" charset="0"/>
                <a:cs typeface="Times New Roman" pitchFamily="18" charset="0"/>
              </a:rPr>
              <a:t>Sokhna</a:t>
            </a:r>
            <a:r>
              <a:rPr lang="en-US" sz="1500" b="1" dirty="0">
                <a:solidFill>
                  <a:srgbClr val="262626"/>
                </a:solidFill>
                <a:latin typeface="Times New Roman" pitchFamily="18" charset="0"/>
                <a:cs typeface="Times New Roman" pitchFamily="18" charset="0"/>
              </a:rPr>
              <a:t> </a:t>
            </a:r>
          </a:p>
          <a:p>
            <a:pPr eaLnBrk="1" hangingPunct="1">
              <a:buClr>
                <a:srgbClr val="C00000"/>
              </a:buClr>
            </a:pPr>
            <a:r>
              <a:rPr lang="en-US" sz="1500" dirty="0">
                <a:solidFill>
                  <a:srgbClr val="262626"/>
                </a:solidFill>
                <a:latin typeface="Times New Roman" pitchFamily="18" charset="0"/>
                <a:cs typeface="Times New Roman" pitchFamily="18" charset="0"/>
              </a:rPr>
              <a:t>Creation of one of the largest industrial and port complexes globally.  Industrial Development of over 16,250 hectares supporting light medium and heavy manufacturing activities, as well as commercial and business activities. </a:t>
            </a:r>
          </a:p>
          <a:p>
            <a:pPr eaLnBrk="1" hangingPunct="1">
              <a:buClr>
                <a:srgbClr val="C00000"/>
              </a:buClr>
              <a:buNone/>
            </a:pPr>
            <a:r>
              <a:rPr lang="en-US" sz="1500" b="1" dirty="0">
                <a:solidFill>
                  <a:srgbClr val="262626"/>
                </a:solidFill>
                <a:latin typeface="Times New Roman" pitchFamily="18" charset="0"/>
                <a:cs typeface="Times New Roman" pitchFamily="18" charset="0"/>
              </a:rPr>
              <a:t>East Port Said</a:t>
            </a:r>
          </a:p>
          <a:p>
            <a:pPr eaLnBrk="1" hangingPunct="1">
              <a:buClr>
                <a:srgbClr val="C00000"/>
              </a:buClr>
            </a:pPr>
            <a:r>
              <a:rPr lang="en-US" sz="1500" dirty="0">
                <a:solidFill>
                  <a:srgbClr val="262626"/>
                </a:solidFill>
                <a:latin typeface="Times New Roman" pitchFamily="18" charset="0"/>
                <a:cs typeface="Times New Roman" pitchFamily="18" charset="0"/>
              </a:rPr>
              <a:t>Development of East Port Said Port into a major </a:t>
            </a:r>
            <a:r>
              <a:rPr lang="en-US" sz="1500" dirty="0" err="1">
                <a:solidFill>
                  <a:srgbClr val="262626"/>
                </a:solidFill>
                <a:latin typeface="Times New Roman" pitchFamily="18" charset="0"/>
                <a:cs typeface="Times New Roman" pitchFamily="18" charset="0"/>
              </a:rPr>
              <a:t>transphipment</a:t>
            </a:r>
            <a:r>
              <a:rPr lang="en-US" sz="1500" dirty="0">
                <a:solidFill>
                  <a:srgbClr val="262626"/>
                </a:solidFill>
                <a:latin typeface="Times New Roman" pitchFamily="18" charset="0"/>
                <a:cs typeface="Times New Roman" pitchFamily="18" charset="0"/>
              </a:rPr>
              <a:t> hub and a thriving gateway port.</a:t>
            </a:r>
          </a:p>
          <a:p>
            <a:pPr eaLnBrk="1" hangingPunct="1">
              <a:buClr>
                <a:srgbClr val="C00000"/>
              </a:buClr>
            </a:pPr>
            <a:r>
              <a:rPr lang="en-US" sz="1500" dirty="0">
                <a:solidFill>
                  <a:srgbClr val="262626"/>
                </a:solidFill>
                <a:latin typeface="Times New Roman" pitchFamily="18" charset="0"/>
                <a:cs typeface="Times New Roman" pitchFamily="18" charset="0"/>
              </a:rPr>
              <a:t>4,000 hectares earmarked  for light and medium  manufacturing, commercial and business  activities and a new urban area.</a:t>
            </a:r>
          </a:p>
          <a:p>
            <a:pPr eaLnBrk="1" hangingPunct="1">
              <a:buClr>
                <a:srgbClr val="C00000"/>
              </a:buClr>
              <a:buNone/>
            </a:pPr>
            <a:r>
              <a:rPr lang="en-US" sz="1500" b="1" dirty="0">
                <a:solidFill>
                  <a:srgbClr val="262626"/>
                </a:solidFill>
                <a:latin typeface="Times New Roman" pitchFamily="18" charset="0"/>
                <a:cs typeface="Times New Roman" pitchFamily="18" charset="0"/>
              </a:rPr>
              <a:t>West </a:t>
            </a:r>
            <a:r>
              <a:rPr lang="en-US" sz="1500" b="1" dirty="0" err="1">
                <a:solidFill>
                  <a:srgbClr val="262626"/>
                </a:solidFill>
                <a:latin typeface="Times New Roman" pitchFamily="18" charset="0"/>
                <a:cs typeface="Times New Roman" pitchFamily="18" charset="0"/>
              </a:rPr>
              <a:t>Qantara</a:t>
            </a:r>
            <a:r>
              <a:rPr lang="en-US" sz="1500" b="1" dirty="0">
                <a:solidFill>
                  <a:srgbClr val="262626"/>
                </a:solidFill>
                <a:latin typeface="Times New Roman" pitchFamily="18" charset="0"/>
                <a:cs typeface="Times New Roman" pitchFamily="18" charset="0"/>
              </a:rPr>
              <a:t> </a:t>
            </a:r>
          </a:p>
          <a:p>
            <a:pPr eaLnBrk="1" hangingPunct="1">
              <a:buClr>
                <a:srgbClr val="C00000"/>
              </a:buClr>
            </a:pPr>
            <a:r>
              <a:rPr lang="en-US" sz="1500" dirty="0">
                <a:solidFill>
                  <a:srgbClr val="262626"/>
                </a:solidFill>
                <a:latin typeface="Times New Roman" pitchFamily="18" charset="0"/>
                <a:cs typeface="Times New Roman" pitchFamily="18" charset="0"/>
              </a:rPr>
              <a:t>Administrative center of Suez Canal zone.  Specialized clusters for R&amp;D activities in both ICT and renewable energies in Ismailia City and also in East Ismailia.</a:t>
            </a:r>
          </a:p>
          <a:p>
            <a:pPr eaLnBrk="1" hangingPunct="1">
              <a:buClr>
                <a:srgbClr val="C00000"/>
              </a:buClr>
            </a:pPr>
            <a:r>
              <a:rPr lang="en-US" sz="1500" dirty="0" err="1">
                <a:solidFill>
                  <a:srgbClr val="262626"/>
                </a:solidFill>
                <a:latin typeface="Times New Roman" pitchFamily="18" charset="0"/>
                <a:cs typeface="Times New Roman" pitchFamily="18" charset="0"/>
              </a:rPr>
              <a:t>Agri</a:t>
            </a:r>
            <a:r>
              <a:rPr lang="en-US" sz="1500" dirty="0">
                <a:solidFill>
                  <a:srgbClr val="262626"/>
                </a:solidFill>
                <a:latin typeface="Times New Roman" pitchFamily="18" charset="0"/>
                <a:cs typeface="Times New Roman" pitchFamily="18" charset="0"/>
              </a:rPr>
              <a:t>-processing and related logistics center, dry port and other light manufacturing activities supported at </a:t>
            </a:r>
            <a:r>
              <a:rPr lang="en-US" sz="1500" dirty="0" err="1">
                <a:solidFill>
                  <a:srgbClr val="262626"/>
                </a:solidFill>
                <a:latin typeface="Times New Roman" pitchFamily="18" charset="0"/>
                <a:cs typeface="Times New Roman" pitchFamily="18" charset="0"/>
              </a:rPr>
              <a:t>Qantara</a:t>
            </a:r>
            <a:r>
              <a:rPr lang="en-US" sz="1500" dirty="0">
                <a:solidFill>
                  <a:srgbClr val="262626"/>
                </a:solidFill>
                <a:latin typeface="Times New Roman" pitchFamily="18" charset="0"/>
                <a:cs typeface="Times New Roman" pitchFamily="18" charset="0"/>
              </a:rPr>
              <a:t>.</a:t>
            </a:r>
          </a:p>
          <a:p>
            <a:pPr eaLnBrk="1" hangingPunct="1">
              <a:buClr>
                <a:srgbClr val="C00000"/>
              </a:buClr>
            </a:pPr>
            <a:r>
              <a:rPr lang="en-US" sz="1500" dirty="0">
                <a:solidFill>
                  <a:srgbClr val="262626"/>
                </a:solidFill>
                <a:latin typeface="Times New Roman" pitchFamily="18" charset="0"/>
                <a:cs typeface="Times New Roman" pitchFamily="18" charset="0"/>
              </a:rPr>
              <a:t>Development of urban areas at </a:t>
            </a:r>
            <a:r>
              <a:rPr lang="en-US" sz="1500" dirty="0" err="1">
                <a:solidFill>
                  <a:srgbClr val="262626"/>
                </a:solidFill>
                <a:latin typeface="Times New Roman" pitchFamily="18" charset="0"/>
                <a:cs typeface="Times New Roman" pitchFamily="18" charset="0"/>
              </a:rPr>
              <a:t>Qantara</a:t>
            </a:r>
            <a:r>
              <a:rPr lang="en-US" sz="1500" dirty="0">
                <a:solidFill>
                  <a:srgbClr val="262626"/>
                </a:solidFill>
                <a:latin typeface="Times New Roman" pitchFamily="18" charset="0"/>
                <a:cs typeface="Times New Roman" pitchFamily="18" charset="0"/>
              </a:rPr>
              <a:t> and New Ismailia City – capacity to host over 350,000 residents.</a:t>
            </a:r>
          </a:p>
        </p:txBody>
      </p:sp>
      <p:cxnSp>
        <p:nvCxnSpPr>
          <p:cNvPr id="53" name="Straight Connector 52"/>
          <p:cNvCxnSpPr/>
          <p:nvPr/>
        </p:nvCxnSpPr>
        <p:spPr>
          <a:xfrm>
            <a:off x="1981200" y="1447800"/>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spc="-100" dirty="0">
                <a:solidFill>
                  <a:schemeClr val="tx2">
                    <a:lumMod val="50000"/>
                  </a:schemeClr>
                </a:solidFill>
                <a:latin typeface="Book Antiqua" pitchFamily="18" charset="0"/>
              </a:rPr>
              <a:t>Mega projects</a:t>
            </a:r>
          </a:p>
        </p:txBody>
      </p:sp>
      <p:sp>
        <p:nvSpPr>
          <p:cNvPr id="7" name="Subtitle 2"/>
          <p:cNvSpPr txBox="1">
            <a:spLocks/>
          </p:cNvSpPr>
          <p:nvPr/>
        </p:nvSpPr>
        <p:spPr bwMode="auto">
          <a:xfrm>
            <a:off x="2438400" y="1066800"/>
            <a:ext cx="4572000" cy="571500"/>
          </a:xfrm>
          <a:prstGeom prst="rect">
            <a:avLst/>
          </a:prstGeom>
          <a:noFill/>
          <a:ln w="9525">
            <a:noFill/>
            <a:miter lim="800000"/>
            <a:headEnd/>
            <a:tailEnd/>
          </a:ln>
        </p:spPr>
        <p:txBody>
          <a:bodyPr/>
          <a:lstStyle/>
          <a:p>
            <a:pPr>
              <a:spcBef>
                <a:spcPct val="20000"/>
              </a:spcBef>
              <a:buFont typeface="Arial" charset="0"/>
              <a:buNone/>
            </a:pPr>
            <a:r>
              <a:rPr lang="en-US" altLang="en-US" sz="2400" dirty="0">
                <a:solidFill>
                  <a:srgbClr val="7290BC"/>
                </a:solidFill>
                <a:latin typeface="Book Antiqua" pitchFamily="18" charset="0"/>
              </a:rPr>
              <a:t>The Suez Canal Economic Zone</a:t>
            </a:r>
          </a:p>
        </p:txBody>
      </p:sp>
      <p:sp>
        <p:nvSpPr>
          <p:cNvPr id="8" name="TextBox 7"/>
          <p:cNvSpPr txBox="1"/>
          <p:nvPr/>
        </p:nvSpPr>
        <p:spPr>
          <a:xfrm>
            <a:off x="0" y="457200"/>
            <a:ext cx="1870749" cy="1077218"/>
          </a:xfrm>
          <a:prstGeom prst="rect">
            <a:avLst/>
          </a:prstGeom>
          <a:noFill/>
        </p:spPr>
        <p:txBody>
          <a:bodyPr wrap="square" rtlCol="0">
            <a:spAutoFit/>
          </a:bodyPr>
          <a:lstStyle/>
          <a:p>
            <a:pPr eaLnBrk="1" hangingPunct="1">
              <a:buClr>
                <a:srgbClr val="C00000"/>
              </a:buClr>
            </a:pPr>
            <a:r>
              <a:rPr lang="en-US" sz="1600" dirty="0">
                <a:solidFill>
                  <a:schemeClr val="bg1"/>
                </a:solidFill>
                <a:latin typeface="Times New Roman" pitchFamily="18" charset="0"/>
                <a:cs typeface="Times New Roman" pitchFamily="18" charset="0"/>
              </a:rPr>
              <a:t>A new chapter  in the economic development of Egypt. </a:t>
            </a:r>
          </a:p>
        </p:txBody>
      </p:sp>
      <p:sp>
        <p:nvSpPr>
          <p:cNvPr id="9" name="TextBox 8"/>
          <p:cNvSpPr txBox="1"/>
          <p:nvPr/>
        </p:nvSpPr>
        <p:spPr>
          <a:xfrm>
            <a:off x="0" y="1981200"/>
            <a:ext cx="1870749" cy="830997"/>
          </a:xfrm>
          <a:prstGeom prst="rect">
            <a:avLst/>
          </a:prstGeom>
          <a:noFill/>
        </p:spPr>
        <p:txBody>
          <a:bodyPr wrap="square" rtlCol="0">
            <a:spAutoFit/>
          </a:bodyPr>
          <a:lstStyle/>
          <a:p>
            <a:pPr eaLnBrk="1" hangingPunct="1">
              <a:buClr>
                <a:srgbClr val="C00000"/>
              </a:buClr>
            </a:pPr>
            <a:r>
              <a:rPr lang="en-US" sz="1600" dirty="0">
                <a:solidFill>
                  <a:schemeClr val="bg1"/>
                </a:solidFill>
                <a:latin typeface="Times New Roman" pitchFamily="18" charset="0"/>
                <a:cs typeface="Times New Roman" pitchFamily="18" charset="0"/>
              </a:rPr>
              <a:t>All imports are exempted from duties and sales</a:t>
            </a:r>
          </a:p>
        </p:txBody>
      </p:sp>
      <p:sp>
        <p:nvSpPr>
          <p:cNvPr id="10" name="TextBox 9"/>
          <p:cNvSpPr txBox="1"/>
          <p:nvPr/>
        </p:nvSpPr>
        <p:spPr>
          <a:xfrm>
            <a:off x="0" y="3200400"/>
            <a:ext cx="1870749" cy="584775"/>
          </a:xfrm>
          <a:prstGeom prst="rect">
            <a:avLst/>
          </a:prstGeom>
          <a:noFill/>
        </p:spPr>
        <p:txBody>
          <a:bodyPr wrap="square" rtlCol="0">
            <a:spAutoFit/>
          </a:bodyPr>
          <a:lstStyle/>
          <a:p>
            <a:pPr eaLnBrk="1" hangingPunct="1">
              <a:buClr>
                <a:srgbClr val="C00000"/>
              </a:buClr>
            </a:pPr>
            <a:r>
              <a:rPr lang="en-US" sz="1600" dirty="0">
                <a:solidFill>
                  <a:schemeClr val="bg1"/>
                </a:solidFill>
                <a:latin typeface="Times New Roman" pitchFamily="18" charset="0"/>
                <a:cs typeface="Times New Roman" pitchFamily="18" charset="0"/>
              </a:rPr>
              <a:t>One Stop Shop to ease all procedures</a:t>
            </a:r>
          </a:p>
        </p:txBody>
      </p:sp>
      <p:sp>
        <p:nvSpPr>
          <p:cNvPr id="11" name="TextBox 10"/>
          <p:cNvSpPr txBox="1"/>
          <p:nvPr/>
        </p:nvSpPr>
        <p:spPr>
          <a:xfrm>
            <a:off x="0" y="4191000"/>
            <a:ext cx="1870749" cy="584775"/>
          </a:xfrm>
          <a:prstGeom prst="rect">
            <a:avLst/>
          </a:prstGeom>
          <a:noFill/>
        </p:spPr>
        <p:txBody>
          <a:bodyPr wrap="square" rtlCol="0">
            <a:spAutoFit/>
          </a:bodyPr>
          <a:lstStyle/>
          <a:p>
            <a:pPr eaLnBrk="1" hangingPunct="1">
              <a:buClr>
                <a:srgbClr val="C00000"/>
              </a:buClr>
            </a:pPr>
            <a:r>
              <a:rPr lang="en-US" sz="1600" dirty="0">
                <a:solidFill>
                  <a:schemeClr val="bg1"/>
                </a:solidFill>
                <a:latin typeface="Times New Roman" pitchFamily="18" charset="0"/>
                <a:cs typeface="Times New Roman" pitchFamily="18" charset="0"/>
              </a:rPr>
              <a:t>6 ports under the </a:t>
            </a:r>
            <a:r>
              <a:rPr lang="en-US" sz="1600" dirty="0" err="1">
                <a:solidFill>
                  <a:schemeClr val="bg1"/>
                </a:solidFill>
                <a:latin typeface="Times New Roman" pitchFamily="18" charset="0"/>
                <a:cs typeface="Times New Roman" pitchFamily="18" charset="0"/>
              </a:rPr>
              <a:t>SCZone</a:t>
            </a:r>
            <a:r>
              <a:rPr lang="en-US" sz="1600" dirty="0">
                <a:solidFill>
                  <a:schemeClr val="bg1"/>
                </a:solidFill>
                <a:latin typeface="Times New Roman" pitchFamily="18" charset="0"/>
                <a:cs typeface="Times New Roman" pitchFamily="18" charset="0"/>
              </a:rPr>
              <a:t> project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spc="-100" dirty="0">
                <a:solidFill>
                  <a:schemeClr val="tx2">
                    <a:lumMod val="50000"/>
                  </a:schemeClr>
                </a:solidFill>
                <a:latin typeface="Book Antiqua" pitchFamily="18" charset="0"/>
              </a:rPr>
              <a:t>Mega projects</a:t>
            </a:r>
          </a:p>
        </p:txBody>
      </p:sp>
      <p:sp>
        <p:nvSpPr>
          <p:cNvPr id="12" name="Content Placeholder 11"/>
          <p:cNvSpPr>
            <a:spLocks noGrp="1"/>
          </p:cNvSpPr>
          <p:nvPr>
            <p:ph idx="1"/>
          </p:nvPr>
        </p:nvSpPr>
        <p:spPr>
          <a:xfrm>
            <a:off x="2133600" y="3962400"/>
            <a:ext cx="6096000" cy="2362200"/>
          </a:xfrm>
        </p:spPr>
        <p:txBody>
          <a:bodyPr/>
          <a:lstStyle/>
          <a:p>
            <a:pPr>
              <a:buNone/>
            </a:pPr>
            <a:endParaRPr lang="en-US" sz="2000" dirty="0"/>
          </a:p>
          <a:p>
            <a:pPr>
              <a:buNone/>
            </a:pPr>
            <a:r>
              <a:rPr lang="en-US" sz="2000" dirty="0"/>
              <a:t>	</a:t>
            </a:r>
          </a:p>
          <a:p>
            <a:pPr>
              <a:buNone/>
            </a:pPr>
            <a:endParaRPr lang="en-US" sz="2000" dirty="0"/>
          </a:p>
          <a:p>
            <a:pPr>
              <a:buNone/>
            </a:pPr>
            <a:r>
              <a:rPr lang="en-US" sz="1800" b="1" dirty="0">
                <a:solidFill>
                  <a:schemeClr val="tx2"/>
                </a:solidFill>
              </a:rPr>
              <a:t>	 	</a:t>
            </a:r>
          </a:p>
          <a:p>
            <a:pPr>
              <a:buNone/>
            </a:pPr>
            <a:r>
              <a:rPr lang="en-US" sz="2000" dirty="0"/>
              <a:t>	</a:t>
            </a:r>
          </a:p>
          <a:p>
            <a:pPr>
              <a:buNone/>
            </a:pPr>
            <a:endParaRPr lang="en-US" sz="2000" dirty="0"/>
          </a:p>
          <a:p>
            <a:pPr>
              <a:buNone/>
            </a:pPr>
            <a:endParaRPr lang="en-US" sz="2000" dirty="0"/>
          </a:p>
          <a:p>
            <a:pPr>
              <a:buNone/>
            </a:pPr>
            <a:endParaRPr lang="en-US" sz="2000" dirty="0"/>
          </a:p>
          <a:p>
            <a:pPr>
              <a:buNone/>
            </a:pPr>
            <a:r>
              <a:rPr lang="en-US" sz="2000" dirty="0"/>
              <a:t> </a:t>
            </a:r>
          </a:p>
        </p:txBody>
      </p:sp>
      <p:sp>
        <p:nvSpPr>
          <p:cNvPr id="6" name="Content Placeholder 2"/>
          <p:cNvSpPr txBox="1">
            <a:spLocks/>
          </p:cNvSpPr>
          <p:nvPr/>
        </p:nvSpPr>
        <p:spPr bwMode="auto">
          <a:xfrm>
            <a:off x="0" y="3733800"/>
            <a:ext cx="2895600" cy="3124200"/>
          </a:xfrm>
          <a:prstGeom prst="rect">
            <a:avLst/>
          </a:prstGeom>
          <a:solidFill>
            <a:srgbClr val="44628E"/>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kumimoji="0" lang="en-US" sz="1600" b="0" i="0" u="none" strike="noStrike" kern="1200" cap="none" spc="0" normalizeH="0" baseline="0" noProof="0" dirty="0">
                <a:ln>
                  <a:noFill/>
                </a:ln>
                <a:solidFill>
                  <a:schemeClr val="bg1"/>
                </a:solidFill>
                <a:effectLst/>
                <a:uLnTx/>
                <a:uFillTx/>
                <a:latin typeface="+mn-lt"/>
                <a:ea typeface="+mn-ea"/>
                <a:cs typeface="Times New Roman" pitchFamily="18" charset="0"/>
              </a:rPr>
              <a:t>        Three</a:t>
            </a:r>
            <a:r>
              <a:rPr kumimoji="0" lang="en-US" sz="1600" b="0" i="0" u="none" strike="noStrike" kern="1200" cap="none" spc="0" normalizeH="0" noProof="0" dirty="0">
                <a:ln>
                  <a:noFill/>
                </a:ln>
                <a:solidFill>
                  <a:schemeClr val="bg1"/>
                </a:solidFill>
                <a:effectLst/>
                <a:uLnTx/>
                <a:uFillTx/>
                <a:latin typeface="+mn-lt"/>
                <a:ea typeface="+mn-ea"/>
                <a:cs typeface="Times New Roman" pitchFamily="18" charset="0"/>
              </a:rPr>
              <a:t> main mining anchors in Upper Egypt (</a:t>
            </a:r>
            <a:r>
              <a:rPr kumimoji="0" lang="en-US" sz="1600" b="0" i="0" u="none" strike="noStrike" kern="1200" cap="none" spc="0" normalizeH="0" noProof="0" dirty="0" err="1">
                <a:ln>
                  <a:noFill/>
                </a:ln>
                <a:solidFill>
                  <a:schemeClr val="bg1"/>
                </a:solidFill>
                <a:effectLst/>
                <a:uLnTx/>
                <a:uFillTx/>
                <a:latin typeface="+mn-lt"/>
                <a:ea typeface="+mn-ea"/>
                <a:cs typeface="Times New Roman" pitchFamily="18" charset="0"/>
              </a:rPr>
              <a:t>Qena,Quseir</a:t>
            </a:r>
            <a:r>
              <a:rPr kumimoji="0" lang="en-US" sz="1600" b="0" i="0" u="none" strike="noStrike" kern="1200" cap="none" spc="0" normalizeH="0" noProof="0" dirty="0">
                <a:ln>
                  <a:noFill/>
                </a:ln>
                <a:solidFill>
                  <a:schemeClr val="bg1"/>
                </a:solidFill>
                <a:effectLst/>
                <a:uLnTx/>
                <a:uFillTx/>
                <a:latin typeface="+mn-lt"/>
                <a:ea typeface="+mn-ea"/>
                <a:cs typeface="Times New Roman" pitchFamily="18" charset="0"/>
              </a:rPr>
              <a:t> &amp;</a:t>
            </a:r>
            <a:r>
              <a:rPr kumimoji="0" lang="en-US" sz="1600" b="0" i="0" u="none" strike="noStrike" kern="1200" cap="none" spc="0" normalizeH="0" noProof="0" dirty="0" err="1">
                <a:ln>
                  <a:noFill/>
                </a:ln>
                <a:solidFill>
                  <a:schemeClr val="bg1"/>
                </a:solidFill>
                <a:effectLst/>
                <a:uLnTx/>
                <a:uFillTx/>
                <a:latin typeface="+mn-lt"/>
                <a:ea typeface="+mn-ea"/>
                <a:cs typeface="Times New Roman" pitchFamily="18" charset="0"/>
              </a:rPr>
              <a:t>Safaga</a:t>
            </a:r>
            <a:r>
              <a:rPr kumimoji="0" lang="en-US" sz="1600" b="0" i="0" u="none" strike="noStrike" kern="1200" cap="none" spc="0" normalizeH="0" noProof="0" dirty="0">
                <a:ln>
                  <a:noFill/>
                </a:ln>
                <a:solidFill>
                  <a:schemeClr val="bg1"/>
                </a:solidFill>
                <a:effectLst/>
                <a:uLnTx/>
                <a:uFillTx/>
                <a:latin typeface="+mn-lt"/>
                <a:ea typeface="+mn-ea"/>
                <a:cs typeface="Times New Roman" pitchFamily="18" charset="0"/>
              </a:rPr>
              <a:t>) </a:t>
            </a:r>
            <a:r>
              <a:rPr lang="en-US" sz="1600" dirty="0">
                <a:solidFill>
                  <a:schemeClr val="bg1"/>
                </a:solidFill>
                <a:latin typeface="+mn-lt"/>
                <a:cs typeface="Times New Roman" pitchFamily="18" charset="0"/>
              </a:rPr>
              <a:t>( limestone, phosphate rocks, glass sand, shale rocks, and gold) </a:t>
            </a:r>
            <a:r>
              <a:rPr kumimoji="0" lang="en-US" sz="1600" b="0" i="0" u="none" strike="noStrike" kern="1200" cap="none" spc="0" normalizeH="0" noProof="0" dirty="0">
                <a:ln>
                  <a:noFill/>
                </a:ln>
                <a:solidFill>
                  <a:schemeClr val="bg1"/>
                </a:solidFill>
                <a:effectLst/>
                <a:uLnTx/>
                <a:uFillTx/>
                <a:latin typeface="+mn-lt"/>
                <a:ea typeface="+mn-ea"/>
                <a:cs typeface="Times New Roman" pitchFamily="18" charset="0"/>
              </a:rPr>
              <a:t>generating multiple industrial zones with total area of 840 thousand </a:t>
            </a:r>
            <a:r>
              <a:rPr kumimoji="0" lang="en-US" sz="1600" b="0" i="0" u="none" strike="noStrike" kern="1200" cap="none" spc="0" normalizeH="0" noProof="0" dirty="0" err="1">
                <a:ln>
                  <a:noFill/>
                </a:ln>
                <a:solidFill>
                  <a:schemeClr val="bg1"/>
                </a:solidFill>
                <a:effectLst/>
                <a:uLnTx/>
                <a:uFillTx/>
                <a:latin typeface="+mn-lt"/>
                <a:ea typeface="+mn-ea"/>
                <a:cs typeface="Times New Roman" pitchFamily="18" charset="0"/>
              </a:rPr>
              <a:t>feddans</a:t>
            </a:r>
            <a:r>
              <a:rPr lang="en-US" sz="1600" dirty="0">
                <a:solidFill>
                  <a:schemeClr val="bg1"/>
                </a:solidFill>
                <a:latin typeface="+mn-lt"/>
                <a:cs typeface="Times New Roman" pitchFamily="18" charset="0"/>
              </a:rPr>
              <a:t>, developing the area for tourism, industrial, commercial and agriculture opportunities.</a:t>
            </a:r>
            <a:endParaRPr kumimoji="0" lang="en-US" sz="1600" b="0" i="0" u="none" strike="noStrike" kern="1200" cap="none" spc="0" normalizeH="0" baseline="0" noProof="0" dirty="0">
              <a:ln>
                <a:noFill/>
              </a:ln>
              <a:solidFill>
                <a:schemeClr val="bg1"/>
              </a:solidFill>
              <a:effectLst/>
              <a:uLnTx/>
              <a:uFillTx/>
              <a:latin typeface="+mn-lt"/>
              <a:ea typeface="+mn-ea"/>
              <a:cs typeface="Times New Roman" pitchFamily="18" charset="0"/>
            </a:endParaRPr>
          </a:p>
        </p:txBody>
      </p:sp>
      <p:pic>
        <p:nvPicPr>
          <p:cNvPr id="1026" name="Picture 2" descr="C:\Documents and Settings\n.fathi\Desktop\download.jpg"/>
          <p:cNvPicPr>
            <a:picLocks noChangeAspect="1" noChangeArrowheads="1"/>
          </p:cNvPicPr>
          <p:nvPr/>
        </p:nvPicPr>
        <p:blipFill>
          <a:blip r:embed="rId2" cstate="print"/>
          <a:srcRect/>
          <a:stretch>
            <a:fillRect/>
          </a:stretch>
        </p:blipFill>
        <p:spPr bwMode="auto">
          <a:xfrm>
            <a:off x="0" y="1752600"/>
            <a:ext cx="2895600" cy="1981200"/>
          </a:xfrm>
          <a:prstGeom prst="rect">
            <a:avLst/>
          </a:prstGeom>
          <a:noFill/>
        </p:spPr>
      </p:pic>
      <p:pic>
        <p:nvPicPr>
          <p:cNvPr id="1027" name="Picture 3" descr="C:\Documents and Settings\n.fathi\Desktop\BN-HK262_egypt0_J_20150314092615.jpg"/>
          <p:cNvPicPr>
            <a:picLocks noChangeAspect="1" noChangeArrowheads="1"/>
          </p:cNvPicPr>
          <p:nvPr/>
        </p:nvPicPr>
        <p:blipFill>
          <a:blip r:embed="rId3" cstate="print"/>
          <a:srcRect/>
          <a:stretch>
            <a:fillRect/>
          </a:stretch>
        </p:blipFill>
        <p:spPr bwMode="auto">
          <a:xfrm>
            <a:off x="2895600" y="1752600"/>
            <a:ext cx="2971800" cy="2209800"/>
          </a:xfrm>
          <a:prstGeom prst="rect">
            <a:avLst/>
          </a:prstGeom>
          <a:noFill/>
        </p:spPr>
      </p:pic>
      <p:sp>
        <p:nvSpPr>
          <p:cNvPr id="11" name="Content Placeholder 2"/>
          <p:cNvSpPr txBox="1">
            <a:spLocks/>
          </p:cNvSpPr>
          <p:nvPr/>
        </p:nvSpPr>
        <p:spPr bwMode="auto">
          <a:xfrm>
            <a:off x="2895600" y="3733800"/>
            <a:ext cx="2971800" cy="312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1600" b="1" dirty="0">
                <a:solidFill>
                  <a:srgbClr val="44628E"/>
                </a:solidFill>
                <a:latin typeface="+mn-lt"/>
                <a:cs typeface="Times New Roman" pitchFamily="18" charset="0"/>
              </a:rPr>
              <a:t>        A large scale project located 45 km east of Cairo aiming at reducing pressure on Greater Cairo. </a:t>
            </a:r>
          </a:p>
          <a:p>
            <a:pPr marL="342900" indent="-342900">
              <a:spcBef>
                <a:spcPct val="20000"/>
              </a:spcBef>
              <a:buClr>
                <a:srgbClr val="C00000"/>
              </a:buClr>
            </a:pPr>
            <a:r>
              <a:rPr lang="en-US" sz="1600" b="1" dirty="0">
                <a:solidFill>
                  <a:srgbClr val="44628E"/>
                </a:solidFill>
                <a:latin typeface="+mn-lt"/>
                <a:cs typeface="Times New Roman" pitchFamily="18" charset="0"/>
              </a:rPr>
              <a:t>        The </a:t>
            </a:r>
            <a:r>
              <a:rPr lang="en-US" sz="1600" b="1" dirty="0" err="1">
                <a:solidFill>
                  <a:srgbClr val="44628E"/>
                </a:solidFill>
                <a:latin typeface="+mn-lt"/>
                <a:cs typeface="Times New Roman" pitchFamily="18" charset="0"/>
              </a:rPr>
              <a:t>masterplan</a:t>
            </a:r>
            <a:r>
              <a:rPr lang="en-US" sz="1600" b="1" dirty="0">
                <a:solidFill>
                  <a:srgbClr val="44628E"/>
                </a:solidFill>
                <a:latin typeface="+mn-lt"/>
                <a:cs typeface="Times New Roman" pitchFamily="18" charset="0"/>
              </a:rPr>
              <a:t> is to create a global city with smart infrastructure for Egypt's future, which will provide a multitude of economic opportunities and offer a distinct quality of life.</a:t>
            </a:r>
          </a:p>
        </p:txBody>
      </p:sp>
      <p:sp>
        <p:nvSpPr>
          <p:cNvPr id="13" name="Content Placeholder 2"/>
          <p:cNvSpPr txBox="1">
            <a:spLocks/>
          </p:cNvSpPr>
          <p:nvPr/>
        </p:nvSpPr>
        <p:spPr bwMode="auto">
          <a:xfrm>
            <a:off x="0" y="1219200"/>
            <a:ext cx="2895600" cy="5334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kumimoji="0" lang="en-US" sz="2000" b="1" i="0" u="none" strike="noStrike" kern="1200" cap="none" spc="0" normalizeH="0" baseline="0" noProof="0" dirty="0">
                <a:ln>
                  <a:noFill/>
                </a:ln>
                <a:solidFill>
                  <a:srgbClr val="44628E"/>
                </a:solidFill>
                <a:effectLst/>
                <a:uLnTx/>
                <a:uFillTx/>
                <a:latin typeface="+mn-lt"/>
                <a:ea typeface="+mn-ea"/>
                <a:cs typeface="Times New Roman" pitchFamily="18" charset="0"/>
              </a:rPr>
              <a:t>Golden triangle</a:t>
            </a:r>
          </a:p>
        </p:txBody>
      </p:sp>
      <p:sp>
        <p:nvSpPr>
          <p:cNvPr id="14" name="Content Placeholder 2"/>
          <p:cNvSpPr txBox="1">
            <a:spLocks/>
          </p:cNvSpPr>
          <p:nvPr/>
        </p:nvSpPr>
        <p:spPr bwMode="auto">
          <a:xfrm>
            <a:off x="2895600" y="1219200"/>
            <a:ext cx="2971800" cy="609600"/>
          </a:xfrm>
          <a:prstGeom prst="rect">
            <a:avLst/>
          </a:prstGeom>
          <a:solidFill>
            <a:srgbClr val="44628E"/>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kumimoji="0" lang="en-US" sz="2000" b="1" i="0" u="none" strike="noStrike" kern="1200" cap="none" spc="0" normalizeH="0" baseline="0" noProof="0" dirty="0">
                <a:ln>
                  <a:noFill/>
                </a:ln>
                <a:solidFill>
                  <a:schemeClr val="bg1"/>
                </a:solidFill>
                <a:effectLst/>
                <a:uLnTx/>
                <a:uFillTx/>
                <a:latin typeface="+mn-lt"/>
                <a:ea typeface="+mn-ea"/>
                <a:cs typeface="Times New Roman" pitchFamily="18" charset="0"/>
              </a:rPr>
              <a:t>The Capital Cairo </a:t>
            </a:r>
          </a:p>
        </p:txBody>
      </p:sp>
      <p:sp>
        <p:nvSpPr>
          <p:cNvPr id="15" name="Content Placeholder 2"/>
          <p:cNvSpPr txBox="1">
            <a:spLocks/>
          </p:cNvSpPr>
          <p:nvPr/>
        </p:nvSpPr>
        <p:spPr bwMode="auto">
          <a:xfrm>
            <a:off x="5867400" y="3733800"/>
            <a:ext cx="2895600" cy="3124200"/>
          </a:xfrm>
          <a:prstGeom prst="rect">
            <a:avLst/>
          </a:prstGeom>
          <a:solidFill>
            <a:srgbClr val="44628E"/>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1600" dirty="0">
                <a:solidFill>
                  <a:schemeClr val="bg1"/>
                </a:solidFill>
                <a:latin typeface="+mn-lt"/>
                <a:cs typeface="Times New Roman" pitchFamily="18" charset="0"/>
              </a:rPr>
              <a:t>       Expanding the footprint of Egypt beyond traditional Nile Valley and Delta region.</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1600" dirty="0">
                <a:solidFill>
                  <a:schemeClr val="bg1"/>
                </a:solidFill>
                <a:latin typeface="+mn-lt"/>
                <a:cs typeface="Times New Roman" pitchFamily="18" charset="0"/>
              </a:rPr>
              <a:t>        Developing the land for agriculture associated activities like logistics and agro industries. </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1600" dirty="0">
                <a:solidFill>
                  <a:schemeClr val="bg1"/>
                </a:solidFill>
                <a:latin typeface="+mn-lt"/>
                <a:cs typeface="Times New Roman" pitchFamily="18" charset="0"/>
              </a:rPr>
              <a:t>        Project is planned to be implemented on 3 phases. </a:t>
            </a:r>
          </a:p>
        </p:txBody>
      </p:sp>
      <p:sp>
        <p:nvSpPr>
          <p:cNvPr id="16" name="Content Placeholder 2"/>
          <p:cNvSpPr txBox="1">
            <a:spLocks/>
          </p:cNvSpPr>
          <p:nvPr/>
        </p:nvSpPr>
        <p:spPr bwMode="auto">
          <a:xfrm>
            <a:off x="5867400" y="1219200"/>
            <a:ext cx="2895600" cy="5334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kumimoji="0" lang="en-US" sz="2000" b="1" i="0" u="none" strike="noStrike" kern="1200" cap="none" spc="0" normalizeH="0" baseline="0" noProof="0" dirty="0">
                <a:ln>
                  <a:noFill/>
                </a:ln>
                <a:solidFill>
                  <a:srgbClr val="44628E"/>
                </a:solidFill>
                <a:effectLst/>
                <a:uLnTx/>
                <a:uFillTx/>
                <a:latin typeface="+mn-lt"/>
                <a:ea typeface="+mn-ea"/>
                <a:cs typeface="Times New Roman" pitchFamily="18" charset="0"/>
              </a:rPr>
              <a:t>1.5 Million </a:t>
            </a:r>
            <a:r>
              <a:rPr kumimoji="0" lang="en-US" sz="2000" b="1" i="0" u="none" strike="noStrike" kern="1200" cap="none" spc="0" normalizeH="0" baseline="0" noProof="0" dirty="0" err="1">
                <a:ln>
                  <a:noFill/>
                </a:ln>
                <a:solidFill>
                  <a:srgbClr val="44628E"/>
                </a:solidFill>
                <a:effectLst/>
                <a:uLnTx/>
                <a:uFillTx/>
                <a:latin typeface="+mn-lt"/>
                <a:ea typeface="+mn-ea"/>
                <a:cs typeface="Times New Roman" pitchFamily="18" charset="0"/>
              </a:rPr>
              <a:t>Feddan</a:t>
            </a:r>
            <a:endParaRPr kumimoji="0" lang="en-US" sz="2000" b="1" i="0" u="none" strike="noStrike" kern="1200" cap="none" spc="0" normalizeH="0" baseline="0" noProof="0" dirty="0">
              <a:ln>
                <a:noFill/>
              </a:ln>
              <a:solidFill>
                <a:srgbClr val="44628E"/>
              </a:solidFill>
              <a:effectLst/>
              <a:uLnTx/>
              <a:uFillTx/>
              <a:latin typeface="+mn-lt"/>
              <a:ea typeface="+mn-ea"/>
              <a:cs typeface="Times New Roman" pitchFamily="18" charset="0"/>
            </a:endParaRPr>
          </a:p>
        </p:txBody>
      </p:sp>
      <p:pic>
        <p:nvPicPr>
          <p:cNvPr id="1028" name="Picture 4" descr="C:\Documents and Settings\n.fathi\Desktop\images.jpg"/>
          <p:cNvPicPr>
            <a:picLocks noChangeAspect="1" noChangeArrowheads="1"/>
          </p:cNvPicPr>
          <p:nvPr/>
        </p:nvPicPr>
        <p:blipFill>
          <a:blip r:embed="rId4" cstate="print"/>
          <a:srcRect/>
          <a:stretch>
            <a:fillRect/>
          </a:stretch>
        </p:blipFill>
        <p:spPr bwMode="auto">
          <a:xfrm>
            <a:off x="5867400" y="1752600"/>
            <a:ext cx="2895600" cy="1981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spc="-100" dirty="0">
                <a:solidFill>
                  <a:schemeClr val="tx2">
                    <a:lumMod val="50000"/>
                  </a:schemeClr>
                </a:solidFill>
                <a:latin typeface="Book Antiqua" pitchFamily="18" charset="0"/>
              </a:rPr>
              <a:t>Mega projects</a:t>
            </a:r>
          </a:p>
        </p:txBody>
      </p:sp>
      <p:sp>
        <p:nvSpPr>
          <p:cNvPr id="12" name="Content Placeholder 11"/>
          <p:cNvSpPr>
            <a:spLocks noGrp="1"/>
          </p:cNvSpPr>
          <p:nvPr>
            <p:ph idx="1"/>
          </p:nvPr>
        </p:nvSpPr>
        <p:spPr>
          <a:xfrm>
            <a:off x="2133600" y="3962400"/>
            <a:ext cx="6096000" cy="2362200"/>
          </a:xfrm>
        </p:spPr>
        <p:txBody>
          <a:bodyPr/>
          <a:lstStyle/>
          <a:p>
            <a:pPr>
              <a:buNone/>
            </a:pPr>
            <a:endParaRPr lang="en-US" sz="2000" dirty="0"/>
          </a:p>
          <a:p>
            <a:pPr>
              <a:buNone/>
            </a:pPr>
            <a:r>
              <a:rPr lang="en-US" sz="2000" dirty="0"/>
              <a:t>	</a:t>
            </a:r>
          </a:p>
          <a:p>
            <a:pPr>
              <a:buNone/>
            </a:pPr>
            <a:endParaRPr lang="en-US" sz="2000" dirty="0"/>
          </a:p>
          <a:p>
            <a:pPr>
              <a:buNone/>
            </a:pPr>
            <a:r>
              <a:rPr lang="en-US" sz="1800" b="1" dirty="0">
                <a:solidFill>
                  <a:schemeClr val="tx2"/>
                </a:solidFill>
              </a:rPr>
              <a:t>	 	</a:t>
            </a:r>
          </a:p>
          <a:p>
            <a:pPr>
              <a:buNone/>
            </a:pPr>
            <a:r>
              <a:rPr lang="en-US" sz="2000" dirty="0"/>
              <a:t>	</a:t>
            </a:r>
          </a:p>
          <a:p>
            <a:pPr>
              <a:buNone/>
            </a:pPr>
            <a:endParaRPr lang="en-US" sz="2000" dirty="0"/>
          </a:p>
          <a:p>
            <a:pPr>
              <a:buNone/>
            </a:pPr>
            <a:endParaRPr lang="en-US" sz="2000" dirty="0"/>
          </a:p>
          <a:p>
            <a:pPr>
              <a:buNone/>
            </a:pPr>
            <a:endParaRPr lang="en-US" sz="2000" dirty="0"/>
          </a:p>
          <a:p>
            <a:pPr>
              <a:buNone/>
            </a:pPr>
            <a:r>
              <a:rPr lang="en-US" sz="2000" dirty="0"/>
              <a:t> </a:t>
            </a:r>
          </a:p>
        </p:txBody>
      </p:sp>
      <p:sp>
        <p:nvSpPr>
          <p:cNvPr id="6" name="Content Placeholder 2"/>
          <p:cNvSpPr txBox="1">
            <a:spLocks/>
          </p:cNvSpPr>
          <p:nvPr/>
        </p:nvSpPr>
        <p:spPr bwMode="auto">
          <a:xfrm>
            <a:off x="0" y="3733800"/>
            <a:ext cx="2895600" cy="3124200"/>
          </a:xfrm>
          <a:prstGeom prst="rect">
            <a:avLst/>
          </a:prstGeom>
          <a:solidFill>
            <a:srgbClr val="44628E"/>
          </a:solid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1400" b="1" dirty="0">
                <a:solidFill>
                  <a:schemeClr val="bg1"/>
                </a:solidFill>
                <a:latin typeface="+mn-lt"/>
                <a:cs typeface="Times New Roman" pitchFamily="18" charset="0"/>
              </a:rPr>
              <a:t>         A new model for Egyptian coastal cities that achieve integrated development</a:t>
            </a:r>
          </a:p>
          <a:p>
            <a:pPr marL="342900" lvl="0" indent="-342900">
              <a:spcBef>
                <a:spcPct val="20000"/>
              </a:spcBef>
              <a:buClr>
                <a:srgbClr val="C00000"/>
              </a:buClr>
            </a:pPr>
            <a:r>
              <a:rPr lang="en-US" sz="1400" b="1" dirty="0">
                <a:solidFill>
                  <a:schemeClr val="bg1"/>
                </a:solidFill>
                <a:latin typeface="+mn-lt"/>
                <a:cs typeface="Times New Roman" pitchFamily="18" charset="0"/>
              </a:rPr>
              <a:t>         The city is famous for witnessing several World War II battles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1400" b="1" dirty="0">
                <a:solidFill>
                  <a:schemeClr val="bg1"/>
                </a:solidFill>
                <a:latin typeface="+mn-lt"/>
                <a:cs typeface="Times New Roman" pitchFamily="18" charset="0"/>
              </a:rPr>
              <a:t>         The project is on the Northwest coast and represents approximately 12.8% of the total area of Egypt. 48000 </a:t>
            </a:r>
            <a:r>
              <a:rPr lang="en-US" sz="1400" b="1" dirty="0" err="1">
                <a:solidFill>
                  <a:schemeClr val="bg1"/>
                </a:solidFill>
                <a:latin typeface="+mn-lt"/>
                <a:cs typeface="Times New Roman" pitchFamily="18" charset="0"/>
              </a:rPr>
              <a:t>feddans</a:t>
            </a:r>
            <a:r>
              <a:rPr lang="en-US" sz="1400" b="1" dirty="0">
                <a:solidFill>
                  <a:schemeClr val="bg1"/>
                </a:solidFill>
                <a:latin typeface="+mn-lt"/>
                <a:cs typeface="Times New Roman" pitchFamily="18" charset="0"/>
              </a:rPr>
              <a:t>. The project will attract investments in the tourism, agriculture, industrial, commercial, and educational sectors.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1600" b="1" dirty="0">
              <a:solidFill>
                <a:schemeClr val="bg1"/>
              </a:solidFill>
              <a:latin typeface="+mn-lt"/>
              <a:cs typeface="Times New Roman" pitchFamily="18" charset="0"/>
            </a:endParaRPr>
          </a:p>
        </p:txBody>
      </p:sp>
      <p:sp>
        <p:nvSpPr>
          <p:cNvPr id="11" name="Content Placeholder 2"/>
          <p:cNvSpPr txBox="1">
            <a:spLocks/>
          </p:cNvSpPr>
          <p:nvPr/>
        </p:nvSpPr>
        <p:spPr bwMode="auto">
          <a:xfrm>
            <a:off x="2895600" y="3733800"/>
            <a:ext cx="2971800" cy="31242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1600" b="1" dirty="0">
                <a:solidFill>
                  <a:srgbClr val="44628E"/>
                </a:solidFill>
                <a:latin typeface="+mn-lt"/>
                <a:cs typeface="Times New Roman" pitchFamily="18" charset="0"/>
              </a:rPr>
              <a:t>        Cluster for </a:t>
            </a:r>
            <a:r>
              <a:rPr lang="en-US" sz="1600" b="1" dirty="0" err="1">
                <a:solidFill>
                  <a:srgbClr val="44628E"/>
                </a:solidFill>
                <a:latin typeface="+mn-lt"/>
                <a:cs typeface="Times New Roman" pitchFamily="18" charset="0"/>
              </a:rPr>
              <a:t>funiture</a:t>
            </a:r>
            <a:r>
              <a:rPr lang="en-US" sz="1600" b="1" dirty="0">
                <a:solidFill>
                  <a:srgbClr val="44628E"/>
                </a:solidFill>
                <a:latin typeface="+mn-lt"/>
                <a:cs typeface="Times New Roman" pitchFamily="18" charset="0"/>
              </a:rPr>
              <a:t> built on 333 </a:t>
            </a:r>
            <a:r>
              <a:rPr lang="en-US" sz="1600" b="1" dirty="0" err="1">
                <a:solidFill>
                  <a:srgbClr val="44628E"/>
                </a:solidFill>
                <a:latin typeface="+mn-lt"/>
                <a:cs typeface="Times New Roman" pitchFamily="18" charset="0"/>
              </a:rPr>
              <a:t>feddans</a:t>
            </a:r>
            <a:r>
              <a:rPr lang="en-US" sz="1600" b="1" dirty="0">
                <a:solidFill>
                  <a:srgbClr val="44628E"/>
                </a:solidFill>
                <a:latin typeface="+mn-lt"/>
                <a:cs typeface="Times New Roman" pitchFamily="18" charset="0"/>
              </a:rPr>
              <a:t>, includes 2000 workshops,55 factories, aiming at modernizing Egypt’s furniture industry in addition to stimulating exports.</a:t>
            </a:r>
          </a:p>
        </p:txBody>
      </p:sp>
      <p:sp>
        <p:nvSpPr>
          <p:cNvPr id="13" name="Content Placeholder 2"/>
          <p:cNvSpPr txBox="1">
            <a:spLocks/>
          </p:cNvSpPr>
          <p:nvPr/>
        </p:nvSpPr>
        <p:spPr bwMode="auto">
          <a:xfrm>
            <a:off x="0" y="1143000"/>
            <a:ext cx="2895600" cy="6096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kumimoji="0" lang="en-US" sz="2000" b="1" i="0" u="none" strike="noStrike" kern="1200" cap="none" spc="0" normalizeH="0" baseline="0" noProof="0" dirty="0">
                <a:ln>
                  <a:noFill/>
                </a:ln>
                <a:solidFill>
                  <a:srgbClr val="44628E"/>
                </a:solidFill>
                <a:effectLst/>
                <a:uLnTx/>
                <a:uFillTx/>
                <a:latin typeface="+mn-lt"/>
                <a:ea typeface="+mn-ea"/>
                <a:cs typeface="Times New Roman" pitchFamily="18" charset="0"/>
              </a:rPr>
              <a:t>Alamein new city</a:t>
            </a:r>
          </a:p>
        </p:txBody>
      </p:sp>
      <p:sp>
        <p:nvSpPr>
          <p:cNvPr id="14" name="Content Placeholder 2"/>
          <p:cNvSpPr txBox="1">
            <a:spLocks/>
          </p:cNvSpPr>
          <p:nvPr/>
        </p:nvSpPr>
        <p:spPr bwMode="auto">
          <a:xfrm>
            <a:off x="2895600" y="1143000"/>
            <a:ext cx="2971800" cy="685800"/>
          </a:xfrm>
          <a:prstGeom prst="rect">
            <a:avLst/>
          </a:prstGeom>
          <a:solidFill>
            <a:srgbClr val="44628E"/>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2000" b="1" dirty="0">
                <a:solidFill>
                  <a:schemeClr val="bg1"/>
                </a:solidFill>
                <a:cs typeface="Times New Roman" pitchFamily="18" charset="0"/>
              </a:rPr>
              <a:t>Damietta </a:t>
            </a:r>
            <a:r>
              <a:rPr kumimoji="0" lang="en-US" sz="2000" b="1" i="0" u="none" strike="noStrike" kern="1200" cap="none" spc="0" normalizeH="0" baseline="0" noProof="0" dirty="0">
                <a:ln>
                  <a:noFill/>
                </a:ln>
                <a:solidFill>
                  <a:schemeClr val="bg1"/>
                </a:solidFill>
                <a:effectLst/>
                <a:uLnTx/>
                <a:uFillTx/>
                <a:latin typeface="+mn-lt"/>
                <a:ea typeface="+mn-ea"/>
                <a:cs typeface="Times New Roman" pitchFamily="18" charset="0"/>
              </a:rPr>
              <a:t>Furniture City</a:t>
            </a:r>
          </a:p>
        </p:txBody>
      </p:sp>
      <p:sp>
        <p:nvSpPr>
          <p:cNvPr id="15" name="Content Placeholder 2"/>
          <p:cNvSpPr txBox="1">
            <a:spLocks/>
          </p:cNvSpPr>
          <p:nvPr/>
        </p:nvSpPr>
        <p:spPr bwMode="auto">
          <a:xfrm>
            <a:off x="5867400" y="3733800"/>
            <a:ext cx="2895600" cy="3124200"/>
          </a:xfrm>
          <a:prstGeom prst="rect">
            <a:avLst/>
          </a:prstGeom>
          <a:solidFill>
            <a:srgbClr val="44628E"/>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C00000"/>
              </a:buClr>
            </a:pPr>
            <a:r>
              <a:rPr lang="en-US" sz="1600" b="1" dirty="0">
                <a:solidFill>
                  <a:schemeClr val="bg1"/>
                </a:solidFill>
                <a:latin typeface="+mn-lt"/>
                <a:cs typeface="Times New Roman" pitchFamily="18" charset="0"/>
              </a:rPr>
              <a:t>       The logistics center will be located on 3,350 square kilometers of land in Damietta in the Delta area.</a:t>
            </a:r>
          </a:p>
          <a:p>
            <a:pPr marL="342900" lvl="0" indent="-342900">
              <a:spcBef>
                <a:spcPct val="20000"/>
              </a:spcBef>
              <a:buClr>
                <a:srgbClr val="C00000"/>
              </a:buClr>
            </a:pPr>
            <a:r>
              <a:rPr lang="en-US" sz="1600" b="1" dirty="0">
                <a:solidFill>
                  <a:schemeClr val="bg1"/>
                </a:solidFill>
                <a:latin typeface="+mn-lt"/>
                <a:cs typeface="Times New Roman" pitchFamily="18" charset="0"/>
              </a:rPr>
              <a:t>        The project includes building storage silos and two new quays that will be able to receive large shipments at Damietta Port.</a:t>
            </a:r>
          </a:p>
        </p:txBody>
      </p:sp>
      <p:sp>
        <p:nvSpPr>
          <p:cNvPr id="16" name="Content Placeholder 2"/>
          <p:cNvSpPr txBox="1">
            <a:spLocks/>
          </p:cNvSpPr>
          <p:nvPr/>
        </p:nvSpPr>
        <p:spPr bwMode="auto">
          <a:xfrm>
            <a:off x="5867400" y="1143000"/>
            <a:ext cx="2895600" cy="60960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kumimoji="0" lang="en-US" b="1" i="0" u="none" strike="noStrike" kern="1200" cap="none" spc="0" normalizeH="0" baseline="0" noProof="0" dirty="0">
                <a:ln>
                  <a:noFill/>
                </a:ln>
                <a:solidFill>
                  <a:srgbClr val="44628E"/>
                </a:solidFill>
                <a:effectLst/>
                <a:uLnTx/>
                <a:uFillTx/>
                <a:latin typeface="+mn-lt"/>
                <a:ea typeface="+mn-ea"/>
                <a:cs typeface="Times New Roman" pitchFamily="18" charset="0"/>
              </a:rPr>
              <a:t>Damietta Logistics</a:t>
            </a:r>
            <a:r>
              <a:rPr kumimoji="0" lang="en-US" b="1" i="0" u="none" strike="noStrike" kern="1200" cap="none" spc="0" normalizeH="0" noProof="0" dirty="0">
                <a:ln>
                  <a:noFill/>
                </a:ln>
                <a:solidFill>
                  <a:srgbClr val="44628E"/>
                </a:solidFill>
                <a:effectLst/>
                <a:uLnTx/>
                <a:uFillTx/>
                <a:latin typeface="+mn-lt"/>
                <a:ea typeface="+mn-ea"/>
                <a:cs typeface="Times New Roman" pitchFamily="18" charset="0"/>
              </a:rPr>
              <a:t> center for grain</a:t>
            </a:r>
            <a:endParaRPr kumimoji="0" lang="en-US" b="1" i="0" u="none" strike="noStrike" kern="1200" cap="none" spc="0" normalizeH="0" baseline="0" noProof="0" dirty="0">
              <a:ln>
                <a:noFill/>
              </a:ln>
              <a:solidFill>
                <a:srgbClr val="44628E"/>
              </a:solidFill>
              <a:effectLst/>
              <a:uLnTx/>
              <a:uFillTx/>
              <a:latin typeface="+mn-lt"/>
              <a:ea typeface="+mn-ea"/>
              <a:cs typeface="Times New Roman" pitchFamily="18" charset="0"/>
            </a:endParaRPr>
          </a:p>
        </p:txBody>
      </p:sp>
      <p:pic>
        <p:nvPicPr>
          <p:cNvPr id="2050" name="Picture 2" descr="C:\Documents and Settings\n.fathi\Desktop\New-Alamein-780x430.jpg"/>
          <p:cNvPicPr>
            <a:picLocks noChangeAspect="1" noChangeArrowheads="1"/>
          </p:cNvPicPr>
          <p:nvPr/>
        </p:nvPicPr>
        <p:blipFill>
          <a:blip r:embed="rId2" cstate="print"/>
          <a:srcRect/>
          <a:stretch>
            <a:fillRect/>
          </a:stretch>
        </p:blipFill>
        <p:spPr bwMode="auto">
          <a:xfrm>
            <a:off x="0" y="1752600"/>
            <a:ext cx="2895600" cy="1971675"/>
          </a:xfrm>
          <a:prstGeom prst="rect">
            <a:avLst/>
          </a:prstGeom>
          <a:noFill/>
        </p:spPr>
      </p:pic>
      <p:pic>
        <p:nvPicPr>
          <p:cNvPr id="2051" name="Picture 3" descr="C:\Documents and Settings\n.fathi\Desktop\32e7d8d1-1d5f-4d8c-8ff3-603bba54982f.jpg"/>
          <p:cNvPicPr>
            <a:picLocks noChangeAspect="1" noChangeArrowheads="1"/>
          </p:cNvPicPr>
          <p:nvPr/>
        </p:nvPicPr>
        <p:blipFill>
          <a:blip r:embed="rId3" cstate="print"/>
          <a:srcRect/>
          <a:stretch>
            <a:fillRect/>
          </a:stretch>
        </p:blipFill>
        <p:spPr bwMode="auto">
          <a:xfrm>
            <a:off x="2895600" y="1828800"/>
            <a:ext cx="2971800" cy="1905000"/>
          </a:xfrm>
          <a:prstGeom prst="rect">
            <a:avLst/>
          </a:prstGeom>
          <a:noFill/>
        </p:spPr>
      </p:pic>
      <p:pic>
        <p:nvPicPr>
          <p:cNvPr id="2052" name="Picture 4" descr="C:\Documents and Settings\n.fathi\Desktop\download (1).jpg"/>
          <p:cNvPicPr>
            <a:picLocks noChangeAspect="1" noChangeArrowheads="1"/>
          </p:cNvPicPr>
          <p:nvPr/>
        </p:nvPicPr>
        <p:blipFill>
          <a:blip r:embed="rId4" cstate="print"/>
          <a:srcRect/>
          <a:stretch>
            <a:fillRect/>
          </a:stretch>
        </p:blipFill>
        <p:spPr bwMode="auto">
          <a:xfrm>
            <a:off x="5867400" y="1752600"/>
            <a:ext cx="2895600" cy="1981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51" y="2207634"/>
            <a:ext cx="2251749" cy="2308324"/>
          </a:xfrm>
          <a:prstGeom prst="rect">
            <a:avLst/>
          </a:prstGeom>
          <a:noFill/>
        </p:spPr>
        <p:txBody>
          <a:bodyPr wrap="square" rtlCol="0">
            <a:spAutoFit/>
          </a:bodyPr>
          <a:lstStyle/>
          <a:p>
            <a:r>
              <a:rPr lang="en-US" sz="2400" dirty="0" err="1">
                <a:solidFill>
                  <a:schemeClr val="bg1"/>
                </a:solidFill>
                <a:latin typeface="Abadi MT Condensed Light" charset="0"/>
                <a:ea typeface="Abadi MT Condensed Light" charset="0"/>
                <a:cs typeface="Abadi MT Condensed Light" charset="0"/>
              </a:rPr>
              <a:t>Changement</a:t>
            </a:r>
            <a:r>
              <a:rPr lang="en-US" sz="2400" dirty="0">
                <a:solidFill>
                  <a:schemeClr val="bg1"/>
                </a:solidFill>
                <a:latin typeface="Abadi MT Condensed Light" charset="0"/>
                <a:ea typeface="Abadi MT Condensed Light" charset="0"/>
                <a:cs typeface="Abadi MT Condensed Light" charset="0"/>
              </a:rPr>
              <a:t> </a:t>
            </a:r>
          </a:p>
          <a:p>
            <a:endParaRPr lang="en-US" sz="2400" dirty="0">
              <a:solidFill>
                <a:schemeClr val="bg1"/>
              </a:solidFill>
              <a:latin typeface="Abadi MT Condensed Light" charset="0"/>
              <a:ea typeface="Abadi MT Condensed Light" charset="0"/>
              <a:cs typeface="Abadi MT Condensed Light" charset="0"/>
            </a:endParaRPr>
          </a:p>
          <a:p>
            <a:r>
              <a:rPr lang="en-US" sz="2400" dirty="0">
                <a:solidFill>
                  <a:schemeClr val="bg1"/>
                </a:solidFill>
                <a:latin typeface="Abadi MT Condensed Light" charset="0"/>
                <a:ea typeface="Abadi MT Condensed Light" charset="0"/>
                <a:cs typeface="Abadi MT Condensed Light" charset="0"/>
              </a:rPr>
              <a:t>Pays </a:t>
            </a:r>
            <a:r>
              <a:rPr lang="en-US" sz="2400" dirty="0" err="1">
                <a:solidFill>
                  <a:schemeClr val="bg1"/>
                </a:solidFill>
                <a:latin typeface="Abadi MT Condensed Light" charset="0"/>
                <a:ea typeface="Abadi MT Condensed Light" charset="0"/>
                <a:cs typeface="Abadi MT Condensed Light" charset="0"/>
              </a:rPr>
              <a:t>ciblés</a:t>
            </a:r>
            <a:endParaRPr lang="en-US" sz="2400" dirty="0">
              <a:solidFill>
                <a:schemeClr val="bg1"/>
              </a:solidFill>
              <a:latin typeface="Abadi MT Condensed Light" charset="0"/>
              <a:ea typeface="Abadi MT Condensed Light" charset="0"/>
              <a:cs typeface="Abadi MT Condensed Light" charset="0"/>
            </a:endParaRPr>
          </a:p>
          <a:p>
            <a:endParaRPr lang="en-US" sz="2400" dirty="0">
              <a:solidFill>
                <a:schemeClr val="bg1"/>
              </a:solidFill>
              <a:latin typeface="Abadi MT Condensed Light" charset="0"/>
              <a:ea typeface="Abadi MT Condensed Light" charset="0"/>
              <a:cs typeface="Abadi MT Condensed Light" charset="0"/>
            </a:endParaRPr>
          </a:p>
          <a:p>
            <a:r>
              <a:rPr lang="en-US" sz="2400" dirty="0" err="1">
                <a:solidFill>
                  <a:schemeClr val="bg1"/>
                </a:solidFill>
                <a:latin typeface="Abadi MT Condensed Light" charset="0"/>
                <a:ea typeface="Abadi MT Condensed Light" charset="0"/>
                <a:cs typeface="Abadi MT Condensed Light" charset="0"/>
              </a:rPr>
              <a:t>Secteurs</a:t>
            </a:r>
            <a:r>
              <a:rPr lang="en-US" sz="2400" dirty="0">
                <a:solidFill>
                  <a:schemeClr val="bg1"/>
                </a:solidFill>
                <a:latin typeface="Abadi MT Condensed Light" charset="0"/>
                <a:ea typeface="Abadi MT Condensed Light" charset="0"/>
                <a:cs typeface="Abadi MT Condensed Light" charset="0"/>
              </a:rPr>
              <a:t> </a:t>
            </a:r>
          </a:p>
          <a:p>
            <a:r>
              <a:rPr lang="en-US" sz="2400" dirty="0" err="1">
                <a:solidFill>
                  <a:schemeClr val="bg1"/>
                </a:solidFill>
                <a:latin typeface="Abadi MT Condensed Light" charset="0"/>
                <a:ea typeface="Abadi MT Condensed Light" charset="0"/>
                <a:cs typeface="Abadi MT Condensed Light" charset="0"/>
              </a:rPr>
              <a:t>ciblés</a:t>
            </a:r>
            <a:endParaRPr lang="en-US" sz="2400" dirty="0">
              <a:solidFill>
                <a:schemeClr val="bg1"/>
              </a:solidFill>
              <a:latin typeface="Abadi MT Condensed Light" charset="0"/>
              <a:ea typeface="Abadi MT Condensed Light" charset="0"/>
              <a:cs typeface="Abadi MT Condensed Light" charset="0"/>
            </a:endParaRPr>
          </a:p>
        </p:txBody>
      </p:sp>
      <p:sp>
        <p:nvSpPr>
          <p:cNvPr id="8" name="Rounded Rectangle 7"/>
          <p:cNvSpPr/>
          <p:nvPr/>
        </p:nvSpPr>
        <p:spPr>
          <a:xfrm>
            <a:off x="4419600" y="2971800"/>
            <a:ext cx="2984605"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accent1"/>
                </a:solidFill>
              </a:rPr>
              <a:t>Taux</a:t>
            </a:r>
            <a:r>
              <a:rPr lang="en-US" sz="1600" b="1" dirty="0">
                <a:solidFill>
                  <a:schemeClr val="accent1"/>
                </a:solidFill>
              </a:rPr>
              <a:t> </a:t>
            </a:r>
            <a:r>
              <a:rPr lang="en-US" sz="1600" b="1" dirty="0" err="1">
                <a:solidFill>
                  <a:schemeClr val="accent1"/>
                </a:solidFill>
              </a:rPr>
              <a:t>dinvestissement</a:t>
            </a:r>
            <a:r>
              <a:rPr lang="en-US" sz="1600" b="1" dirty="0">
                <a:solidFill>
                  <a:schemeClr val="accent1"/>
                </a:solidFill>
              </a:rPr>
              <a:t> de </a:t>
            </a:r>
            <a:r>
              <a:rPr lang="en-US" sz="1600" b="1" dirty="0" err="1">
                <a:solidFill>
                  <a:schemeClr val="accent1"/>
                </a:solidFill>
              </a:rPr>
              <a:t>capitaux</a:t>
            </a:r>
            <a:r>
              <a:rPr lang="en-US" sz="1600" b="1" dirty="0">
                <a:solidFill>
                  <a:schemeClr val="accent1"/>
                </a:solidFill>
              </a:rPr>
              <a:t> a </a:t>
            </a:r>
            <a:r>
              <a:rPr lang="en-US" sz="1600" b="1" dirty="0" err="1">
                <a:solidFill>
                  <a:schemeClr val="accent1"/>
                </a:solidFill>
              </a:rPr>
              <a:t>augmenté</a:t>
            </a:r>
            <a:r>
              <a:rPr lang="en-US" sz="1600" b="1" dirty="0">
                <a:solidFill>
                  <a:schemeClr val="accent1"/>
                </a:solidFill>
              </a:rPr>
              <a:t> de 31,9% en 2016</a:t>
            </a:r>
          </a:p>
        </p:txBody>
      </p:sp>
      <p:sp>
        <p:nvSpPr>
          <p:cNvPr id="9" name="Rounded Rectangle 8"/>
          <p:cNvSpPr/>
          <p:nvPr/>
        </p:nvSpPr>
        <p:spPr>
          <a:xfrm>
            <a:off x="2667000" y="1720065"/>
            <a:ext cx="2630185" cy="1099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accent1"/>
                </a:solidFill>
              </a:rPr>
              <a:t>Taux</a:t>
            </a:r>
            <a:r>
              <a:rPr lang="en-US" b="1" dirty="0">
                <a:solidFill>
                  <a:schemeClr val="accent1"/>
                </a:solidFill>
              </a:rPr>
              <a:t> de </a:t>
            </a:r>
            <a:r>
              <a:rPr lang="en-US" b="1" dirty="0" err="1">
                <a:solidFill>
                  <a:schemeClr val="accent1"/>
                </a:solidFill>
              </a:rPr>
              <a:t>croisssance</a:t>
            </a:r>
            <a:r>
              <a:rPr lang="en-US" b="1" dirty="0">
                <a:solidFill>
                  <a:schemeClr val="accent1"/>
                </a:solidFill>
              </a:rPr>
              <a:t> de PIB à </a:t>
            </a:r>
            <a:r>
              <a:rPr lang="en-US" b="1" dirty="0" err="1">
                <a:solidFill>
                  <a:schemeClr val="accent1"/>
                </a:solidFill>
              </a:rPr>
              <a:t>atteindre</a:t>
            </a:r>
            <a:r>
              <a:rPr lang="en-US" b="1" dirty="0">
                <a:solidFill>
                  <a:schemeClr val="accent1"/>
                </a:solidFill>
              </a:rPr>
              <a:t> 4,3% en 2018</a:t>
            </a:r>
          </a:p>
        </p:txBody>
      </p:sp>
      <p:sp>
        <p:nvSpPr>
          <p:cNvPr id="13" name="Rounded Rectangle 12"/>
          <p:cNvSpPr/>
          <p:nvPr/>
        </p:nvSpPr>
        <p:spPr>
          <a:xfrm>
            <a:off x="5911902" y="4572000"/>
            <a:ext cx="2966683"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Elle </a:t>
            </a:r>
            <a:r>
              <a:rPr lang="en-US" b="1" dirty="0" err="1">
                <a:solidFill>
                  <a:schemeClr val="accent1"/>
                </a:solidFill>
              </a:rPr>
              <a:t>represente</a:t>
            </a:r>
            <a:r>
              <a:rPr lang="en-US" b="1" dirty="0">
                <a:solidFill>
                  <a:schemeClr val="accent1"/>
                </a:solidFill>
              </a:rPr>
              <a:t> 30% du business en 2016</a:t>
            </a:r>
          </a:p>
        </p:txBody>
      </p:sp>
      <p:sp>
        <p:nvSpPr>
          <p:cNvPr id="15"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err="1">
                <a:solidFill>
                  <a:schemeClr val="tx2">
                    <a:lumMod val="50000"/>
                  </a:schemeClr>
                </a:solidFill>
                <a:latin typeface="Book Antiqua" pitchFamily="18" charset="0"/>
              </a:rPr>
              <a:t>Potentiel</a:t>
            </a:r>
            <a:r>
              <a:rPr lang="en-US" sz="3200" b="1" spc="-100" dirty="0">
                <a:solidFill>
                  <a:schemeClr val="tx2">
                    <a:lumMod val="50000"/>
                  </a:schemeClr>
                </a:solidFill>
                <a:latin typeface="Book Antiqua" pitchFamily="18" charset="0"/>
              </a:rPr>
              <a:t> </a:t>
            </a:r>
            <a:r>
              <a:rPr lang="en-US" sz="3200" b="1" spc="-100" dirty="0" err="1">
                <a:solidFill>
                  <a:schemeClr val="tx2">
                    <a:lumMod val="50000"/>
                  </a:schemeClr>
                </a:solidFill>
                <a:latin typeface="Book Antiqua" pitchFamily="18" charset="0"/>
              </a:rPr>
              <a:t>Africain</a:t>
            </a:r>
            <a:r>
              <a:rPr lang="en-US" sz="3200" b="1" spc="-100" dirty="0">
                <a:solidFill>
                  <a:schemeClr val="tx2">
                    <a:lumMod val="50000"/>
                  </a:schemeClr>
                </a:solidFill>
                <a:latin typeface="Book Antiqua" pitchFamily="18" charset="0"/>
              </a:rPr>
              <a:t> </a:t>
            </a:r>
          </a:p>
        </p:txBody>
      </p:sp>
    </p:spTree>
    <p:extLst>
      <p:ext uri="{BB962C8B-B14F-4D97-AF65-F5344CB8AC3E}">
        <p14:creationId xmlns:p14="http://schemas.microsoft.com/office/powerpoint/2010/main" val="384367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51" y="609600"/>
            <a:ext cx="1870749" cy="2308324"/>
          </a:xfrm>
          <a:prstGeom prst="rect">
            <a:avLst/>
          </a:prstGeom>
          <a:noFill/>
        </p:spPr>
        <p:txBody>
          <a:bodyPr wrap="square" rtlCol="0">
            <a:spAutoFit/>
          </a:bodyPr>
          <a:lstStyle/>
          <a:p>
            <a:r>
              <a:rPr lang="en-US" b="1" dirty="0">
                <a:solidFill>
                  <a:schemeClr val="bg1"/>
                </a:solidFill>
                <a:latin typeface="Abadi MT Condensed Light" charset="0"/>
                <a:ea typeface="Abadi MT Condensed Light" charset="0"/>
                <a:cs typeface="Abadi MT Condensed Light" charset="0"/>
              </a:rPr>
              <a:t>1ère destination </a:t>
            </a:r>
            <a:r>
              <a:rPr lang="en-US" b="1" dirty="0" err="1">
                <a:solidFill>
                  <a:schemeClr val="bg1"/>
                </a:solidFill>
                <a:latin typeface="Abadi MT Condensed Light" charset="0"/>
                <a:ea typeface="Abadi MT Condensed Light" charset="0"/>
                <a:cs typeface="Abadi MT Condensed Light" charset="0"/>
              </a:rPr>
              <a:t>d’IDE</a:t>
            </a:r>
            <a:r>
              <a:rPr lang="en-US" b="1" dirty="0">
                <a:solidFill>
                  <a:schemeClr val="bg1"/>
                </a:solidFill>
                <a:latin typeface="Abadi MT Condensed Light" charset="0"/>
                <a:ea typeface="Abadi MT Condensed Light" charset="0"/>
                <a:cs typeface="Abadi MT Condensed Light" charset="0"/>
              </a:rPr>
              <a:t> en </a:t>
            </a:r>
            <a:r>
              <a:rPr lang="en-US" b="1" dirty="0" err="1">
                <a:solidFill>
                  <a:schemeClr val="bg1"/>
                </a:solidFill>
                <a:latin typeface="Abadi MT Condensed Light" charset="0"/>
                <a:ea typeface="Abadi MT Condensed Light" charset="0"/>
                <a:cs typeface="Abadi MT Condensed Light" charset="0"/>
              </a:rPr>
              <a:t>Afrique</a:t>
            </a:r>
            <a:r>
              <a:rPr lang="en-US" b="1" dirty="0">
                <a:solidFill>
                  <a:schemeClr val="bg1"/>
                </a:solidFill>
                <a:latin typeface="Abadi MT Condensed Light" charset="0"/>
                <a:ea typeface="Abadi MT Condensed Light" charset="0"/>
                <a:cs typeface="Abadi MT Condensed Light" charset="0"/>
              </a:rPr>
              <a:t> </a:t>
            </a:r>
          </a:p>
          <a:p>
            <a:r>
              <a:rPr lang="en-US" dirty="0">
                <a:solidFill>
                  <a:schemeClr val="bg1"/>
                </a:solidFill>
                <a:latin typeface="Abadi MT Condensed Light" charset="0"/>
                <a:ea typeface="Abadi MT Condensed Light" charset="0"/>
                <a:cs typeface="Abadi MT Condensed Light" charset="0"/>
              </a:rPr>
              <a:t>Rapport de rand Merchant </a:t>
            </a:r>
          </a:p>
          <a:p>
            <a:r>
              <a:rPr lang="en-US" i="1" dirty="0" err="1">
                <a:solidFill>
                  <a:schemeClr val="bg1"/>
                </a:solidFill>
                <a:latin typeface="Abadi MT Condensed Light" charset="0"/>
                <a:ea typeface="Abadi MT Condensed Light" charset="0"/>
                <a:cs typeface="Abadi MT Condensed Light" charset="0"/>
              </a:rPr>
              <a:t>Ou</a:t>
            </a:r>
            <a:r>
              <a:rPr lang="en-US" i="1" dirty="0">
                <a:solidFill>
                  <a:schemeClr val="bg1"/>
                </a:solidFill>
                <a:latin typeface="Abadi MT Condensed Light" charset="0"/>
                <a:ea typeface="Abadi MT Condensed Light" charset="0"/>
                <a:cs typeface="Abadi MT Condensed Light" charset="0"/>
              </a:rPr>
              <a:t> </a:t>
            </a:r>
            <a:r>
              <a:rPr lang="en-US" i="1" dirty="0" err="1">
                <a:solidFill>
                  <a:schemeClr val="bg1"/>
                </a:solidFill>
                <a:latin typeface="Abadi MT Condensed Light" charset="0"/>
                <a:ea typeface="Abadi MT Condensed Light" charset="0"/>
                <a:cs typeface="Abadi MT Condensed Light" charset="0"/>
              </a:rPr>
              <a:t>investir</a:t>
            </a:r>
            <a:r>
              <a:rPr lang="en-US" i="1" dirty="0">
                <a:solidFill>
                  <a:schemeClr val="bg1"/>
                </a:solidFill>
                <a:latin typeface="Abadi MT Condensed Light" charset="0"/>
                <a:ea typeface="Abadi MT Condensed Light" charset="0"/>
                <a:cs typeface="Abadi MT Condensed Light" charset="0"/>
              </a:rPr>
              <a:t> en </a:t>
            </a:r>
            <a:r>
              <a:rPr lang="en-US" i="1" dirty="0" err="1">
                <a:solidFill>
                  <a:schemeClr val="bg1"/>
                </a:solidFill>
                <a:latin typeface="Abadi MT Condensed Light" charset="0"/>
                <a:ea typeface="Abadi MT Condensed Light" charset="0"/>
                <a:cs typeface="Abadi MT Condensed Light" charset="0"/>
              </a:rPr>
              <a:t>Afrique</a:t>
            </a:r>
            <a:r>
              <a:rPr lang="en-US" i="1" dirty="0">
                <a:solidFill>
                  <a:schemeClr val="bg1"/>
                </a:solidFill>
                <a:latin typeface="Abadi MT Condensed Light" charset="0"/>
                <a:ea typeface="Abadi MT Condensed Light" charset="0"/>
                <a:cs typeface="Abadi MT Condensed Light" charset="0"/>
              </a:rPr>
              <a:t> 2018</a:t>
            </a:r>
          </a:p>
        </p:txBody>
      </p:sp>
      <p:sp>
        <p:nvSpPr>
          <p:cNvPr id="15"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800" b="1" spc="-100" dirty="0" err="1">
                <a:solidFill>
                  <a:schemeClr val="tx2">
                    <a:lumMod val="50000"/>
                  </a:schemeClr>
                </a:solidFill>
                <a:latin typeface="Book Antiqua" pitchFamily="18" charset="0"/>
              </a:rPr>
              <a:t>L’Egypte</a:t>
            </a:r>
            <a:r>
              <a:rPr lang="en-US" sz="2800" b="1" spc="-100" dirty="0">
                <a:solidFill>
                  <a:schemeClr val="tx2">
                    <a:lumMod val="50000"/>
                  </a:schemeClr>
                </a:solidFill>
                <a:latin typeface="Book Antiqua" pitchFamily="18" charset="0"/>
              </a:rPr>
              <a:t> </a:t>
            </a:r>
            <a:r>
              <a:rPr lang="en-US" sz="2800" b="1" spc="-100" dirty="0" err="1">
                <a:solidFill>
                  <a:schemeClr val="tx2">
                    <a:lumMod val="50000"/>
                  </a:schemeClr>
                </a:solidFill>
                <a:latin typeface="Book Antiqua" pitchFamily="18" charset="0"/>
              </a:rPr>
              <a:t>comme</a:t>
            </a:r>
            <a:r>
              <a:rPr lang="en-US" sz="2800" b="1" spc="-100" dirty="0">
                <a:solidFill>
                  <a:schemeClr val="tx2">
                    <a:lumMod val="50000"/>
                  </a:schemeClr>
                </a:solidFill>
                <a:latin typeface="Book Antiqua" pitchFamily="18" charset="0"/>
              </a:rPr>
              <a:t> hub entre </a:t>
            </a:r>
            <a:r>
              <a:rPr lang="en-US" sz="2800" b="1" spc="-100" dirty="0" err="1">
                <a:solidFill>
                  <a:schemeClr val="tx2">
                    <a:lumMod val="50000"/>
                  </a:schemeClr>
                </a:solidFill>
                <a:latin typeface="Book Antiqua" pitchFamily="18" charset="0"/>
              </a:rPr>
              <a:t>l’Europe</a:t>
            </a:r>
            <a:r>
              <a:rPr lang="en-US" sz="2800" b="1" spc="-100" dirty="0">
                <a:solidFill>
                  <a:schemeClr val="tx2">
                    <a:lumMod val="50000"/>
                  </a:schemeClr>
                </a:solidFill>
                <a:latin typeface="Book Antiqua" pitchFamily="18" charset="0"/>
              </a:rPr>
              <a:t> et </a:t>
            </a:r>
            <a:r>
              <a:rPr lang="en-US" sz="2800" b="1" spc="-100" dirty="0" err="1">
                <a:solidFill>
                  <a:schemeClr val="tx2">
                    <a:lumMod val="50000"/>
                  </a:schemeClr>
                </a:solidFill>
                <a:latin typeface="Book Antiqua" pitchFamily="18" charset="0"/>
              </a:rPr>
              <a:t>l’Afrique</a:t>
            </a:r>
            <a:endParaRPr lang="en-US" sz="2800" b="1" spc="-100" dirty="0">
              <a:solidFill>
                <a:schemeClr val="tx2">
                  <a:lumMod val="50000"/>
                </a:schemeClr>
              </a:solidFill>
              <a:latin typeface="Book Antiqua" pitchFamily="18" charset="0"/>
            </a:endParaRPr>
          </a:p>
        </p:txBody>
      </p:sp>
      <p:graphicFrame>
        <p:nvGraphicFramePr>
          <p:cNvPr id="11" name="Content Placeholder 14"/>
          <p:cNvGraphicFramePr>
            <a:graphicFrameLocks noGrp="1"/>
          </p:cNvGraphicFramePr>
          <p:nvPr>
            <p:ph sz="half" idx="1"/>
            <p:extLst>
              <p:ext uri="{D42A27DB-BD31-4B8C-83A1-F6EECF244321}">
                <p14:modId xmlns:p14="http://schemas.microsoft.com/office/powerpoint/2010/main" val="1306654698"/>
              </p:ext>
            </p:extLst>
          </p:nvPr>
        </p:nvGraphicFramePr>
        <p:xfrm>
          <a:off x="2514600" y="1524000"/>
          <a:ext cx="4311650" cy="438973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4"/>
          <p:cNvSpPr txBox="1"/>
          <p:nvPr/>
        </p:nvSpPr>
        <p:spPr>
          <a:xfrm>
            <a:off x="0" y="3427274"/>
            <a:ext cx="1870749" cy="2031325"/>
          </a:xfrm>
          <a:prstGeom prst="rect">
            <a:avLst/>
          </a:prstGeom>
          <a:noFill/>
        </p:spPr>
        <p:txBody>
          <a:bodyPr wrap="square" rtlCol="0">
            <a:spAutoFit/>
          </a:bodyPr>
          <a:lstStyle/>
          <a:p>
            <a:r>
              <a:rPr lang="en-US" b="1" dirty="0">
                <a:solidFill>
                  <a:schemeClr val="bg1"/>
                </a:solidFill>
                <a:latin typeface="Abadi MT Condensed Light" charset="0"/>
                <a:ea typeface="Abadi MT Condensed Light" charset="0"/>
                <a:cs typeface="Abadi MT Condensed Light" charset="0"/>
              </a:rPr>
              <a:t>2ème rang de </a:t>
            </a:r>
            <a:r>
              <a:rPr lang="en-US" b="1" dirty="0" err="1">
                <a:solidFill>
                  <a:schemeClr val="bg1"/>
                </a:solidFill>
                <a:latin typeface="Abadi MT Condensed Light" charset="0"/>
                <a:ea typeface="Abadi MT Condensed Light" charset="0"/>
                <a:cs typeface="Abadi MT Condensed Light" charset="0"/>
              </a:rPr>
              <a:t>beneficiaires</a:t>
            </a:r>
            <a:r>
              <a:rPr lang="en-US" b="1" dirty="0">
                <a:solidFill>
                  <a:schemeClr val="bg1"/>
                </a:solidFill>
                <a:latin typeface="Abadi MT Condensed Light" charset="0"/>
                <a:ea typeface="Abadi MT Condensed Light" charset="0"/>
                <a:cs typeface="Abadi MT Condensed Light" charset="0"/>
              </a:rPr>
              <a:t> </a:t>
            </a:r>
            <a:r>
              <a:rPr lang="en-US" b="1" dirty="0" err="1">
                <a:solidFill>
                  <a:schemeClr val="bg1"/>
                </a:solidFill>
                <a:latin typeface="Abadi MT Condensed Light" charset="0"/>
                <a:ea typeface="Abadi MT Condensed Light" charset="0"/>
                <a:cs typeface="Abadi MT Condensed Light" charset="0"/>
              </a:rPr>
              <a:t>d’IDE</a:t>
            </a:r>
            <a:r>
              <a:rPr lang="en-US" b="1" dirty="0">
                <a:solidFill>
                  <a:schemeClr val="bg1"/>
                </a:solidFill>
                <a:latin typeface="Abadi MT Condensed Light" charset="0"/>
                <a:ea typeface="Abadi MT Condensed Light" charset="0"/>
                <a:cs typeface="Abadi MT Condensed Light" charset="0"/>
              </a:rPr>
              <a:t>  </a:t>
            </a:r>
          </a:p>
          <a:p>
            <a:r>
              <a:rPr lang="en-US" dirty="0">
                <a:solidFill>
                  <a:schemeClr val="bg1"/>
                </a:solidFill>
                <a:latin typeface="Abadi MT Condensed Light" charset="0"/>
                <a:ea typeface="Abadi MT Condensed Light" charset="0"/>
                <a:cs typeface="Abadi MT Condensed Light" charset="0"/>
              </a:rPr>
              <a:t>2017 World investment Report </a:t>
            </a:r>
          </a:p>
          <a:p>
            <a:r>
              <a:rPr lang="en-US" i="1" dirty="0">
                <a:solidFill>
                  <a:schemeClr val="bg1"/>
                </a:solidFill>
                <a:latin typeface="Abadi MT Condensed Light" charset="0"/>
                <a:ea typeface="Abadi MT Condensed Light" charset="0"/>
                <a:cs typeface="Abadi MT Condensed Light" charset="0"/>
              </a:rPr>
              <a:t>UNCTAD</a:t>
            </a:r>
          </a:p>
        </p:txBody>
      </p:sp>
    </p:spTree>
    <p:extLst>
      <p:ext uri="{BB962C8B-B14F-4D97-AF65-F5344CB8AC3E}">
        <p14:creationId xmlns:p14="http://schemas.microsoft.com/office/powerpoint/2010/main" val="373525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a:solidFill>
                  <a:schemeClr val="tx2">
                    <a:lumMod val="50000"/>
                  </a:schemeClr>
                </a:solidFill>
                <a:latin typeface="Book Antiqua" pitchFamily="18" charset="0"/>
              </a:rPr>
              <a:t>La France en </a:t>
            </a:r>
            <a:r>
              <a:rPr lang="en-US" sz="3200" b="1" spc="-100" dirty="0" err="1">
                <a:solidFill>
                  <a:schemeClr val="tx2">
                    <a:lumMod val="50000"/>
                  </a:schemeClr>
                </a:solidFill>
                <a:latin typeface="Book Antiqua" pitchFamily="18" charset="0"/>
              </a:rPr>
              <a:t>Egypte</a:t>
            </a:r>
            <a:r>
              <a:rPr lang="en-US" sz="3200" b="1" spc="-100" dirty="0">
                <a:solidFill>
                  <a:schemeClr val="tx2">
                    <a:lumMod val="50000"/>
                  </a:schemeClr>
                </a:solidFill>
                <a:latin typeface="Book Antiqua" pitchFamily="18" charset="0"/>
              </a:rPr>
              <a:t> </a:t>
            </a:r>
          </a:p>
        </p:txBody>
      </p:sp>
      <p:cxnSp>
        <p:nvCxnSpPr>
          <p:cNvPr id="53" name="Straight Connector 52"/>
          <p:cNvCxnSpPr/>
          <p:nvPr/>
        </p:nvCxnSpPr>
        <p:spPr>
          <a:xfrm>
            <a:off x="1981200" y="1447800"/>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2" cstate="print"/>
          <a:srcRect l="8569" t="14445" r="86482" b="78641"/>
          <a:stretch>
            <a:fillRect/>
          </a:stretch>
        </p:blipFill>
        <p:spPr bwMode="auto">
          <a:xfrm>
            <a:off x="3581400" y="1600200"/>
            <a:ext cx="752296" cy="685800"/>
          </a:xfrm>
          <a:prstGeom prst="rect">
            <a:avLst/>
          </a:prstGeom>
          <a:noFill/>
          <a:ln w="9525">
            <a:noFill/>
            <a:miter lim="800000"/>
            <a:headEnd/>
            <a:tailEnd/>
          </a:ln>
        </p:spPr>
      </p:pic>
      <p:pic>
        <p:nvPicPr>
          <p:cNvPr id="7" name="Picture 6" descr="D:\naglaa\FRANCE\France archive\all\xCompanies\co. logos\accor-hotels-logo.jpg"/>
          <p:cNvPicPr/>
          <p:nvPr/>
        </p:nvPicPr>
        <p:blipFill>
          <a:blip r:embed="rId3" cstate="print"/>
          <a:srcRect/>
          <a:stretch>
            <a:fillRect/>
          </a:stretch>
        </p:blipFill>
        <p:spPr bwMode="auto">
          <a:xfrm>
            <a:off x="5438775" y="2438400"/>
            <a:ext cx="1038225" cy="676275"/>
          </a:xfrm>
          <a:prstGeom prst="rect">
            <a:avLst/>
          </a:prstGeom>
          <a:noFill/>
          <a:ln w="9525">
            <a:noFill/>
            <a:miter lim="800000"/>
            <a:headEnd/>
            <a:tailEnd/>
          </a:ln>
        </p:spPr>
      </p:pic>
      <p:pic>
        <p:nvPicPr>
          <p:cNvPr id="8" name="Picture 7"/>
          <p:cNvPicPr/>
          <p:nvPr/>
        </p:nvPicPr>
        <p:blipFill>
          <a:blip r:embed="rId4" cstate="print">
            <a:clrChange>
              <a:clrFrom>
                <a:srgbClr val="FFFFFF"/>
              </a:clrFrom>
              <a:clrTo>
                <a:srgbClr val="FFFFFF">
                  <a:alpha val="0"/>
                </a:srgbClr>
              </a:clrTo>
            </a:clrChange>
          </a:blip>
          <a:srcRect l="8160" t="19213" r="80034" b="67824"/>
          <a:stretch>
            <a:fillRect/>
          </a:stretch>
        </p:blipFill>
        <p:spPr bwMode="auto">
          <a:xfrm>
            <a:off x="2362200" y="1600200"/>
            <a:ext cx="762000" cy="685800"/>
          </a:xfrm>
          <a:prstGeom prst="rect">
            <a:avLst/>
          </a:prstGeom>
          <a:noFill/>
          <a:ln w="9525">
            <a:noFill/>
            <a:miter lim="800000"/>
            <a:headEnd/>
            <a:tailEnd/>
          </a:ln>
        </p:spPr>
      </p:pic>
      <p:pic>
        <p:nvPicPr>
          <p:cNvPr id="9" name="Picture 8"/>
          <p:cNvPicPr/>
          <p:nvPr/>
        </p:nvPicPr>
        <p:blipFill>
          <a:blip r:embed="rId5" cstate="print">
            <a:clrChange>
              <a:clrFrom>
                <a:srgbClr val="FFFFFF"/>
              </a:clrFrom>
              <a:clrTo>
                <a:srgbClr val="FFFFFF">
                  <a:alpha val="0"/>
                </a:srgbClr>
              </a:clrTo>
            </a:clrChange>
          </a:blip>
          <a:srcRect l="5729" t="7870" r="79514" b="79861"/>
          <a:stretch>
            <a:fillRect/>
          </a:stretch>
        </p:blipFill>
        <p:spPr bwMode="auto">
          <a:xfrm>
            <a:off x="7162800" y="2819400"/>
            <a:ext cx="1295400" cy="685800"/>
          </a:xfrm>
          <a:prstGeom prst="rect">
            <a:avLst/>
          </a:prstGeom>
          <a:noFill/>
          <a:ln w="9525">
            <a:noFill/>
            <a:miter lim="800000"/>
            <a:headEnd/>
            <a:tailEnd/>
          </a:ln>
        </p:spPr>
      </p:pic>
      <p:pic>
        <p:nvPicPr>
          <p:cNvPr id="10" name="Picture 9"/>
          <p:cNvPicPr/>
          <p:nvPr/>
        </p:nvPicPr>
        <p:blipFill>
          <a:blip r:embed="rId6" cstate="print"/>
          <a:srcRect l="24165" t="35556" r="61667" b="56667"/>
          <a:stretch>
            <a:fillRect/>
          </a:stretch>
        </p:blipFill>
        <p:spPr bwMode="auto">
          <a:xfrm>
            <a:off x="7315200" y="1676400"/>
            <a:ext cx="1076325" cy="493116"/>
          </a:xfrm>
          <a:prstGeom prst="rect">
            <a:avLst/>
          </a:prstGeom>
          <a:noFill/>
          <a:ln w="9525">
            <a:noFill/>
            <a:miter lim="800000"/>
            <a:headEnd/>
            <a:tailEnd/>
          </a:ln>
        </p:spPr>
      </p:pic>
      <p:pic>
        <p:nvPicPr>
          <p:cNvPr id="11" name="Picture 10" descr="C:\Documents and Settings\n.fathi\Desktop\total 1.jpg"/>
          <p:cNvPicPr/>
          <p:nvPr/>
        </p:nvPicPr>
        <p:blipFill>
          <a:blip r:embed="rId7" cstate="print"/>
          <a:srcRect/>
          <a:stretch>
            <a:fillRect/>
          </a:stretch>
        </p:blipFill>
        <p:spPr bwMode="auto">
          <a:xfrm>
            <a:off x="6781800" y="2286000"/>
            <a:ext cx="1209675" cy="462297"/>
          </a:xfrm>
          <a:prstGeom prst="rect">
            <a:avLst/>
          </a:prstGeom>
          <a:noFill/>
          <a:ln w="9525">
            <a:noFill/>
            <a:miter lim="800000"/>
            <a:headEnd/>
            <a:tailEnd/>
          </a:ln>
        </p:spPr>
      </p:pic>
      <p:pic>
        <p:nvPicPr>
          <p:cNvPr id="12" name="Picture 11" descr="Image result for schneider electric egypt logo"/>
          <p:cNvPicPr/>
          <p:nvPr/>
        </p:nvPicPr>
        <p:blipFill>
          <a:blip r:embed="rId8" cstate="print"/>
          <a:srcRect l="5556" t="18080" r="7639" b="25000"/>
          <a:stretch>
            <a:fillRect/>
          </a:stretch>
        </p:blipFill>
        <p:spPr bwMode="auto">
          <a:xfrm>
            <a:off x="4572000" y="3276600"/>
            <a:ext cx="1295400" cy="533400"/>
          </a:xfrm>
          <a:prstGeom prst="rect">
            <a:avLst/>
          </a:prstGeom>
          <a:noFill/>
          <a:ln w="9525">
            <a:noFill/>
            <a:miter lim="800000"/>
            <a:headEnd/>
            <a:tailEnd/>
          </a:ln>
        </p:spPr>
      </p:pic>
      <p:pic>
        <p:nvPicPr>
          <p:cNvPr id="13" name="Picture 12" descr="C:\Documents and Settings\n.fathi\My Documents\My Pictures\sanofi.png"/>
          <p:cNvPicPr/>
          <p:nvPr/>
        </p:nvPicPr>
        <p:blipFill>
          <a:blip r:embed="rId9" cstate="print"/>
          <a:srcRect l="15333" r="18667"/>
          <a:stretch>
            <a:fillRect/>
          </a:stretch>
        </p:blipFill>
        <p:spPr bwMode="auto">
          <a:xfrm>
            <a:off x="6248400" y="1371600"/>
            <a:ext cx="876300" cy="646160"/>
          </a:xfrm>
          <a:prstGeom prst="rect">
            <a:avLst/>
          </a:prstGeom>
          <a:noFill/>
          <a:ln w="9525">
            <a:noFill/>
            <a:miter lim="800000"/>
            <a:headEnd/>
            <a:tailEnd/>
          </a:ln>
        </p:spPr>
      </p:pic>
      <p:pic>
        <p:nvPicPr>
          <p:cNvPr id="14" name="Picture 13" descr="C:\Documents and Settings\n.fathi\Desktop\edf1.png"/>
          <p:cNvPicPr/>
          <p:nvPr/>
        </p:nvPicPr>
        <p:blipFill>
          <a:blip r:embed="rId10" cstate="print">
            <a:clrChange>
              <a:clrFrom>
                <a:srgbClr val="FFFFFF"/>
              </a:clrFrom>
              <a:clrTo>
                <a:srgbClr val="FFFFFF">
                  <a:alpha val="0"/>
                </a:srgbClr>
              </a:clrTo>
            </a:clrChange>
          </a:blip>
          <a:srcRect/>
          <a:stretch>
            <a:fillRect/>
          </a:stretch>
        </p:blipFill>
        <p:spPr bwMode="auto">
          <a:xfrm>
            <a:off x="2133600" y="2667000"/>
            <a:ext cx="1123950" cy="323850"/>
          </a:xfrm>
          <a:prstGeom prst="rect">
            <a:avLst/>
          </a:prstGeom>
          <a:noFill/>
          <a:ln w="9525">
            <a:noFill/>
            <a:miter lim="800000"/>
            <a:headEnd/>
            <a:tailEnd/>
          </a:ln>
        </p:spPr>
      </p:pic>
      <p:pic>
        <p:nvPicPr>
          <p:cNvPr id="15" name="Picture 14" descr="D:\naglaa\FRANCE\France archive\all\xCompanies\co. logos\danone.gif"/>
          <p:cNvPicPr/>
          <p:nvPr/>
        </p:nvPicPr>
        <p:blipFill>
          <a:blip r:embed="rId11" cstate="print"/>
          <a:srcRect/>
          <a:stretch>
            <a:fillRect/>
          </a:stretch>
        </p:blipFill>
        <p:spPr bwMode="auto">
          <a:xfrm>
            <a:off x="4876800" y="1752600"/>
            <a:ext cx="1143000" cy="457200"/>
          </a:xfrm>
          <a:prstGeom prst="rect">
            <a:avLst/>
          </a:prstGeom>
          <a:noFill/>
          <a:ln w="9525">
            <a:noFill/>
            <a:miter lim="800000"/>
            <a:headEnd/>
            <a:tailEnd/>
          </a:ln>
        </p:spPr>
      </p:pic>
      <p:pic>
        <p:nvPicPr>
          <p:cNvPr id="16" name="Picture 15" descr="C:\Documents and Settings\n.fathi\My Documents\My Pictures\lactel.png"/>
          <p:cNvPicPr/>
          <p:nvPr/>
        </p:nvPicPr>
        <p:blipFill>
          <a:blip r:embed="rId12" cstate="print"/>
          <a:srcRect b="31638"/>
          <a:stretch>
            <a:fillRect/>
          </a:stretch>
        </p:blipFill>
        <p:spPr bwMode="auto">
          <a:xfrm>
            <a:off x="6172200" y="3429000"/>
            <a:ext cx="1219200" cy="609600"/>
          </a:xfrm>
          <a:prstGeom prst="rect">
            <a:avLst/>
          </a:prstGeom>
          <a:noFill/>
          <a:ln w="9525">
            <a:noFill/>
            <a:miter lim="800000"/>
            <a:headEnd/>
            <a:tailEnd/>
          </a:ln>
        </p:spPr>
      </p:pic>
      <p:pic>
        <p:nvPicPr>
          <p:cNvPr id="17" name="Picture 16" descr="C:\Documents and Settings\n.fathi\My Documents\My Pictures\alcatel.jpg"/>
          <p:cNvPicPr/>
          <p:nvPr/>
        </p:nvPicPr>
        <p:blipFill>
          <a:blip r:embed="rId13" cstate="print">
            <a:clrChange>
              <a:clrFrom>
                <a:srgbClr val="FFFFFF"/>
              </a:clrFrom>
              <a:clrTo>
                <a:srgbClr val="FFFFFF">
                  <a:alpha val="0"/>
                </a:srgbClr>
              </a:clrTo>
            </a:clrChange>
          </a:blip>
          <a:srcRect/>
          <a:stretch>
            <a:fillRect/>
          </a:stretch>
        </p:blipFill>
        <p:spPr bwMode="auto">
          <a:xfrm>
            <a:off x="3200400" y="3486150"/>
            <a:ext cx="1143000" cy="552450"/>
          </a:xfrm>
          <a:prstGeom prst="rect">
            <a:avLst/>
          </a:prstGeom>
          <a:noFill/>
          <a:ln w="9525">
            <a:noFill/>
            <a:miter lim="800000"/>
            <a:headEnd/>
            <a:tailEnd/>
          </a:ln>
        </p:spPr>
      </p:pic>
      <p:pic>
        <p:nvPicPr>
          <p:cNvPr id="18" name="Picture 17" descr="C:\Documents and Settings\n.fathi\My Documents\My Pictures\lactel.png"/>
          <p:cNvPicPr/>
          <p:nvPr/>
        </p:nvPicPr>
        <p:blipFill>
          <a:blip r:embed="rId12" cstate="print"/>
          <a:srcRect b="31638"/>
          <a:stretch>
            <a:fillRect/>
          </a:stretch>
        </p:blipFill>
        <p:spPr bwMode="auto">
          <a:xfrm>
            <a:off x="3733800" y="2590800"/>
            <a:ext cx="1095375" cy="466691"/>
          </a:xfrm>
          <a:prstGeom prst="rect">
            <a:avLst/>
          </a:prstGeom>
          <a:noFill/>
          <a:ln w="9525">
            <a:noFill/>
            <a:miter lim="800000"/>
            <a:headEnd/>
            <a:tailEnd/>
          </a:ln>
        </p:spPr>
      </p:pic>
      <p:pic>
        <p:nvPicPr>
          <p:cNvPr id="19" name="Picture 18" descr="C:\Documents and Settings\n.fathi\My Documents\My Pictures\seb.jpg"/>
          <p:cNvPicPr/>
          <p:nvPr/>
        </p:nvPicPr>
        <p:blipFill>
          <a:blip r:embed="rId14" cstate="print">
            <a:clrChange>
              <a:clrFrom>
                <a:srgbClr val="FFFFFF"/>
              </a:clrFrom>
              <a:clrTo>
                <a:srgbClr val="FFFFFF">
                  <a:alpha val="0"/>
                </a:srgbClr>
              </a:clrTo>
            </a:clrChange>
          </a:blip>
          <a:srcRect/>
          <a:stretch>
            <a:fillRect/>
          </a:stretch>
        </p:blipFill>
        <p:spPr bwMode="auto">
          <a:xfrm>
            <a:off x="3286125" y="4505325"/>
            <a:ext cx="828675" cy="828675"/>
          </a:xfrm>
          <a:prstGeom prst="rect">
            <a:avLst/>
          </a:prstGeom>
          <a:noFill/>
          <a:ln w="9525">
            <a:noFill/>
            <a:miter lim="800000"/>
            <a:headEnd/>
            <a:tailEnd/>
          </a:ln>
        </p:spPr>
      </p:pic>
      <p:pic>
        <p:nvPicPr>
          <p:cNvPr id="20" name="Picture 19" descr="D:\naglaa\FRANCE\France archive\all\xCompanies\co. logos\air_liquide_logo-50253.jpg"/>
          <p:cNvPicPr/>
          <p:nvPr/>
        </p:nvPicPr>
        <p:blipFill>
          <a:blip r:embed="rId15" cstate="print"/>
          <a:srcRect/>
          <a:stretch>
            <a:fillRect/>
          </a:stretch>
        </p:blipFill>
        <p:spPr bwMode="auto">
          <a:xfrm>
            <a:off x="4876800" y="4333875"/>
            <a:ext cx="1590675" cy="542925"/>
          </a:xfrm>
          <a:prstGeom prst="rect">
            <a:avLst/>
          </a:prstGeom>
          <a:noFill/>
          <a:ln w="9525">
            <a:noFill/>
            <a:miter lim="800000"/>
            <a:headEnd/>
            <a:tailEnd/>
          </a:ln>
        </p:spPr>
      </p:pic>
      <p:pic>
        <p:nvPicPr>
          <p:cNvPr id="21" name="Picture 20" descr="C:\Documents and Settings\n.fathi\My Documents\My Pictures\bel6666.png"/>
          <p:cNvPicPr/>
          <p:nvPr/>
        </p:nvPicPr>
        <p:blipFill>
          <a:blip r:embed="rId16" cstate="print">
            <a:clrChange>
              <a:clrFrom>
                <a:srgbClr val="FFFFFF"/>
              </a:clrFrom>
              <a:clrTo>
                <a:srgbClr val="FFFFFF">
                  <a:alpha val="0"/>
                </a:srgbClr>
              </a:clrTo>
            </a:clrChange>
          </a:blip>
          <a:srcRect/>
          <a:stretch>
            <a:fillRect/>
          </a:stretch>
        </p:blipFill>
        <p:spPr bwMode="auto">
          <a:xfrm>
            <a:off x="2209800" y="3733800"/>
            <a:ext cx="676275" cy="838200"/>
          </a:xfrm>
          <a:prstGeom prst="rect">
            <a:avLst/>
          </a:prstGeom>
          <a:noFill/>
          <a:ln w="9525">
            <a:noFill/>
            <a:miter lim="800000"/>
            <a:headEnd/>
            <a:tailEnd/>
          </a:ln>
        </p:spPr>
      </p:pic>
      <p:pic>
        <p:nvPicPr>
          <p:cNvPr id="22" name="Picture 21" descr="C:\Documents and Settings\n.fathi\My Documents\My Pictures\vinci.png"/>
          <p:cNvPicPr/>
          <p:nvPr/>
        </p:nvPicPr>
        <p:blipFill>
          <a:blip r:embed="rId17" cstate="print">
            <a:clrChange>
              <a:clrFrom>
                <a:srgbClr val="FFFFFF"/>
              </a:clrFrom>
              <a:clrTo>
                <a:srgbClr val="FFFFFF">
                  <a:alpha val="0"/>
                </a:srgbClr>
              </a:clrTo>
            </a:clrChange>
          </a:blip>
          <a:srcRect/>
          <a:stretch>
            <a:fillRect/>
          </a:stretch>
        </p:blipFill>
        <p:spPr bwMode="auto">
          <a:xfrm>
            <a:off x="6858000" y="4267200"/>
            <a:ext cx="1362075" cy="533400"/>
          </a:xfrm>
          <a:prstGeom prst="rect">
            <a:avLst/>
          </a:prstGeom>
          <a:noFill/>
          <a:ln w="9525">
            <a:noFill/>
            <a:miter lim="800000"/>
            <a:headEnd/>
            <a:tailEnd/>
          </a:ln>
        </p:spPr>
      </p:pic>
      <p:sp>
        <p:nvSpPr>
          <p:cNvPr id="23" name="TextBox 4"/>
          <p:cNvSpPr txBox="1"/>
          <p:nvPr/>
        </p:nvSpPr>
        <p:spPr>
          <a:xfrm>
            <a:off x="110451" y="990600"/>
            <a:ext cx="1870749" cy="830997"/>
          </a:xfrm>
          <a:prstGeom prst="rect">
            <a:avLst/>
          </a:prstGeom>
          <a:noFill/>
        </p:spPr>
        <p:txBody>
          <a:bodyPr wrap="square" rtlCol="0">
            <a:spAutoFit/>
          </a:bodyPr>
          <a:lstStyle/>
          <a:p>
            <a:r>
              <a:rPr lang="en-US" sz="2400" dirty="0">
                <a:solidFill>
                  <a:schemeClr val="bg1"/>
                </a:solidFill>
                <a:latin typeface="Abadi MT Condensed Light" charset="0"/>
                <a:ea typeface="Abadi MT Condensed Light" charset="0"/>
                <a:cs typeface="Abadi MT Condensed Light" charset="0"/>
              </a:rPr>
              <a:t>Plus de 160 </a:t>
            </a:r>
            <a:r>
              <a:rPr lang="en-US" sz="2400" dirty="0" err="1">
                <a:solidFill>
                  <a:schemeClr val="bg1"/>
                </a:solidFill>
                <a:latin typeface="Abadi MT Condensed Light" charset="0"/>
                <a:ea typeface="Abadi MT Condensed Light" charset="0"/>
                <a:cs typeface="Abadi MT Condensed Light" charset="0"/>
              </a:rPr>
              <a:t>entreprises</a:t>
            </a:r>
            <a:endParaRPr lang="en-US" sz="2400" dirty="0">
              <a:solidFill>
                <a:schemeClr val="bg1"/>
              </a:solidFill>
              <a:latin typeface="Abadi MT Condensed Light" charset="0"/>
              <a:ea typeface="Abadi MT Condensed Light" charset="0"/>
              <a:cs typeface="Abadi MT Condensed Light" charset="0"/>
            </a:endParaRPr>
          </a:p>
        </p:txBody>
      </p:sp>
      <p:sp>
        <p:nvSpPr>
          <p:cNvPr id="24" name="TextBox 4"/>
          <p:cNvSpPr txBox="1"/>
          <p:nvPr/>
        </p:nvSpPr>
        <p:spPr>
          <a:xfrm>
            <a:off x="76200" y="2286000"/>
            <a:ext cx="1870749" cy="1200329"/>
          </a:xfrm>
          <a:prstGeom prst="rect">
            <a:avLst/>
          </a:prstGeom>
          <a:noFill/>
        </p:spPr>
        <p:txBody>
          <a:bodyPr wrap="square" rtlCol="0">
            <a:spAutoFit/>
          </a:bodyPr>
          <a:lstStyle/>
          <a:p>
            <a:r>
              <a:rPr lang="en-US" sz="2400" dirty="0">
                <a:solidFill>
                  <a:schemeClr val="bg1"/>
                </a:solidFill>
                <a:latin typeface="Abadi MT Condensed Light" charset="0"/>
                <a:ea typeface="Abadi MT Condensed Light" charset="0"/>
                <a:cs typeface="Abadi MT Condensed Light" charset="0"/>
              </a:rPr>
              <a:t>Plus de 4 milliards </a:t>
            </a:r>
            <a:r>
              <a:rPr lang="en-US" sz="2400" dirty="0" err="1">
                <a:solidFill>
                  <a:schemeClr val="bg1"/>
                </a:solidFill>
                <a:latin typeface="Abadi MT Condensed Light" charset="0"/>
                <a:ea typeface="Abadi MT Condensed Light" charset="0"/>
                <a:cs typeface="Abadi MT Condensed Light" charset="0"/>
              </a:rPr>
              <a:t>d’euros</a:t>
            </a:r>
            <a:endParaRPr lang="en-US" sz="2400" dirty="0">
              <a:solidFill>
                <a:schemeClr val="bg1"/>
              </a:solidFill>
              <a:latin typeface="Abadi MT Condensed Light" charset="0"/>
              <a:ea typeface="Abadi MT Condensed Light" charset="0"/>
              <a:cs typeface="Abadi MT Condensed Light" charset="0"/>
            </a:endParaRPr>
          </a:p>
        </p:txBody>
      </p:sp>
      <p:sp>
        <p:nvSpPr>
          <p:cNvPr id="25" name="TextBox 4"/>
          <p:cNvSpPr txBox="1"/>
          <p:nvPr/>
        </p:nvSpPr>
        <p:spPr>
          <a:xfrm>
            <a:off x="152400" y="3817203"/>
            <a:ext cx="1870749" cy="830997"/>
          </a:xfrm>
          <a:prstGeom prst="rect">
            <a:avLst/>
          </a:prstGeom>
          <a:noFill/>
        </p:spPr>
        <p:txBody>
          <a:bodyPr wrap="square" rtlCol="0">
            <a:spAutoFit/>
          </a:bodyPr>
          <a:lstStyle/>
          <a:p>
            <a:r>
              <a:rPr lang="en-US" sz="2400" dirty="0" err="1">
                <a:solidFill>
                  <a:schemeClr val="bg1"/>
                </a:solidFill>
                <a:latin typeface="Abadi MT Condensed Light" charset="0"/>
                <a:ea typeface="Abadi MT Condensed Light" charset="0"/>
                <a:cs typeface="Abadi MT Condensed Light" charset="0"/>
              </a:rPr>
              <a:t>Secteurs</a:t>
            </a:r>
            <a:r>
              <a:rPr lang="en-US" sz="2400" dirty="0">
                <a:solidFill>
                  <a:schemeClr val="bg1"/>
                </a:solidFill>
                <a:latin typeface="Abadi MT Condensed Light" charset="0"/>
                <a:ea typeface="Abadi MT Condensed Light" charset="0"/>
                <a:cs typeface="Abadi MT Condensed Light" charset="0"/>
              </a:rPr>
              <a:t> </a:t>
            </a:r>
            <a:r>
              <a:rPr lang="en-US" sz="2400" dirty="0" err="1">
                <a:solidFill>
                  <a:schemeClr val="bg1"/>
                </a:solidFill>
                <a:latin typeface="Abadi MT Condensed Light" charset="0"/>
                <a:ea typeface="Abadi MT Condensed Light" charset="0"/>
                <a:cs typeface="Abadi MT Condensed Light" charset="0"/>
              </a:rPr>
              <a:t>Variés</a:t>
            </a:r>
            <a:endParaRPr lang="en-US" sz="2400" dirty="0">
              <a:solidFill>
                <a:schemeClr val="bg1"/>
              </a:solidFill>
              <a:latin typeface="Abadi MT Condensed Light" charset="0"/>
              <a:ea typeface="Abadi MT Condensed Light" charset="0"/>
              <a:cs typeface="Abadi MT Condensed Light" charset="0"/>
            </a:endParaRPr>
          </a:p>
        </p:txBody>
      </p:sp>
      <p:sp>
        <p:nvSpPr>
          <p:cNvPr id="3" name="Content Placeholder 2">
            <a:extLst>
              <a:ext uri="{FF2B5EF4-FFF2-40B4-BE49-F238E27FC236}">
                <a16:creationId xmlns:a16="http://schemas.microsoft.com/office/drawing/2014/main" id="{77B97425-4429-4D01-9B61-947405BF9286}"/>
              </a:ext>
            </a:extLst>
          </p:cNvPr>
          <p:cNvSpPr>
            <a:spLocks noGrp="1"/>
          </p:cNvSpPr>
          <p:nvPr>
            <p:ph idx="1"/>
          </p:nvPr>
        </p:nvSpPr>
        <p:spPr/>
        <p:txBody>
          <a:bodyPr/>
          <a:lstStyle/>
          <a:p>
            <a:endParaRPr lang="ar-EG"/>
          </a:p>
        </p:txBody>
      </p:sp>
    </p:spTree>
    <p:extLst>
      <p:ext uri="{BB962C8B-B14F-4D97-AF65-F5344CB8AC3E}">
        <p14:creationId xmlns:p14="http://schemas.microsoft.com/office/powerpoint/2010/main" val="401115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51" y="1524000"/>
            <a:ext cx="2023149" cy="3600986"/>
          </a:xfrm>
          <a:prstGeom prst="rect">
            <a:avLst/>
          </a:prstGeom>
          <a:noFill/>
        </p:spPr>
        <p:txBody>
          <a:bodyPr wrap="square" rtlCol="0">
            <a:spAutoFit/>
          </a:bodyPr>
          <a:lstStyle/>
          <a:p>
            <a:r>
              <a:rPr lang="fr-FR" sz="2400" dirty="0">
                <a:solidFill>
                  <a:schemeClr val="bg1"/>
                </a:solidFill>
                <a:latin typeface="Abadi MT Condensed Light" charset="0"/>
                <a:ea typeface="Abadi MT Condensed Light" charset="0"/>
                <a:cs typeface="Abadi MT Condensed Light" charset="0"/>
              </a:rPr>
              <a:t> l’Europe </a:t>
            </a:r>
          </a:p>
          <a:p>
            <a:endParaRPr lang="fr-FR" sz="2400" dirty="0">
              <a:solidFill>
                <a:schemeClr val="bg1"/>
              </a:solidFill>
              <a:latin typeface="Abadi MT Condensed Light" charset="0"/>
              <a:ea typeface="Abadi MT Condensed Light" charset="0"/>
              <a:cs typeface="Abadi MT Condensed Light" charset="0"/>
            </a:endParaRPr>
          </a:p>
          <a:p>
            <a:r>
              <a:rPr lang="fr-FR" sz="2000" dirty="0">
                <a:solidFill>
                  <a:schemeClr val="bg1"/>
                </a:solidFill>
                <a:latin typeface="Abadi MT Condensed Light" charset="0"/>
                <a:ea typeface="Abadi MT Condensed Light" charset="0"/>
                <a:cs typeface="Abadi MT Condensed Light" charset="0"/>
              </a:rPr>
              <a:t>1er partenaire commercial, </a:t>
            </a:r>
          </a:p>
          <a:p>
            <a:endParaRPr lang="fr-FR" sz="2000" dirty="0">
              <a:solidFill>
                <a:schemeClr val="bg1"/>
              </a:solidFill>
              <a:latin typeface="Abadi MT Condensed Light" charset="0"/>
              <a:ea typeface="Abadi MT Condensed Light" charset="0"/>
              <a:cs typeface="Abadi MT Condensed Light" charset="0"/>
            </a:endParaRPr>
          </a:p>
          <a:p>
            <a:r>
              <a:rPr lang="fr-FR" sz="2000" dirty="0">
                <a:solidFill>
                  <a:schemeClr val="bg1"/>
                </a:solidFill>
                <a:latin typeface="Abadi MT Condensed Light" charset="0"/>
                <a:ea typeface="Abadi MT Condensed Light" charset="0"/>
                <a:cs typeface="Abadi MT Condensed Light" charset="0"/>
              </a:rPr>
              <a:t>1er investisseur, </a:t>
            </a:r>
          </a:p>
          <a:p>
            <a:endParaRPr lang="fr-FR" sz="2000" dirty="0">
              <a:solidFill>
                <a:schemeClr val="bg1"/>
              </a:solidFill>
              <a:latin typeface="Abadi MT Condensed Light" charset="0"/>
              <a:ea typeface="Abadi MT Condensed Light" charset="0"/>
              <a:cs typeface="Abadi MT Condensed Light" charset="0"/>
            </a:endParaRPr>
          </a:p>
          <a:p>
            <a:endParaRPr lang="fr-FR" sz="2000" dirty="0">
              <a:solidFill>
                <a:schemeClr val="bg1"/>
              </a:solidFill>
              <a:latin typeface="Abadi MT Condensed Light" charset="0"/>
              <a:ea typeface="Abadi MT Condensed Light" charset="0"/>
              <a:cs typeface="Abadi MT Condensed Light" charset="0"/>
            </a:endParaRPr>
          </a:p>
          <a:p>
            <a:r>
              <a:rPr lang="fr-FR" sz="2000" dirty="0">
                <a:solidFill>
                  <a:schemeClr val="bg1"/>
                </a:solidFill>
                <a:latin typeface="Abadi MT Condensed Light" charset="0"/>
                <a:ea typeface="Abadi MT Condensed Light" charset="0"/>
                <a:cs typeface="Abadi MT Condensed Light" charset="0"/>
              </a:rPr>
              <a:t>1er bailleur d’aide au développement</a:t>
            </a:r>
            <a:endParaRPr lang="en-US" sz="2000" dirty="0">
              <a:solidFill>
                <a:schemeClr val="bg1"/>
              </a:solidFill>
              <a:latin typeface="Abadi MT Condensed Light" charset="0"/>
              <a:ea typeface="Abadi MT Condensed Light" charset="0"/>
              <a:cs typeface="Abadi MT Condensed Light" charset="0"/>
            </a:endParaRPr>
          </a:p>
        </p:txBody>
      </p:sp>
      <p:sp>
        <p:nvSpPr>
          <p:cNvPr id="10" name="TextBox 9"/>
          <p:cNvSpPr txBox="1"/>
          <p:nvPr/>
        </p:nvSpPr>
        <p:spPr>
          <a:xfrm>
            <a:off x="7924800" y="6096000"/>
            <a:ext cx="924675" cy="646331"/>
          </a:xfrm>
          <a:prstGeom prst="rect">
            <a:avLst/>
          </a:prstGeom>
          <a:noFill/>
        </p:spPr>
        <p:txBody>
          <a:bodyPr wrap="square" rtlCol="0">
            <a:spAutoFit/>
          </a:bodyPr>
          <a:lstStyle/>
          <a:p>
            <a:r>
              <a:rPr lang="en-US" b="1" dirty="0"/>
              <a:t>And more …</a:t>
            </a:r>
          </a:p>
        </p:txBody>
      </p:sp>
      <p:sp>
        <p:nvSpPr>
          <p:cNvPr id="15"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a:solidFill>
                  <a:schemeClr val="tx2">
                    <a:lumMod val="50000"/>
                  </a:schemeClr>
                </a:solidFill>
                <a:latin typeface="Book Antiqua" pitchFamily="18" charset="0"/>
              </a:rPr>
              <a:t>Accords </a:t>
            </a:r>
            <a:r>
              <a:rPr lang="en-US" sz="3200" b="1" spc="-100" dirty="0" err="1">
                <a:solidFill>
                  <a:schemeClr val="tx2">
                    <a:lumMod val="50000"/>
                  </a:schemeClr>
                </a:solidFill>
                <a:latin typeface="Book Antiqua" pitchFamily="18" charset="0"/>
              </a:rPr>
              <a:t>bilateraux</a:t>
            </a:r>
            <a:r>
              <a:rPr lang="en-US" sz="3200" b="1" spc="-100" dirty="0">
                <a:solidFill>
                  <a:schemeClr val="tx2">
                    <a:lumMod val="50000"/>
                  </a:schemeClr>
                </a:solidFill>
                <a:latin typeface="Book Antiqua" pitchFamily="18" charset="0"/>
              </a:rPr>
              <a:t> et </a:t>
            </a:r>
            <a:r>
              <a:rPr lang="en-US" sz="3200" b="1" spc="-100" dirty="0" err="1">
                <a:solidFill>
                  <a:schemeClr val="tx2">
                    <a:lumMod val="50000"/>
                  </a:schemeClr>
                </a:solidFill>
                <a:latin typeface="Book Antiqua" pitchFamily="18" charset="0"/>
              </a:rPr>
              <a:t>multilatéraux</a:t>
            </a:r>
            <a:endParaRPr lang="en-US" sz="3200" b="1" spc="-100" dirty="0">
              <a:solidFill>
                <a:schemeClr val="tx2">
                  <a:lumMod val="50000"/>
                </a:schemeClr>
              </a:solidFill>
              <a:latin typeface="Book Antiqua" pitchFamily="18" charset="0"/>
            </a:endParaRPr>
          </a:p>
          <a:p>
            <a:pPr algn="l" fontAlgn="auto">
              <a:spcAft>
                <a:spcPts val="0"/>
              </a:spcAft>
              <a:defRPr/>
            </a:pPr>
            <a:r>
              <a:rPr lang="en-US" sz="3200" b="1" spc="-100" dirty="0" err="1">
                <a:solidFill>
                  <a:schemeClr val="tx2">
                    <a:lumMod val="50000"/>
                  </a:schemeClr>
                </a:solidFill>
                <a:latin typeface="Book Antiqua" pitchFamily="18" charset="0"/>
              </a:rPr>
              <a:t>Signés</a:t>
            </a:r>
            <a:r>
              <a:rPr lang="en-US" sz="3200" b="1" spc="-100" dirty="0">
                <a:solidFill>
                  <a:schemeClr val="tx2">
                    <a:lumMod val="50000"/>
                  </a:schemeClr>
                </a:solidFill>
                <a:latin typeface="Book Antiqua" pitchFamily="18" charset="0"/>
              </a:rPr>
              <a:t> par </a:t>
            </a:r>
            <a:r>
              <a:rPr lang="en-US" sz="3200" b="1" spc="-100" dirty="0" err="1">
                <a:solidFill>
                  <a:schemeClr val="tx2">
                    <a:lumMod val="50000"/>
                  </a:schemeClr>
                </a:solidFill>
                <a:latin typeface="Book Antiqua" pitchFamily="18" charset="0"/>
              </a:rPr>
              <a:t>l’Egypte</a:t>
            </a:r>
            <a:r>
              <a:rPr lang="en-US" sz="3200" b="1" spc="-100" dirty="0">
                <a:solidFill>
                  <a:schemeClr val="tx2">
                    <a:lumMod val="50000"/>
                  </a:schemeClr>
                </a:solidFill>
                <a:latin typeface="Book Antiqua" pitchFamily="18" charset="0"/>
              </a:rPr>
              <a:t> </a:t>
            </a:r>
          </a:p>
        </p:txBody>
      </p:sp>
      <p:sp>
        <p:nvSpPr>
          <p:cNvPr id="2" name="Rectangle 1"/>
          <p:cNvSpPr/>
          <p:nvPr/>
        </p:nvSpPr>
        <p:spPr>
          <a:xfrm>
            <a:off x="2285999" y="1848481"/>
            <a:ext cx="6101137" cy="3693319"/>
          </a:xfrm>
          <a:prstGeom prst="rect">
            <a:avLst/>
          </a:prstGeom>
        </p:spPr>
        <p:txBody>
          <a:bodyPr wrap="square">
            <a:spAutoFit/>
          </a:bodyPr>
          <a:lstStyle/>
          <a:p>
            <a:r>
              <a:rPr lang="fr-FR" dirty="0"/>
              <a:t>▪ Accord d'association Égypte-UE</a:t>
            </a:r>
          </a:p>
          <a:p>
            <a:r>
              <a:rPr lang="fr-FR" dirty="0"/>
              <a:t>▪ Le Marché commun de l'Afrique orientale et australe (COMESA)</a:t>
            </a:r>
          </a:p>
          <a:p>
            <a:r>
              <a:rPr lang="fr-FR" dirty="0"/>
              <a:t>▪ L'accord de libre-échange entre l'Égypte et l'association européenne de libre-échange </a:t>
            </a:r>
          </a:p>
          <a:p>
            <a:r>
              <a:rPr lang="fr-FR" dirty="0"/>
              <a:t>▪ L'association européenne de libre-échange (Islande, Lichtenstein, Norvège, Suisse)</a:t>
            </a:r>
          </a:p>
          <a:p>
            <a:r>
              <a:rPr lang="fr-FR" dirty="0"/>
              <a:t>▪ Les zones industrielles qualifiées (ZIQ)</a:t>
            </a:r>
          </a:p>
          <a:p>
            <a:r>
              <a:rPr lang="fr-FR" dirty="0"/>
              <a:t>▪ L’accord de libre-échange d'Agadir  </a:t>
            </a:r>
          </a:p>
          <a:p>
            <a:r>
              <a:rPr lang="fr-FR" dirty="0"/>
              <a:t>▪ La Grande zone arabe de libre-échange (GZALE)</a:t>
            </a:r>
          </a:p>
          <a:p>
            <a:r>
              <a:rPr lang="fr-FR" dirty="0"/>
              <a:t>▪ La zone arabe de libre-échange (ZALE)</a:t>
            </a:r>
          </a:p>
          <a:p>
            <a:r>
              <a:rPr lang="fr-FR" dirty="0"/>
              <a:t>▪ L'accord de libre-échange entre l'Égypte et la Turquie</a:t>
            </a:r>
          </a:p>
          <a:p>
            <a:r>
              <a:rPr lang="fr-FR" dirty="0"/>
              <a:t>▪ L'accord de libre-échange entre l'Égypte et le MERCOSUR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51" y="1791831"/>
            <a:ext cx="2023149" cy="2246769"/>
          </a:xfrm>
          <a:prstGeom prst="rect">
            <a:avLst/>
          </a:prstGeom>
          <a:noFill/>
        </p:spPr>
        <p:txBody>
          <a:bodyPr wrap="square" rtlCol="0">
            <a:spAutoFit/>
          </a:bodyPr>
          <a:lstStyle/>
          <a:p>
            <a:r>
              <a:rPr lang="fr-FR" sz="2000" dirty="0">
                <a:solidFill>
                  <a:schemeClr val="bg1"/>
                </a:solidFill>
                <a:latin typeface="Abadi MT Condensed Light" charset="0"/>
                <a:ea typeface="Abadi MT Condensed Light" charset="0"/>
                <a:cs typeface="Abadi MT Condensed Light" charset="0"/>
              </a:rPr>
              <a:t>Landmark Tripartite Agreement </a:t>
            </a:r>
            <a:r>
              <a:rPr lang="fr-FR" sz="2000" dirty="0" err="1">
                <a:solidFill>
                  <a:schemeClr val="bg1"/>
                </a:solidFill>
                <a:latin typeface="Abadi MT Condensed Light" charset="0"/>
                <a:ea typeface="Abadi MT Condensed Light" charset="0"/>
                <a:cs typeface="Abadi MT Condensed Light" charset="0"/>
              </a:rPr>
              <a:t>between</a:t>
            </a:r>
            <a:r>
              <a:rPr lang="fr-FR" sz="2000" dirty="0">
                <a:solidFill>
                  <a:schemeClr val="bg1"/>
                </a:solidFill>
                <a:latin typeface="Abadi MT Condensed Light" charset="0"/>
                <a:ea typeface="Abadi MT Condensed Light" charset="0"/>
                <a:cs typeface="Abadi MT Condensed Light" charset="0"/>
              </a:rPr>
              <a:t> COMESA,</a:t>
            </a:r>
          </a:p>
          <a:p>
            <a:r>
              <a:rPr lang="fr-FR" sz="2000" dirty="0">
                <a:solidFill>
                  <a:schemeClr val="bg1"/>
                </a:solidFill>
                <a:latin typeface="Abadi MT Condensed Light" charset="0"/>
                <a:ea typeface="Abadi MT Condensed Light" charset="0"/>
                <a:cs typeface="Abadi MT Condensed Light" charset="0"/>
              </a:rPr>
              <a:t>SADC and the EAC </a:t>
            </a:r>
          </a:p>
        </p:txBody>
      </p:sp>
      <p:sp>
        <p:nvSpPr>
          <p:cNvPr id="10" name="TextBox 9"/>
          <p:cNvSpPr txBox="1"/>
          <p:nvPr/>
        </p:nvSpPr>
        <p:spPr>
          <a:xfrm>
            <a:off x="7924800" y="6096000"/>
            <a:ext cx="924675" cy="646331"/>
          </a:xfrm>
          <a:prstGeom prst="rect">
            <a:avLst/>
          </a:prstGeom>
          <a:noFill/>
        </p:spPr>
        <p:txBody>
          <a:bodyPr wrap="square" rtlCol="0">
            <a:spAutoFit/>
          </a:bodyPr>
          <a:lstStyle/>
          <a:p>
            <a:r>
              <a:rPr lang="en-US" b="1" dirty="0"/>
              <a:t>And more …</a:t>
            </a:r>
          </a:p>
        </p:txBody>
      </p:sp>
      <p:sp>
        <p:nvSpPr>
          <p:cNvPr id="15"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a:solidFill>
                  <a:schemeClr val="tx2">
                    <a:lumMod val="50000"/>
                  </a:schemeClr>
                </a:solidFill>
                <a:latin typeface="Book Antiqua" pitchFamily="18" charset="0"/>
              </a:rPr>
              <a:t>Accords </a:t>
            </a:r>
            <a:r>
              <a:rPr lang="en-US" sz="3200" b="1" spc="-100" dirty="0" err="1">
                <a:solidFill>
                  <a:schemeClr val="tx2">
                    <a:lumMod val="50000"/>
                  </a:schemeClr>
                </a:solidFill>
                <a:latin typeface="Book Antiqua" pitchFamily="18" charset="0"/>
              </a:rPr>
              <a:t>bilateraux</a:t>
            </a:r>
            <a:r>
              <a:rPr lang="en-US" sz="3200" b="1" spc="-100" dirty="0">
                <a:solidFill>
                  <a:schemeClr val="tx2">
                    <a:lumMod val="50000"/>
                  </a:schemeClr>
                </a:solidFill>
                <a:latin typeface="Book Antiqua" pitchFamily="18" charset="0"/>
              </a:rPr>
              <a:t> et </a:t>
            </a:r>
            <a:r>
              <a:rPr lang="en-US" sz="3200" b="1" spc="-100" dirty="0" err="1">
                <a:solidFill>
                  <a:schemeClr val="tx2">
                    <a:lumMod val="50000"/>
                  </a:schemeClr>
                </a:solidFill>
                <a:latin typeface="Book Antiqua" pitchFamily="18" charset="0"/>
              </a:rPr>
              <a:t>multilatéraux</a:t>
            </a:r>
            <a:endParaRPr lang="en-US" sz="3200" b="1" spc="-100" dirty="0">
              <a:solidFill>
                <a:schemeClr val="tx2">
                  <a:lumMod val="50000"/>
                </a:schemeClr>
              </a:solidFill>
              <a:latin typeface="Book Antiqua" pitchFamily="18" charset="0"/>
            </a:endParaRPr>
          </a:p>
          <a:p>
            <a:pPr algn="l" fontAlgn="auto">
              <a:spcAft>
                <a:spcPts val="0"/>
              </a:spcAft>
              <a:defRPr/>
            </a:pPr>
            <a:r>
              <a:rPr lang="en-US" sz="3200" b="1" spc="-100" dirty="0" err="1">
                <a:solidFill>
                  <a:schemeClr val="tx2">
                    <a:lumMod val="50000"/>
                  </a:schemeClr>
                </a:solidFill>
                <a:latin typeface="Book Antiqua" pitchFamily="18" charset="0"/>
              </a:rPr>
              <a:t>Signés</a:t>
            </a:r>
            <a:r>
              <a:rPr lang="en-US" sz="3200" b="1" spc="-100" dirty="0">
                <a:solidFill>
                  <a:schemeClr val="tx2">
                    <a:lumMod val="50000"/>
                  </a:schemeClr>
                </a:solidFill>
                <a:latin typeface="Book Antiqua" pitchFamily="18" charset="0"/>
              </a:rPr>
              <a:t> par </a:t>
            </a:r>
            <a:r>
              <a:rPr lang="en-US" sz="3200" b="1" spc="-100" dirty="0" err="1">
                <a:solidFill>
                  <a:schemeClr val="tx2">
                    <a:lumMod val="50000"/>
                  </a:schemeClr>
                </a:solidFill>
                <a:latin typeface="Book Antiqua" pitchFamily="18" charset="0"/>
              </a:rPr>
              <a:t>l’Egypte</a:t>
            </a:r>
            <a:r>
              <a:rPr lang="en-US" sz="3200" b="1" spc="-100" dirty="0">
                <a:solidFill>
                  <a:schemeClr val="tx2">
                    <a:lumMod val="50000"/>
                  </a:schemeClr>
                </a:solidFill>
                <a:latin typeface="Book Antiqua" pitchFamily="18" charset="0"/>
              </a:rPr>
              <a:t> </a:t>
            </a:r>
          </a:p>
        </p:txBody>
      </p:sp>
      <p:sp>
        <p:nvSpPr>
          <p:cNvPr id="2" name="Rectangle 1"/>
          <p:cNvSpPr/>
          <p:nvPr/>
        </p:nvSpPr>
        <p:spPr>
          <a:xfrm>
            <a:off x="2285999" y="1848481"/>
            <a:ext cx="6101137" cy="1754326"/>
          </a:xfrm>
          <a:prstGeom prst="rect">
            <a:avLst/>
          </a:prstGeom>
        </p:spPr>
        <p:txBody>
          <a:bodyPr wrap="square">
            <a:spAutoFit/>
          </a:bodyPr>
          <a:lstStyle/>
          <a:p>
            <a:r>
              <a:rPr lang="fr-FR" dirty="0"/>
              <a:t>▪ C’est ainsi que le 10 juin 2015, à </a:t>
            </a:r>
            <a:r>
              <a:rPr lang="fr-FR" dirty="0" err="1"/>
              <a:t>Charm</a:t>
            </a:r>
            <a:r>
              <a:rPr lang="fr-FR" dirty="0"/>
              <a:t>-El-Cheikh, le Marché commun pour l’Afrique de l’Est et du Sud (COMESA), la Communauté de l’Afrique de l’Est (CAE) et la Communauté de Développement de l’Afrique australe (SADC) ont décidé de fusionner pour former le plus grand espace de libre-échange en Afrique.</a:t>
            </a:r>
          </a:p>
        </p:txBody>
      </p:sp>
      <p:sp>
        <p:nvSpPr>
          <p:cNvPr id="9" name="Rounded Rectangle 8"/>
          <p:cNvSpPr/>
          <p:nvPr/>
        </p:nvSpPr>
        <p:spPr>
          <a:xfrm>
            <a:off x="2551415" y="3929865"/>
            <a:ext cx="2630185" cy="1632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Plus Grand Bloc Commercial en </a:t>
            </a:r>
            <a:r>
              <a:rPr lang="en-US" b="1" dirty="0" err="1">
                <a:solidFill>
                  <a:schemeClr val="accent1"/>
                </a:solidFill>
              </a:rPr>
              <a:t>Afrique</a:t>
            </a:r>
            <a:endParaRPr lang="en-US" b="1" dirty="0">
              <a:solidFill>
                <a:schemeClr val="accent1"/>
              </a:solidFill>
            </a:endParaRPr>
          </a:p>
        </p:txBody>
      </p:sp>
      <p:sp>
        <p:nvSpPr>
          <p:cNvPr id="11" name="Rounded Rectangle 8"/>
          <p:cNvSpPr/>
          <p:nvPr/>
        </p:nvSpPr>
        <p:spPr>
          <a:xfrm>
            <a:off x="5410200" y="3962400"/>
            <a:ext cx="20574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 $1,2 trillion </a:t>
            </a:r>
          </a:p>
        </p:txBody>
      </p:sp>
      <p:sp>
        <p:nvSpPr>
          <p:cNvPr id="12" name="Rounded Rectangle 8"/>
          <p:cNvSpPr/>
          <p:nvPr/>
        </p:nvSpPr>
        <p:spPr>
          <a:xfrm>
            <a:off x="5410200" y="4800600"/>
            <a:ext cx="20574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620 millions de </a:t>
            </a:r>
            <a:r>
              <a:rPr lang="en-US" b="1" dirty="0" err="1">
                <a:solidFill>
                  <a:schemeClr val="accent1"/>
                </a:solidFill>
              </a:rPr>
              <a:t>consommateurs</a:t>
            </a:r>
            <a:endParaRPr lang="en-US" b="1" dirty="0">
              <a:solidFill>
                <a:schemeClr val="accent1"/>
              </a:solidFill>
            </a:endParaRPr>
          </a:p>
        </p:txBody>
      </p:sp>
      <p:sp>
        <p:nvSpPr>
          <p:cNvPr id="13" name="Rounded Rectangle 8"/>
          <p:cNvSpPr/>
          <p:nvPr/>
        </p:nvSpPr>
        <p:spPr>
          <a:xfrm>
            <a:off x="7696199" y="3929865"/>
            <a:ext cx="1153275" cy="1632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26 pays</a:t>
            </a:r>
          </a:p>
        </p:txBody>
      </p:sp>
    </p:spTree>
    <p:extLst>
      <p:ext uri="{BB962C8B-B14F-4D97-AF65-F5344CB8AC3E}">
        <p14:creationId xmlns:p14="http://schemas.microsoft.com/office/powerpoint/2010/main" val="31079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981200" y="1447800"/>
            <a:ext cx="71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274748147"/>
              </p:ext>
            </p:extLst>
          </p:nvPr>
        </p:nvGraphicFramePr>
        <p:xfrm>
          <a:off x="2667000" y="1524000"/>
          <a:ext cx="57912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err="1">
                <a:solidFill>
                  <a:schemeClr val="tx2">
                    <a:lumMod val="50000"/>
                  </a:schemeClr>
                </a:solidFill>
                <a:latin typeface="Book Antiqua" pitchFamily="18" charset="0"/>
              </a:rPr>
              <a:t>L’Egypte</a:t>
            </a:r>
            <a:r>
              <a:rPr lang="en-US" sz="3200" b="1" spc="-100" dirty="0">
                <a:solidFill>
                  <a:schemeClr val="tx2">
                    <a:lumMod val="50000"/>
                  </a:schemeClr>
                </a:solidFill>
                <a:latin typeface="Book Antiqua" pitchFamily="18" charset="0"/>
              </a:rPr>
              <a:t> </a:t>
            </a:r>
            <a:r>
              <a:rPr lang="en-US" sz="3200" b="1" spc="-100" dirty="0" err="1">
                <a:solidFill>
                  <a:schemeClr val="tx2">
                    <a:lumMod val="50000"/>
                  </a:schemeClr>
                </a:solidFill>
                <a:latin typeface="Book Antiqua" pitchFamily="18" charset="0"/>
              </a:rPr>
              <a:t>comme</a:t>
            </a:r>
            <a:r>
              <a:rPr lang="en-US" sz="3200" b="1" spc="-100" dirty="0">
                <a:solidFill>
                  <a:schemeClr val="tx2">
                    <a:lumMod val="50000"/>
                  </a:schemeClr>
                </a:solidFill>
                <a:latin typeface="Book Antiqua" pitchFamily="18" charset="0"/>
              </a:rPr>
              <a:t> hub entre </a:t>
            </a:r>
            <a:r>
              <a:rPr lang="en-US" sz="3200" b="1" spc="-100" dirty="0" err="1">
                <a:solidFill>
                  <a:schemeClr val="tx2">
                    <a:lumMod val="50000"/>
                  </a:schemeClr>
                </a:solidFill>
                <a:latin typeface="Book Antiqua" pitchFamily="18" charset="0"/>
              </a:rPr>
              <a:t>l’Europe</a:t>
            </a:r>
            <a:r>
              <a:rPr lang="en-US" sz="3200" b="1" spc="-100" dirty="0">
                <a:solidFill>
                  <a:schemeClr val="tx2">
                    <a:lumMod val="50000"/>
                  </a:schemeClr>
                </a:solidFill>
                <a:latin typeface="Book Antiqua" pitchFamily="18" charset="0"/>
              </a:rPr>
              <a:t> et </a:t>
            </a:r>
            <a:r>
              <a:rPr lang="en-US" sz="3200" b="1" spc="-100" dirty="0" err="1">
                <a:solidFill>
                  <a:schemeClr val="tx2">
                    <a:lumMod val="50000"/>
                  </a:schemeClr>
                </a:solidFill>
                <a:latin typeface="Book Antiqua" pitchFamily="18" charset="0"/>
              </a:rPr>
              <a:t>l’Afrique</a:t>
            </a:r>
            <a:endParaRPr lang="en-US" sz="3200" b="1" spc="-100" dirty="0">
              <a:solidFill>
                <a:schemeClr val="tx2">
                  <a:lumMod val="50000"/>
                </a:schemeClr>
              </a:solidFill>
              <a:latin typeface="Book Antiqua" pitchFamily="18" charset="0"/>
            </a:endParaRPr>
          </a:p>
        </p:txBody>
      </p:sp>
      <p:sp>
        <p:nvSpPr>
          <p:cNvPr id="5" name="TextBox 4"/>
          <p:cNvSpPr txBox="1"/>
          <p:nvPr/>
        </p:nvSpPr>
        <p:spPr>
          <a:xfrm>
            <a:off x="110451" y="2035076"/>
            <a:ext cx="1870749" cy="2308324"/>
          </a:xfrm>
          <a:prstGeom prst="rect">
            <a:avLst/>
          </a:prstGeom>
          <a:noFill/>
        </p:spPr>
        <p:txBody>
          <a:bodyPr wrap="square" rtlCol="0">
            <a:spAutoFit/>
          </a:bodyPr>
          <a:lstStyle/>
          <a:p>
            <a:r>
              <a:rPr lang="en-US" sz="2400" dirty="0">
                <a:solidFill>
                  <a:schemeClr val="bg1"/>
                </a:solidFill>
                <a:latin typeface="Abadi MT Condensed Light" charset="0"/>
                <a:ea typeface="Abadi MT Condensed Light" charset="0"/>
                <a:cs typeface="Abadi MT Condensed Light" charset="0"/>
              </a:rPr>
              <a:t>FMI</a:t>
            </a:r>
          </a:p>
          <a:p>
            <a:endParaRPr lang="en-US" sz="2400" dirty="0">
              <a:solidFill>
                <a:schemeClr val="bg1"/>
              </a:solidFill>
              <a:latin typeface="Abadi MT Condensed Light" charset="0"/>
              <a:ea typeface="Abadi MT Condensed Light" charset="0"/>
              <a:cs typeface="Abadi MT Condensed Light" charset="0"/>
            </a:endParaRPr>
          </a:p>
          <a:p>
            <a:endParaRPr lang="en-US" sz="2400" dirty="0">
              <a:solidFill>
                <a:schemeClr val="bg1"/>
              </a:solidFill>
              <a:latin typeface="Abadi MT Condensed Light" charset="0"/>
              <a:ea typeface="Abadi MT Condensed Light" charset="0"/>
              <a:cs typeface="Abadi MT Condensed Light" charset="0"/>
            </a:endParaRPr>
          </a:p>
          <a:p>
            <a:r>
              <a:rPr lang="en-US" sz="2400" dirty="0" err="1">
                <a:solidFill>
                  <a:schemeClr val="bg1"/>
                </a:solidFill>
                <a:latin typeface="Abadi MT Condensed Light" charset="0"/>
                <a:ea typeface="Abadi MT Condensed Light" charset="0"/>
                <a:cs typeface="Abadi MT Condensed Light" charset="0"/>
              </a:rPr>
              <a:t>Groupe</a:t>
            </a:r>
            <a:r>
              <a:rPr lang="en-US" sz="2400" dirty="0">
                <a:solidFill>
                  <a:schemeClr val="bg1"/>
                </a:solidFill>
                <a:latin typeface="Abadi MT Condensed Light" charset="0"/>
                <a:ea typeface="Abadi MT Condensed Light" charset="0"/>
                <a:cs typeface="Abadi MT Condensed Light" charset="0"/>
              </a:rPr>
              <a:t> de la </a:t>
            </a:r>
            <a:r>
              <a:rPr lang="en-US" sz="2400" dirty="0" err="1">
                <a:solidFill>
                  <a:schemeClr val="bg1"/>
                </a:solidFill>
                <a:latin typeface="Abadi MT Condensed Light" charset="0"/>
                <a:ea typeface="Abadi MT Condensed Light" charset="0"/>
                <a:cs typeface="Abadi MT Condensed Light" charset="0"/>
              </a:rPr>
              <a:t>Banque</a:t>
            </a:r>
            <a:r>
              <a:rPr lang="en-US" sz="2400" dirty="0">
                <a:solidFill>
                  <a:schemeClr val="bg1"/>
                </a:solidFill>
                <a:latin typeface="Abadi MT Condensed Light" charset="0"/>
                <a:ea typeface="Abadi MT Condensed Light" charset="0"/>
                <a:cs typeface="Abadi MT Condensed Light" charset="0"/>
              </a:rPr>
              <a:t> </a:t>
            </a:r>
            <a:r>
              <a:rPr lang="en-US" sz="2400" dirty="0" err="1">
                <a:solidFill>
                  <a:schemeClr val="bg1"/>
                </a:solidFill>
                <a:latin typeface="Abadi MT Condensed Light" charset="0"/>
                <a:ea typeface="Abadi MT Condensed Light" charset="0"/>
                <a:cs typeface="Abadi MT Condensed Light" charset="0"/>
              </a:rPr>
              <a:t>Mondiale</a:t>
            </a:r>
            <a:endParaRPr lang="en-US" sz="2400" dirty="0">
              <a:solidFill>
                <a:schemeClr val="bg1"/>
              </a:solidFill>
              <a:latin typeface="Abadi MT Condensed Light" charset="0"/>
              <a:ea typeface="Abadi MT Condensed Light" charset="0"/>
              <a:cs typeface="Abadi MT Condensed Light" charset="0"/>
            </a:endParaRPr>
          </a:p>
        </p:txBody>
      </p:sp>
      <p:sp>
        <p:nvSpPr>
          <p:cNvPr id="6" name="TextBox 4"/>
          <p:cNvSpPr txBox="1"/>
          <p:nvPr/>
        </p:nvSpPr>
        <p:spPr>
          <a:xfrm>
            <a:off x="110451" y="464403"/>
            <a:ext cx="1870749" cy="830997"/>
          </a:xfrm>
          <a:prstGeom prst="rect">
            <a:avLst/>
          </a:prstGeom>
          <a:noFill/>
        </p:spPr>
        <p:txBody>
          <a:bodyPr wrap="square" rtlCol="0">
            <a:spAutoFit/>
          </a:bodyPr>
          <a:lstStyle/>
          <a:p>
            <a:r>
              <a:rPr lang="en-US" sz="2400" dirty="0" err="1">
                <a:solidFill>
                  <a:schemeClr val="bg1"/>
                </a:solidFill>
                <a:latin typeface="Abadi MT Condensed Light" charset="0"/>
                <a:ea typeface="Abadi MT Condensed Light" charset="0"/>
                <a:cs typeface="Abadi MT Condensed Light" charset="0"/>
              </a:rPr>
              <a:t>Vaste</a:t>
            </a:r>
            <a:r>
              <a:rPr lang="en-US" sz="2400" dirty="0">
                <a:solidFill>
                  <a:schemeClr val="bg1"/>
                </a:solidFill>
                <a:latin typeface="Abadi MT Condensed Light" charset="0"/>
                <a:ea typeface="Abadi MT Condensed Light" charset="0"/>
                <a:cs typeface="Abadi MT Condensed Light" charset="0"/>
              </a:rPr>
              <a:t> </a:t>
            </a:r>
            <a:r>
              <a:rPr lang="en-US" sz="2400" dirty="0" err="1">
                <a:solidFill>
                  <a:schemeClr val="bg1"/>
                </a:solidFill>
                <a:latin typeface="Abadi MT Condensed Light" charset="0"/>
                <a:ea typeface="Abadi MT Condensed Light" charset="0"/>
                <a:cs typeface="Abadi MT Condensed Light" charset="0"/>
              </a:rPr>
              <a:t>Réformes</a:t>
            </a:r>
            <a:endParaRPr lang="en-US" sz="2400" dirty="0">
              <a:solidFill>
                <a:schemeClr val="bg1"/>
              </a:solidFill>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21846807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994940" y="2667000"/>
            <a:ext cx="2819400" cy="1676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badi MT Condensed Light" charset="0"/>
                <a:ea typeface="Abadi MT Condensed Light" charset="0"/>
                <a:cs typeface="Abadi MT Condensed Light" charset="0"/>
              </a:rPr>
              <a:t>Nouvelle </a:t>
            </a:r>
            <a:r>
              <a:rPr lang="en-US" b="1" dirty="0" err="1">
                <a:latin typeface="Abadi MT Condensed Light" charset="0"/>
                <a:ea typeface="Abadi MT Condensed Light" charset="0"/>
                <a:cs typeface="Abadi MT Condensed Light" charset="0"/>
              </a:rPr>
              <a:t>loi</a:t>
            </a:r>
            <a:r>
              <a:rPr lang="en-US" b="1" dirty="0">
                <a:latin typeface="Abadi MT Condensed Light" charset="0"/>
                <a:ea typeface="Abadi MT Condensed Light" charset="0"/>
                <a:cs typeface="Abadi MT Condensed Light" charset="0"/>
              </a:rPr>
              <a:t> </a:t>
            </a:r>
            <a:r>
              <a:rPr lang="en-US" b="1" dirty="0" err="1">
                <a:latin typeface="Abadi MT Condensed Light" charset="0"/>
                <a:ea typeface="Abadi MT Condensed Light" charset="0"/>
                <a:cs typeface="Abadi MT Condensed Light" charset="0"/>
              </a:rPr>
              <a:t>d’investissement</a:t>
            </a:r>
            <a:r>
              <a:rPr lang="en-US" b="1" dirty="0">
                <a:latin typeface="Abadi MT Condensed Light" charset="0"/>
                <a:ea typeface="Abadi MT Condensed Light" charset="0"/>
                <a:cs typeface="Abadi MT Condensed Light" charset="0"/>
              </a:rPr>
              <a:t> </a:t>
            </a:r>
          </a:p>
        </p:txBody>
      </p:sp>
      <p:sp>
        <p:nvSpPr>
          <p:cNvPr id="7" name="Right Arrow 6"/>
          <p:cNvSpPr/>
          <p:nvPr/>
        </p:nvSpPr>
        <p:spPr>
          <a:xfrm>
            <a:off x="1981200" y="1143000"/>
            <a:ext cx="2454393"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badi MT Condensed Light" charset="0"/>
                <a:ea typeface="Abadi MT Condensed Light" charset="0"/>
                <a:cs typeface="Abadi MT Condensed Light" charset="0"/>
              </a:rPr>
              <a:t>Conseil</a:t>
            </a:r>
            <a:r>
              <a:rPr lang="en-US" b="1" dirty="0">
                <a:latin typeface="Abadi MT Condensed Light" charset="0"/>
                <a:ea typeface="Abadi MT Condensed Light" charset="0"/>
                <a:cs typeface="Abadi MT Condensed Light" charset="0"/>
              </a:rPr>
              <a:t> </a:t>
            </a:r>
            <a:r>
              <a:rPr lang="en-US" b="1" dirty="0" err="1">
                <a:latin typeface="Abadi MT Condensed Light" charset="0"/>
                <a:ea typeface="Abadi MT Condensed Light" charset="0"/>
                <a:cs typeface="Abadi MT Condensed Light" charset="0"/>
              </a:rPr>
              <a:t>Suprème</a:t>
            </a:r>
            <a:r>
              <a:rPr lang="en-US" b="1" dirty="0">
                <a:latin typeface="Abadi MT Condensed Light" charset="0"/>
                <a:ea typeface="Abadi MT Condensed Light" charset="0"/>
                <a:cs typeface="Abadi MT Condensed Light" charset="0"/>
              </a:rPr>
              <a:t> de </a:t>
            </a:r>
            <a:r>
              <a:rPr lang="en-US" b="1" dirty="0" err="1">
                <a:latin typeface="Abadi MT Condensed Light" charset="0"/>
                <a:ea typeface="Abadi MT Condensed Light" charset="0"/>
                <a:cs typeface="Abadi MT Condensed Light" charset="0"/>
              </a:rPr>
              <a:t>l’investissement</a:t>
            </a:r>
            <a:endParaRPr lang="en-US" b="1" dirty="0"/>
          </a:p>
        </p:txBody>
      </p:sp>
      <p:sp>
        <p:nvSpPr>
          <p:cNvPr id="8" name="Rounded Rectangle 7"/>
          <p:cNvSpPr/>
          <p:nvPr/>
        </p:nvSpPr>
        <p:spPr>
          <a:xfrm>
            <a:off x="4876800" y="2667000"/>
            <a:ext cx="3810000" cy="20573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Introduction  du </a:t>
            </a:r>
            <a:r>
              <a:rPr lang="en-US" sz="2400" b="1" dirty="0">
                <a:solidFill>
                  <a:schemeClr val="accent1"/>
                </a:solidFill>
              </a:rPr>
              <a:t>Centre de Services aux </a:t>
            </a:r>
            <a:r>
              <a:rPr lang="en-US" sz="2400" b="1" dirty="0" err="1">
                <a:solidFill>
                  <a:schemeClr val="accent1"/>
                </a:solidFill>
              </a:rPr>
              <a:t>investisseurs</a:t>
            </a:r>
            <a:endParaRPr lang="en-US" sz="1600" b="1" dirty="0">
              <a:solidFill>
                <a:schemeClr val="accent1"/>
              </a:solidFill>
            </a:endParaRPr>
          </a:p>
          <a:p>
            <a:pPr algn="ctr"/>
            <a:r>
              <a:rPr lang="en-US" sz="2400" b="1" dirty="0">
                <a:solidFill>
                  <a:schemeClr val="accent1"/>
                </a:solidFill>
                <a:hlinkClick r:id="rId2"/>
              </a:rPr>
              <a:t>www.miic.gov.eg</a:t>
            </a:r>
            <a:r>
              <a:rPr lang="en-US" sz="2400" b="1" dirty="0">
                <a:solidFill>
                  <a:schemeClr val="accent1"/>
                </a:solidFill>
              </a:rPr>
              <a:t> </a:t>
            </a:r>
          </a:p>
          <a:p>
            <a:pPr algn="ctr"/>
            <a:r>
              <a:rPr lang="en-US" sz="2400" b="1" dirty="0">
                <a:solidFill>
                  <a:schemeClr val="accent1"/>
                </a:solidFill>
                <a:hlinkClick r:id="rId3"/>
              </a:rPr>
              <a:t>www.gafi.gov.eg</a:t>
            </a:r>
            <a:r>
              <a:rPr lang="en-US" sz="2400" b="1" dirty="0">
                <a:solidFill>
                  <a:schemeClr val="accent1"/>
                </a:solidFill>
              </a:rPr>
              <a:t> </a:t>
            </a:r>
          </a:p>
        </p:txBody>
      </p:sp>
      <p:sp>
        <p:nvSpPr>
          <p:cNvPr id="9" name="Rounded Rectangle 8"/>
          <p:cNvSpPr/>
          <p:nvPr/>
        </p:nvSpPr>
        <p:spPr>
          <a:xfrm>
            <a:off x="4486395" y="1371600"/>
            <a:ext cx="2630185" cy="1099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17  Decisions de </a:t>
            </a:r>
            <a:r>
              <a:rPr lang="en-US" b="1" dirty="0" err="1">
                <a:solidFill>
                  <a:schemeClr val="accent1"/>
                </a:solidFill>
              </a:rPr>
              <a:t>reformes</a:t>
            </a:r>
            <a:r>
              <a:rPr lang="en-US" b="1" dirty="0">
                <a:solidFill>
                  <a:schemeClr val="accent1"/>
                </a:solidFill>
              </a:rPr>
              <a:t> </a:t>
            </a:r>
            <a:r>
              <a:rPr lang="en-US" b="1" dirty="0" err="1">
                <a:solidFill>
                  <a:schemeClr val="accent1"/>
                </a:solidFill>
              </a:rPr>
              <a:t>lors</a:t>
            </a:r>
            <a:r>
              <a:rPr lang="en-US" b="1" dirty="0">
                <a:solidFill>
                  <a:schemeClr val="accent1"/>
                </a:solidFill>
              </a:rPr>
              <a:t> de </a:t>
            </a:r>
            <a:r>
              <a:rPr lang="en-US" b="1" dirty="0" err="1">
                <a:solidFill>
                  <a:schemeClr val="accent1"/>
                </a:solidFill>
              </a:rPr>
              <a:t>sa</a:t>
            </a:r>
            <a:r>
              <a:rPr lang="en-US" b="1" dirty="0">
                <a:solidFill>
                  <a:schemeClr val="accent1"/>
                </a:solidFill>
              </a:rPr>
              <a:t> 1ère reunion</a:t>
            </a:r>
          </a:p>
        </p:txBody>
      </p:sp>
      <p:sp>
        <p:nvSpPr>
          <p:cNvPr id="13" name="Rounded Rectangle 12"/>
          <p:cNvSpPr/>
          <p:nvPr/>
        </p:nvSpPr>
        <p:spPr>
          <a:xfrm>
            <a:off x="5105400" y="5029200"/>
            <a:ext cx="3773185"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Investment map portal </a:t>
            </a:r>
            <a:r>
              <a:rPr lang="en-US" sz="2400" b="1" dirty="0">
                <a:solidFill>
                  <a:schemeClr val="accent1"/>
                </a:solidFill>
                <a:hlinkClick r:id="rId4"/>
              </a:rPr>
              <a:t>www.investinegypt.gov.eg</a:t>
            </a:r>
            <a:endParaRPr lang="en-US" sz="2400" b="1" dirty="0">
              <a:solidFill>
                <a:schemeClr val="accent1"/>
              </a:solidFill>
            </a:endParaRPr>
          </a:p>
        </p:txBody>
      </p:sp>
      <p:sp>
        <p:nvSpPr>
          <p:cNvPr id="15" name="Title 1"/>
          <p:cNvSpPr txBox="1">
            <a:spLocks/>
          </p:cNvSpPr>
          <p:nvPr/>
        </p:nvSpPr>
        <p:spPr>
          <a:xfrm>
            <a:off x="2362200" y="228600"/>
            <a:ext cx="6324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spc="-100" dirty="0">
                <a:solidFill>
                  <a:schemeClr val="tx2">
                    <a:lumMod val="50000"/>
                  </a:schemeClr>
                </a:solidFill>
                <a:latin typeface="Book Antiqua" pitchFamily="18" charset="0"/>
              </a:rPr>
              <a:t>Nouvelle </a:t>
            </a:r>
            <a:r>
              <a:rPr lang="en-US" sz="3200" b="1" spc="-100" dirty="0" err="1">
                <a:solidFill>
                  <a:schemeClr val="tx2">
                    <a:lumMod val="50000"/>
                  </a:schemeClr>
                </a:solidFill>
                <a:latin typeface="Book Antiqua" pitchFamily="18" charset="0"/>
              </a:rPr>
              <a:t>loi</a:t>
            </a:r>
            <a:r>
              <a:rPr lang="en-US" sz="3200" b="1" spc="-100" dirty="0">
                <a:solidFill>
                  <a:schemeClr val="tx2">
                    <a:lumMod val="50000"/>
                  </a:schemeClr>
                </a:solidFill>
                <a:latin typeface="Book Antiqua" pitchFamily="18" charset="0"/>
              </a:rPr>
              <a:t> </a:t>
            </a:r>
            <a:r>
              <a:rPr lang="en-US" sz="3200" b="1" spc="-100" dirty="0" err="1">
                <a:solidFill>
                  <a:schemeClr val="tx2">
                    <a:lumMod val="50000"/>
                  </a:schemeClr>
                </a:solidFill>
                <a:latin typeface="Book Antiqua" pitchFamily="18" charset="0"/>
              </a:rPr>
              <a:t>d’investissement</a:t>
            </a:r>
            <a:r>
              <a:rPr lang="en-US" sz="3200" b="1" spc="-100" dirty="0">
                <a:solidFill>
                  <a:schemeClr val="tx2">
                    <a:lumMod val="50000"/>
                  </a:schemeClr>
                </a:solidFill>
                <a:latin typeface="Book Antiqua" pitchFamily="18" charset="0"/>
              </a:rPr>
              <a:t> </a:t>
            </a:r>
          </a:p>
        </p:txBody>
      </p:sp>
      <p:sp>
        <p:nvSpPr>
          <p:cNvPr id="11" name="Rounded Rectangle 12"/>
          <p:cNvSpPr/>
          <p:nvPr/>
        </p:nvSpPr>
        <p:spPr>
          <a:xfrm>
            <a:off x="2057400" y="5029200"/>
            <a:ext cx="2630185"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solidFill>
              </a:rPr>
              <a:t>Garanties</a:t>
            </a:r>
            <a:r>
              <a:rPr lang="en-US" sz="2400" b="1" dirty="0">
                <a:solidFill>
                  <a:schemeClr val="accent1"/>
                </a:solidFill>
              </a:rPr>
              <a:t> et </a:t>
            </a:r>
            <a:r>
              <a:rPr lang="en-US" sz="2400" b="1" dirty="0" err="1">
                <a:solidFill>
                  <a:schemeClr val="accent1"/>
                </a:solidFill>
              </a:rPr>
              <a:t>Incitations</a:t>
            </a:r>
            <a:r>
              <a:rPr lang="en-US" sz="2400" b="1" dirty="0">
                <a:solidFill>
                  <a:schemeClr val="accent1"/>
                </a:solidFill>
              </a:rPr>
              <a:t> </a:t>
            </a:r>
          </a:p>
        </p:txBody>
      </p:sp>
      <p:sp>
        <p:nvSpPr>
          <p:cNvPr id="12" name="TextBox 9"/>
          <p:cNvSpPr txBox="1"/>
          <p:nvPr/>
        </p:nvSpPr>
        <p:spPr>
          <a:xfrm>
            <a:off x="7924800" y="6059269"/>
            <a:ext cx="924675" cy="646331"/>
          </a:xfrm>
          <a:prstGeom prst="rect">
            <a:avLst/>
          </a:prstGeom>
          <a:noFill/>
        </p:spPr>
        <p:txBody>
          <a:bodyPr wrap="square" rtlCol="0">
            <a:spAutoFit/>
          </a:bodyPr>
          <a:lstStyle/>
          <a:p>
            <a:r>
              <a:rPr lang="en-US" b="1" dirty="0"/>
              <a:t>And more …</a:t>
            </a:r>
          </a:p>
        </p:txBody>
      </p:sp>
    </p:spTree>
    <p:extLst>
      <p:ext uri="{BB962C8B-B14F-4D97-AF65-F5344CB8AC3E}">
        <p14:creationId xmlns:p14="http://schemas.microsoft.com/office/powerpoint/2010/main" val="84721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mage7.jpeg"/>
          <p:cNvPicPr>
            <a:picLocks noChangeAspect="1"/>
          </p:cNvPicPr>
          <p:nvPr/>
        </p:nvPicPr>
        <p:blipFill>
          <a:blip r:embed="rId2" cstate="print">
            <a:extLst/>
          </a:blip>
          <a:stretch>
            <a:fillRect/>
          </a:stretch>
        </p:blipFill>
        <p:spPr>
          <a:xfrm>
            <a:off x="-1" y="0"/>
            <a:ext cx="9183409" cy="6858000"/>
          </a:xfrm>
          <a:prstGeom prst="rect">
            <a:avLst/>
          </a:prstGeom>
          <a:ln w="12700">
            <a:miter lim="400000"/>
          </a:ln>
        </p:spPr>
      </p:pic>
      <p:sp>
        <p:nvSpPr>
          <p:cNvPr id="5" name="Content Placeholder 2"/>
          <p:cNvSpPr txBox="1">
            <a:spLocks/>
          </p:cNvSpPr>
          <p:nvPr/>
        </p:nvSpPr>
        <p:spPr bwMode="auto">
          <a:xfrm>
            <a:off x="6858000" y="304800"/>
            <a:ext cx="2743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100</a:t>
            </a:r>
            <a:r>
              <a:rPr kumimoji="0" lang="en-US" sz="4000" b="0" i="0" u="none" strike="noStrike" kern="1200" cap="none" spc="0" normalizeH="0" baseline="0" noProof="0" dirty="0">
                <a:ln>
                  <a:noFill/>
                </a:ln>
                <a:solidFill>
                  <a:schemeClr val="bg1"/>
                </a:solidFill>
                <a:effectLst/>
                <a:uLnTx/>
                <a:uFillTx/>
                <a:latin typeface="+mn-lt"/>
                <a:ea typeface="+mn-ea"/>
                <a:cs typeface="+mn-cs"/>
              </a:rPr>
              <a:t> </a:t>
            </a:r>
            <a:r>
              <a:rPr kumimoji="0" lang="en-US" sz="2400" b="1" i="0" u="none" strike="noStrike" kern="1200" cap="none" spc="0" normalizeH="0" baseline="0" noProof="0" dirty="0">
                <a:ln>
                  <a:noFill/>
                </a:ln>
                <a:solidFill>
                  <a:schemeClr val="bg1"/>
                </a:solidFill>
                <a:effectLst/>
                <a:uLnTx/>
                <a:uFillTx/>
                <a:latin typeface="+mn-lt"/>
                <a:ea typeface="+mn-ea"/>
                <a:cs typeface="+mn-cs"/>
              </a:rPr>
              <a:t>Million</a:t>
            </a:r>
          </a:p>
          <a:p>
            <a:pPr marL="342900" indent="-342900" eaLnBrk="0" hangingPunct="0">
              <a:spcBef>
                <a:spcPct val="20000"/>
              </a:spcBef>
              <a:buFont typeface="Arial" pitchFamily="34" charset="0"/>
              <a:buChar char="•"/>
            </a:pPr>
            <a:r>
              <a:rPr lang="en-US" dirty="0">
                <a:solidFill>
                  <a:schemeClr val="bg1"/>
                </a:solidFill>
                <a:latin typeface="+mn-lt"/>
                <a:cs typeface="+mn-cs"/>
              </a:rPr>
              <a:t>Total Population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bwMode="auto">
          <a:xfrm>
            <a:off x="5410200" y="3962400"/>
            <a:ext cx="38862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eaLnBrk="0" fontAlgn="base" latinLnBrk="0" hangingPunct="0">
              <a:lnSpc>
                <a:spcPct val="100000"/>
              </a:lnSpc>
              <a:spcBef>
                <a:spcPct val="20000"/>
              </a:spcBef>
              <a:spcAft>
                <a:spcPct val="0"/>
              </a:spcAft>
              <a:buClrTx/>
              <a:buSzTx/>
              <a:buFont typeface="Arial" charset="0"/>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22.5%</a:t>
            </a:r>
            <a:r>
              <a:rPr kumimoji="0" lang="en-US" sz="4400" b="0" i="0" u="none" strike="noStrike" kern="1200" cap="none" spc="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a:ln>
                  <a:noFill/>
                </a:ln>
                <a:solidFill>
                  <a:schemeClr val="bg1"/>
                </a:solidFill>
                <a:effectLst/>
                <a:uLnTx/>
                <a:uFillTx/>
                <a:latin typeface="+mn-lt"/>
                <a:ea typeface="+mn-ea"/>
                <a:cs typeface="+mn-cs"/>
              </a:rPr>
              <a:t>Corporate tax </a:t>
            </a:r>
          </a:p>
          <a:p>
            <a:pPr marL="342900" marR="0" lvl="0" indent="-342900" algn="l" defTabSz="914400" eaLnBrk="0" fontAlgn="base" latinLnBrk="0" hangingPunct="0">
              <a:lnSpc>
                <a:spcPct val="100000"/>
              </a:lnSpc>
              <a:spcBef>
                <a:spcPct val="20000"/>
              </a:spcBef>
              <a:spcAft>
                <a:spcPct val="0"/>
              </a:spcAft>
              <a:buClrTx/>
              <a:buSzTx/>
              <a:buFont typeface="Arial" pitchFamily="34" charset="0"/>
              <a:buChar char="•"/>
              <a:tabLst/>
              <a:defRPr/>
            </a:pPr>
            <a:r>
              <a:rPr lang="en-US" dirty="0">
                <a:solidFill>
                  <a:schemeClr val="bg1"/>
                </a:solidFill>
                <a:latin typeface="+mn-lt"/>
                <a:cs typeface="+mn-cs"/>
              </a:rPr>
              <a:t>With no double taxation in over 90 countries according to tax treaties</a:t>
            </a:r>
            <a:endParaRPr kumimoji="0" 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7" name="Content Placeholder 2"/>
          <p:cNvSpPr txBox="1">
            <a:spLocks/>
          </p:cNvSpPr>
          <p:nvPr/>
        </p:nvSpPr>
        <p:spPr bwMode="auto">
          <a:xfrm>
            <a:off x="2895600" y="5867400"/>
            <a:ext cx="495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Strategic  location</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@the heart of the world trade</a:t>
            </a:r>
          </a:p>
        </p:txBody>
      </p:sp>
      <p:sp>
        <p:nvSpPr>
          <p:cNvPr id="8" name="Content Placeholder 2"/>
          <p:cNvSpPr txBox="1">
            <a:spLocks/>
          </p:cNvSpPr>
          <p:nvPr/>
        </p:nvSpPr>
        <p:spPr bwMode="auto">
          <a:xfrm>
            <a:off x="0" y="914400"/>
            <a:ext cx="5105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One of the best economies</a:t>
            </a:r>
            <a:r>
              <a:rPr kumimoji="0" lang="en-US" b="1" i="0" u="none" strike="noStrike" kern="1200" cap="none" spc="0" normalizeH="0" noProof="0" dirty="0">
                <a:ln>
                  <a:noFill/>
                </a:ln>
                <a:solidFill>
                  <a:schemeClr val="bg1"/>
                </a:solidFill>
                <a:effectLst/>
                <a:uLnTx/>
                <a:uFillTx/>
                <a:latin typeface="+mn-lt"/>
                <a:ea typeface="+mn-ea"/>
                <a:cs typeface="+mn-cs"/>
              </a:rPr>
              <a:t> in IRR for foreign investors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Competitive cost of production factors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Quality cost competitive work force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Diversified economy with various economic sectors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Resilient economy to external &amp; internal shocks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Continuous investment climate reforms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Supportive legislative environment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b="1" dirty="0">
                <a:solidFill>
                  <a:schemeClr val="bg1"/>
                </a:solidFill>
                <a:latin typeface="+mn-lt"/>
                <a:cs typeface="+mn-cs"/>
              </a:rPr>
              <a:t>Improving infrastructure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2000" b="1" dirty="0">
              <a:solidFill>
                <a:schemeClr val="bg1"/>
              </a:solidFill>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b="1" dirty="0">
              <a:solidFill>
                <a:schemeClr val="bg1"/>
              </a:solidFill>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000" b="1" i="0" u="none" strike="noStrike" kern="1200" cap="none" spc="0" normalizeH="0" noProof="0" dirty="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Content Placeholder 2"/>
          <p:cNvSpPr txBox="1">
            <a:spLocks/>
          </p:cNvSpPr>
          <p:nvPr/>
        </p:nvSpPr>
        <p:spPr bwMode="auto">
          <a:xfrm>
            <a:off x="5410200" y="2057400"/>
            <a:ext cx="3581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1.6</a:t>
            </a:r>
            <a:r>
              <a:rPr lang="en-US" sz="2800" dirty="0">
                <a:solidFill>
                  <a:schemeClr val="bg1"/>
                </a:solidFill>
                <a:latin typeface="+mn-lt"/>
                <a:cs typeface="+mn-cs"/>
              </a:rPr>
              <a:t> </a:t>
            </a:r>
            <a:r>
              <a:rPr lang="en-US" sz="2400" dirty="0">
                <a:solidFill>
                  <a:schemeClr val="bg1"/>
                </a:solidFill>
                <a:latin typeface="+mn-lt"/>
                <a:cs typeface="+mn-cs"/>
              </a:rPr>
              <a:t>Billion consumers</a:t>
            </a:r>
          </a:p>
          <a:p>
            <a:pPr marL="342900" indent="-342900" eaLnBrk="0" hangingPunct="0">
              <a:spcBef>
                <a:spcPct val="20000"/>
              </a:spcBef>
              <a:buFont typeface="Arial" pitchFamily="34" charset="0"/>
              <a:buChar char="•"/>
            </a:pPr>
            <a:r>
              <a:rPr lang="en-US" dirty="0">
                <a:solidFill>
                  <a:schemeClr val="bg1"/>
                </a:solidFill>
                <a:latin typeface="+mn-lt"/>
                <a:cs typeface="+mn-cs"/>
              </a:rPr>
              <a:t>Through preferential free trade agreements</a:t>
            </a:r>
          </a:p>
        </p:txBody>
      </p:sp>
      <p:sp>
        <p:nvSpPr>
          <p:cNvPr id="10" name="Content Placeholder 2"/>
          <p:cNvSpPr txBox="1">
            <a:spLocks/>
          </p:cNvSpPr>
          <p:nvPr/>
        </p:nvSpPr>
        <p:spPr bwMode="auto">
          <a:xfrm>
            <a:off x="0" y="152400"/>
            <a:ext cx="7010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auto">
              <a:spcAft>
                <a:spcPts val="0"/>
              </a:spcAft>
              <a:defRPr/>
            </a:pPr>
            <a:r>
              <a:rPr lang="en-US" sz="3200" b="1" spc="-100" dirty="0">
                <a:solidFill>
                  <a:schemeClr val="bg1"/>
                </a:solidFill>
                <a:latin typeface="Book Antiqua" pitchFamily="18" charset="0"/>
                <a:ea typeface="+mj-ea"/>
                <a:cs typeface="+mj-cs"/>
              </a:rPr>
              <a:t>Egypt : Your Investment Destination</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1470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0-#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ppt_x"/>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3840</TotalTime>
  <Words>905</Words>
  <Application>Microsoft Office PowerPoint</Application>
  <PresentationFormat>On-screen Show (4:3)</PresentationFormat>
  <Paragraphs>181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Abadi MT Condensed Light</vt:lpstr>
      <vt:lpstr>Arial</vt:lpstr>
      <vt:lpstr>Book Antiqua</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levy</dc:creator>
  <cp:lastModifiedBy>Mira</cp:lastModifiedBy>
  <cp:revision>178</cp:revision>
  <dcterms:created xsi:type="dcterms:W3CDTF">2014-08-02T18:55:00Z</dcterms:created>
  <dcterms:modified xsi:type="dcterms:W3CDTF">2018-04-10T22:07:36Z</dcterms:modified>
</cp:coreProperties>
</file>